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3.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4.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5.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charts/chart6.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Roll before the revision</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Sheet1!$A$2:$A$20</c:f>
              <c:multiLvlStrCache>
                <c:ptCount val="19"/>
                <c:lvl>
                  <c:pt idx="0">
                    <c:v>Telangana</c:v>
                  </c:pt>
                  <c:pt idx="1">
                    <c:v>Karnataka</c:v>
                  </c:pt>
                  <c:pt idx="2">
                    <c:v>Tamil Nadu</c:v>
                  </c:pt>
                  <c:pt idx="3">
                    <c:v>Odisha</c:v>
                  </c:pt>
                  <c:pt idx="4">
                    <c:v>Andhra Pradesh</c:v>
                  </c:pt>
                  <c:pt idx="5">
                    <c:v>Kerala</c:v>
                  </c:pt>
                  <c:pt idx="6">
                    <c:v>Maharashtra</c:v>
                  </c:pt>
                  <c:pt idx="7">
                    <c:v>West Bengal</c:v>
                  </c:pt>
                  <c:pt idx="8">
                    <c:v>Chhattisgarh</c:v>
                  </c:pt>
                  <c:pt idx="9">
                    <c:v>Rajasthan</c:v>
                  </c:pt>
                  <c:pt idx="10">
                    <c:v>Uttar Pradesh</c:v>
                  </c:pt>
                  <c:pt idx="11">
                    <c:v>Madhya Pradesh</c:v>
                  </c:pt>
                  <c:pt idx="12">
                    <c:v>Gujarat</c:v>
                  </c:pt>
                  <c:pt idx="13">
                    <c:v>Bihar</c:v>
                  </c:pt>
                  <c:pt idx="14">
                    <c:v>Jharkhand</c:v>
                  </c:pt>
                  <c:pt idx="15">
                    <c:v>Haryana</c:v>
                  </c:pt>
                  <c:pt idx="16">
                    <c:v>Uttarakhand</c:v>
                  </c:pt>
                  <c:pt idx="17">
                    <c:v>Punjab</c:v>
                  </c:pt>
                  <c:pt idx="18">
                    <c:v>Delhi</c:v>
                  </c:pt>
                </c:lvl>
              </c:multiLvlStrCache>
            </c:multiLvlStrRef>
          </c:cat>
          <c:val>
            <c:numRef>
              <c:f>Sheet1!$B$2:$B$20</c:f>
              <c:numCache>
                <c:formatCode>General</c:formatCode>
                <c:ptCount val="19"/>
                <c:pt idx="0">
                  <c:v>115.2</c:v>
                </c:pt>
                <c:pt idx="1">
                  <c:v>106.8</c:v>
                </c:pt>
                <c:pt idx="2">
                  <c:v>106.5</c:v>
                </c:pt>
                <c:pt idx="3">
                  <c:v>101.7</c:v>
                </c:pt>
                <c:pt idx="4">
                  <c:v>100.6</c:v>
                </c:pt>
                <c:pt idx="5">
                  <c:v>100.4</c:v>
                </c:pt>
                <c:pt idx="6">
                  <c:v>99.7</c:v>
                </c:pt>
                <c:pt idx="7">
                  <c:v>99.5</c:v>
                </c:pt>
                <c:pt idx="8">
                  <c:v>98.9</c:v>
                </c:pt>
                <c:pt idx="9">
                  <c:v>96.5</c:v>
                </c:pt>
                <c:pt idx="10">
                  <c:v>95.5</c:v>
                </c:pt>
                <c:pt idx="11">
                  <c:v>95.4</c:v>
                </c:pt>
                <c:pt idx="12">
                  <c:v>95.3</c:v>
                </c:pt>
                <c:pt idx="13">
                  <c:v>95</c:v>
                </c:pt>
                <c:pt idx="14">
                  <c:v>95</c:v>
                </c:pt>
                <c:pt idx="15">
                  <c:v>91.3</c:v>
                </c:pt>
                <c:pt idx="16">
                  <c:v>90.2</c:v>
                </c:pt>
                <c:pt idx="17">
                  <c:v>88.9</c:v>
                </c:pt>
                <c:pt idx="18">
                  <c:v>85.5</c:v>
                </c:pt>
              </c:numCache>
            </c:numRef>
          </c:val>
        </c:ser>
        <c:ser>
          <c:idx val="1"/>
          <c:order val="1"/>
          <c:tx>
            <c:strRef>
              <c:f>Sheet1!$C$1</c:f>
              <c:strCache>
                <c:ptCount val="1"/>
                <c:pt idx="0">
                  <c:v>Draft roll</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Sheet1!$A$2:$A$20</c:f>
              <c:multiLvlStrCache>
                <c:ptCount val="19"/>
                <c:lvl>
                  <c:pt idx="0">
                    <c:v>Telangana</c:v>
                  </c:pt>
                  <c:pt idx="1">
                    <c:v>Karnataka</c:v>
                  </c:pt>
                  <c:pt idx="2">
                    <c:v>Tamil Nadu</c:v>
                  </c:pt>
                  <c:pt idx="3">
                    <c:v>Odisha</c:v>
                  </c:pt>
                  <c:pt idx="4">
                    <c:v>Andhra Pradesh</c:v>
                  </c:pt>
                  <c:pt idx="5">
                    <c:v>Kerala</c:v>
                  </c:pt>
                  <c:pt idx="6">
                    <c:v>Maharashtra</c:v>
                  </c:pt>
                  <c:pt idx="7">
                    <c:v>West Bengal</c:v>
                  </c:pt>
                  <c:pt idx="8">
                    <c:v>Chhattisgarh</c:v>
                  </c:pt>
                  <c:pt idx="9">
                    <c:v>Rajasthan</c:v>
                  </c:pt>
                  <c:pt idx="10">
                    <c:v>Uttar Pradesh</c:v>
                  </c:pt>
                  <c:pt idx="11">
                    <c:v>Madhya Pradesh</c:v>
                  </c:pt>
                  <c:pt idx="12">
                    <c:v>Gujarat</c:v>
                  </c:pt>
                  <c:pt idx="13">
                    <c:v>Bihar</c:v>
                  </c:pt>
                  <c:pt idx="14">
                    <c:v>Jharkhand</c:v>
                  </c:pt>
                  <c:pt idx="15">
                    <c:v>Haryana</c:v>
                  </c:pt>
                  <c:pt idx="16">
                    <c:v>Uttarakhand</c:v>
                  </c:pt>
                  <c:pt idx="17">
                    <c:v>Punjab</c:v>
                  </c:pt>
                  <c:pt idx="18">
                    <c:v>Delhi</c:v>
                  </c:pt>
                </c:lvl>
              </c:multiLvlStrCache>
            </c:multiLvlStrRef>
          </c:cat>
          <c:val>
            <c:numRef>
              <c:f>Sheet1!$C$2:$C$20</c:f>
              <c:numCache>
                <c:formatCode>General</c:formatCode>
                <c:ptCount val="19"/>
                <c:pt idx="0">
                  <c:v>90.2</c:v>
                </c:pt>
                <c:pt idx="1">
                  <c:v>86</c:v>
                </c:pt>
                <c:pt idx="2">
                  <c:v>90.3</c:v>
                </c:pt>
                <c:pt idx="3">
                  <c:v>95.6</c:v>
                </c:pt>
                <c:pt idx="4">
                  <c:v>89.8</c:v>
                </c:pt>
                <c:pt idx="5">
                  <c:v>91.7</c:v>
                </c:pt>
                <c:pt idx="6">
                  <c:v>78.6</c:v>
                </c:pt>
                <c:pt idx="7">
                  <c:v>91.9</c:v>
                </c:pt>
                <c:pt idx="8">
                  <c:v>86.1</c:v>
                </c:pt>
                <c:pt idx="9">
                  <c:v>89.2</c:v>
                </c:pt>
                <c:pt idx="10">
                  <c:v>77.6</c:v>
                </c:pt>
                <c:pt idx="11">
                  <c:v>88.3</c:v>
                </c:pt>
                <c:pt idx="12">
                  <c:v>81.5</c:v>
                </c:pt>
                <c:pt idx="13">
                  <c:v>87.1</c:v>
                </c:pt>
                <c:pt idx="14">
                  <c:v>79.3</c:v>
                </c:pt>
                <c:pt idx="15">
                  <c:v>76.3</c:v>
                </c:pt>
                <c:pt idx="16">
                  <c:v>80.9</c:v>
                </c:pt>
                <c:pt idx="17">
                  <c:v>80.3</c:v>
                </c:pt>
                <c:pt idx="18">
                  <c:v>57.5</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18000000"/>
          <a:lstStyle/>
          <a:p>
            <a:pPr>
              <a:defRPr sz="8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max val="120"/>
          <c:min val="50"/>
        </c:scaling>
        <c:delete val="0"/>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stacked"/>
        <c:varyColors val="0"/>
        <c:ser>
          <c:idx val="0"/>
          <c:order val="0"/>
          <c:tx>
            <c:strRef>
              <c:f>Sheet1!$B$1</c:f>
              <c:strCache>
                <c:ptCount val="1"/>
                <c:pt idx="0">
                  <c:v>Dead</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Sheet1!$A$2:$A$4</c:f>
              <c:multiLvlStrCache>
                <c:ptCount val="3"/>
                <c:lvl>
                  <c:pt idx="0">
                    <c:v>Phase 1 (Bihar)</c:v>
                  </c:pt>
                  <c:pt idx="1">
                    <c:v>Phase 2 (12)</c:v>
                  </c:pt>
                  <c:pt idx="2">
                    <c:v>Phase 3 (18)</c:v>
                  </c:pt>
                </c:lvl>
              </c:multiLvlStrCache>
            </c:multiLvlStrRef>
          </c:cat>
          <c:val>
            <c:numRef>
              <c:f>Sheet1!$B$2:$B$4</c:f>
              <c:numCache>
                <c:formatCode>General</c:formatCode>
                <c:ptCount val="3"/>
                <c:pt idx="0">
                  <c:v>22.3</c:v>
                </c:pt>
                <c:pt idx="1">
                  <c:v>146.1</c:v>
                </c:pt>
                <c:pt idx="2">
                  <c:v>109.7</c:v>
                </c:pt>
              </c:numCache>
            </c:numRef>
          </c:val>
        </c:ser>
        <c:ser>
          <c:idx val="1"/>
          <c:order val="1"/>
          <c:tx>
            <c:strRef>
              <c:f>Sheet1!$C$1</c:f>
              <c:strCache>
                <c:ptCount val="1"/>
                <c:pt idx="0">
                  <c:v>Shifted, absent or other</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Sheet1!$A$2:$A$4</c:f>
              <c:multiLvlStrCache>
                <c:ptCount val="3"/>
                <c:lvl>
                  <c:pt idx="0">
                    <c:v>Phase 1 (Bihar)</c:v>
                  </c:pt>
                  <c:pt idx="1">
                    <c:v>Phase 2 (12)</c:v>
                  </c:pt>
                  <c:pt idx="2">
                    <c:v>Phase 3 (18)</c:v>
                  </c:pt>
                </c:lvl>
              </c:multiLvlStrCache>
            </c:multiLvlStrRef>
          </c:cat>
          <c:val>
            <c:numRef>
              <c:f>Sheet1!$C$2:$C$4</c:f>
              <c:numCache>
                <c:formatCode>General</c:formatCode>
                <c:ptCount val="3"/>
                <c:pt idx="0">
                  <c:v>36.3</c:v>
                </c:pt>
                <c:pt idx="1">
                  <c:v>466.5</c:v>
                </c:pt>
                <c:pt idx="2">
                  <c:v>445.2</c:v>
                </c:pt>
              </c:numCache>
            </c:numRef>
          </c:val>
        </c:ser>
        <c:ser>
          <c:idx val="2"/>
          <c:order val="2"/>
          <c:tx>
            <c:strRef>
              <c:f>Sheet1!$D$1</c:f>
              <c:strCache>
                <c:ptCount val="1"/>
                <c:pt idx="0">
                  <c:v>Enrolled more than once</c:v>
                </c:pt>
              </c:strCache>
            </c:strRef>
          </c:tx>
          <c:spPr>
            <a:solidFill>
              <a:srgbClr val="D4AC0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Sheet1!$A$2:$A$4</c:f>
              <c:multiLvlStrCache>
                <c:ptCount val="3"/>
                <c:lvl>
                  <c:pt idx="0">
                    <c:v>Phase 1 (Bihar)</c:v>
                  </c:pt>
                  <c:pt idx="1">
                    <c:v>Phase 2 (12)</c:v>
                  </c:pt>
                  <c:pt idx="2">
                    <c:v>Phase 3 (18)</c:v>
                  </c:pt>
                </c:lvl>
              </c:multiLvlStrCache>
            </c:multiLvlStrRef>
          </c:cat>
          <c:val>
            <c:numRef>
              <c:f>Sheet1!$D$2:$D$4</c:f>
              <c:numCache>
                <c:formatCode>General</c:formatCode>
                <c:ptCount val="3"/>
                <c:pt idx="0">
                  <c:v>7</c:v>
                </c:pt>
                <c:pt idx="1">
                  <c:v>44.1</c:v>
                </c:pt>
                <c:pt idx="2">
                  <c:v>49.7</c:v>
                </c:pt>
              </c:numCache>
            </c:numRef>
          </c:val>
        </c:ser>
        <c:ser>
          <c:idx val="3"/>
          <c:order val="3"/>
          <c:tx>
            <c:strRef>
              <c:f>Sheet1!$E$1</c:f>
              <c:strCache>
                <c:ptCount val="1"/>
                <c:pt idx="0">
                  <c:v>Not split</c:v>
                </c:pt>
              </c:strCache>
            </c:strRef>
          </c:tx>
          <c:spPr>
            <a:solidFill>
              <a:srgbClr val="8E7CC3"/>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Sheet1!$A$2:$A$4</c:f>
              <c:multiLvlStrCache>
                <c:ptCount val="3"/>
                <c:lvl>
                  <c:pt idx="0">
                    <c:v>Phase 1 (Bihar)</c:v>
                  </c:pt>
                  <c:pt idx="1">
                    <c:v>Phase 2 (12)</c:v>
                  </c:pt>
                  <c:pt idx="2">
                    <c:v>Phase 3 (18)</c:v>
                  </c:pt>
                </c:lvl>
              </c:multiLvlStrCache>
            </c:multiLvlStrRef>
          </c:cat>
          <c:val>
            <c:numRef>
              <c:f>Sheet1!$E$2:$E$4</c:f>
              <c:numCache>
                <c:formatCode>General</c:formatCode>
                <c:ptCount val="3"/>
                <c:pt idx="0">
                  <c:v>0</c:v>
                </c:pt>
                <c:pt idx="1">
                  <c:v>0.3</c:v>
                </c:pt>
                <c:pt idx="2">
                  <c:v>12.1</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1E5E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Per 100 electors</c:v>
                </c:pt>
              </c:strCache>
            </c:strRef>
          </c:tx>
          <c:spPr>
            <a:solidFill>
              <a:srgbClr val="1F618D"/>
            </a:solidFill>
            <a:effectLst/>
          </c:spPr>
          <c:invertIfNegative val="0"/>
          <c:dLbls>
            <c:numFmt formatCode="0.0" sourceLinked="0"/>
            <c:txPr>
              <a:bodyPr/>
              <a:lstStyle/>
              <a:p>
                <a:pPr>
                  <a:defRPr b="0" i="0" strike="noStrike" sz="8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1F618D"/>
              </a:solidFill>
              <a:effectLst/>
            </c:spPr>
          </c:dPt>
          <c:dPt>
            <c:idx val="1"/>
            <c:invertIfNegative val="0"/>
            <c:bubble3D val="0"/>
            <c:spPr>
              <a:solidFill>
                <a:srgbClr val="1F618D"/>
              </a:solidFill>
              <a:effectLst/>
            </c:spPr>
          </c:dPt>
          <c:dPt>
            <c:idx val="2"/>
            <c:invertIfNegative val="0"/>
            <c:bubble3D val="0"/>
            <c:spPr>
              <a:solidFill>
                <a:srgbClr val="1F618D"/>
              </a:solidFill>
              <a:effectLst/>
            </c:spPr>
          </c:dPt>
          <c:dPt>
            <c:idx val="3"/>
            <c:invertIfNegative val="0"/>
            <c:bubble3D val="0"/>
            <c:spPr>
              <a:solidFill>
                <a:srgbClr val="1F618D"/>
              </a:solidFill>
              <a:effectLst/>
            </c:spPr>
          </c:dPt>
          <c:dPt>
            <c:idx val="4"/>
            <c:invertIfNegative val="0"/>
            <c:bubble3D val="0"/>
            <c:spPr>
              <a:solidFill>
                <a:srgbClr val="1F618D"/>
              </a:solidFill>
              <a:effectLst/>
            </c:spPr>
          </c:dPt>
          <c:dPt>
            <c:idx val="5"/>
            <c:invertIfNegative val="0"/>
            <c:bubble3D val="0"/>
            <c:spPr>
              <a:solidFill>
                <a:srgbClr val="1F618D"/>
              </a:solidFill>
              <a:effectLst/>
            </c:spPr>
          </c:dPt>
          <c:dPt>
            <c:idx val="6"/>
            <c:invertIfNegative val="0"/>
            <c:bubble3D val="0"/>
            <c:spPr>
              <a:solidFill>
                <a:srgbClr val="1F618D"/>
              </a:solidFill>
              <a:effectLst/>
            </c:spPr>
          </c:dPt>
          <c:dPt>
            <c:idx val="7"/>
            <c:invertIfNegative val="0"/>
            <c:bubble3D val="0"/>
            <c:spPr>
              <a:solidFill>
                <a:srgbClr val="1F618D"/>
              </a:solidFill>
              <a:effectLst/>
            </c:spPr>
          </c:dPt>
          <c:dPt>
            <c:idx val="8"/>
            <c:invertIfNegative val="0"/>
            <c:bubble3D val="0"/>
            <c:spPr>
              <a:solidFill>
                <a:srgbClr val="1F618D"/>
              </a:solidFill>
              <a:effectLst/>
            </c:spPr>
          </c:dPt>
          <c:dPt>
            <c:idx val="9"/>
            <c:invertIfNegative val="0"/>
            <c:bubble3D val="0"/>
            <c:spPr>
              <a:solidFill>
                <a:srgbClr val="C0392B"/>
              </a:solidFill>
              <a:effectLst/>
            </c:spPr>
          </c:dPt>
          <c:dPt>
            <c:idx val="10"/>
            <c:invertIfNegative val="0"/>
            <c:bubble3D val="0"/>
            <c:spPr>
              <a:solidFill>
                <a:srgbClr val="1F618D"/>
              </a:solidFill>
              <a:effectLst/>
            </c:spPr>
          </c:dPt>
          <c:dPt>
            <c:idx val="11"/>
            <c:invertIfNegative val="0"/>
            <c:bubble3D val="0"/>
            <c:spPr>
              <a:solidFill>
                <a:srgbClr val="1F618D"/>
              </a:solidFill>
              <a:effectLst/>
            </c:spPr>
          </c:dPt>
          <c:dPt>
            <c:idx val="12"/>
            <c:invertIfNegative val="0"/>
            <c:bubble3D val="0"/>
            <c:spPr>
              <a:solidFill>
                <a:srgbClr val="1F618D"/>
              </a:solidFill>
              <a:effectLst/>
            </c:spPr>
          </c:dPt>
          <c:dPt>
            <c:idx val="13"/>
            <c:invertIfNegative val="0"/>
            <c:bubble3D val="0"/>
            <c:spPr>
              <a:solidFill>
                <a:srgbClr val="1F618D"/>
              </a:solidFill>
              <a:effectLst/>
            </c:spPr>
          </c:dPt>
          <c:dPt>
            <c:idx val="14"/>
            <c:invertIfNegative val="0"/>
            <c:bubble3D val="0"/>
            <c:spPr>
              <a:solidFill>
                <a:srgbClr val="1F618D"/>
              </a:solidFill>
              <a:effectLst/>
            </c:spPr>
          </c:dPt>
          <c:dPt>
            <c:idx val="15"/>
            <c:invertIfNegative val="0"/>
            <c:bubble3D val="0"/>
            <c:spPr>
              <a:solidFill>
                <a:srgbClr val="1F618D"/>
              </a:solidFill>
              <a:effectLst/>
            </c:spPr>
          </c:dPt>
          <c:dPt>
            <c:idx val="16"/>
            <c:invertIfNegative val="0"/>
            <c:bubble3D val="0"/>
            <c:spPr>
              <a:solidFill>
                <a:srgbClr val="1F618D"/>
              </a:solidFill>
              <a:effectLst/>
            </c:spPr>
          </c:dPt>
          <c:dPt>
            <c:idx val="17"/>
            <c:invertIfNegative val="0"/>
            <c:bubble3D val="0"/>
            <c:spPr>
              <a:solidFill>
                <a:srgbClr val="1F618D"/>
              </a:solidFill>
              <a:effectLst/>
            </c:spPr>
          </c:dPt>
          <c:dPt>
            <c:idx val="18"/>
            <c:invertIfNegative val="0"/>
            <c:bubble3D val="0"/>
            <c:spPr>
              <a:solidFill>
                <a:srgbClr val="1F618D"/>
              </a:solidFill>
              <a:effectLst/>
            </c:spPr>
          </c:dPt>
          <c:dPt>
            <c:idx val="19"/>
            <c:invertIfNegative val="0"/>
            <c:bubble3D val="0"/>
            <c:spPr>
              <a:solidFill>
                <a:srgbClr val="1F618D"/>
              </a:solidFill>
              <a:effectLst/>
            </c:spPr>
          </c:dPt>
          <c:dPt>
            <c:idx val="20"/>
            <c:invertIfNegative val="0"/>
            <c:bubble3D val="0"/>
            <c:spPr>
              <a:solidFill>
                <a:srgbClr val="1F618D"/>
              </a:solidFill>
              <a:effectLst/>
            </c:spPr>
          </c:dPt>
          <c:dPt>
            <c:idx val="21"/>
            <c:invertIfNegative val="0"/>
            <c:bubble3D val="0"/>
            <c:spPr>
              <a:solidFill>
                <a:srgbClr val="1F618D"/>
              </a:solidFill>
              <a:effectLst/>
            </c:spPr>
          </c:dPt>
          <c:dPt>
            <c:idx val="22"/>
            <c:invertIfNegative val="0"/>
            <c:bubble3D val="0"/>
            <c:spPr>
              <a:solidFill>
                <a:srgbClr val="1F618D"/>
              </a:solidFill>
              <a:effectLst/>
            </c:spPr>
          </c:dPt>
          <c:dPt>
            <c:idx val="23"/>
            <c:invertIfNegative val="0"/>
            <c:bubble3D val="0"/>
            <c:spPr>
              <a:solidFill>
                <a:srgbClr val="1F618D"/>
              </a:solidFill>
              <a:effectLst/>
            </c:spPr>
          </c:dPt>
          <c:dPt>
            <c:idx val="24"/>
            <c:invertIfNegative val="0"/>
            <c:bubble3D val="0"/>
            <c:spPr>
              <a:solidFill>
                <a:srgbClr val="1F618D"/>
              </a:solidFill>
              <a:effectLst/>
            </c:spPr>
          </c:dPt>
          <c:dPt>
            <c:idx val="25"/>
            <c:invertIfNegative val="0"/>
            <c:bubble3D val="0"/>
            <c:spPr>
              <a:solidFill>
                <a:srgbClr val="1F618D"/>
              </a:solidFill>
              <a:effectLst/>
            </c:spPr>
          </c:dPt>
          <c:dPt>
            <c:idx val="26"/>
            <c:invertIfNegative val="0"/>
            <c:bubble3D val="0"/>
            <c:spPr>
              <a:solidFill>
                <a:srgbClr val="1F618D"/>
              </a:solidFill>
              <a:effectLst/>
            </c:spPr>
          </c:dPt>
          <c:dPt>
            <c:idx val="27"/>
            <c:invertIfNegative val="0"/>
            <c:bubble3D val="0"/>
            <c:spPr>
              <a:solidFill>
                <a:srgbClr val="1F618D"/>
              </a:solidFill>
              <a:effectLst/>
            </c:spPr>
          </c:dPt>
          <c:dPt>
            <c:idx val="28"/>
            <c:invertIfNegative val="0"/>
            <c:bubble3D val="0"/>
            <c:spPr>
              <a:solidFill>
                <a:srgbClr val="1F618D"/>
              </a:solidFill>
              <a:effectLst/>
            </c:spPr>
          </c:dPt>
          <c:dPt>
            <c:idx val="29"/>
            <c:invertIfNegative val="0"/>
            <c:bubble3D val="0"/>
            <c:spPr>
              <a:solidFill>
                <a:srgbClr val="1F618D"/>
              </a:solidFill>
              <a:effectLst/>
            </c:spPr>
          </c:dPt>
          <c:cat>
            <c:multiLvlStrRef>
              <c:f>Sheet1!$A$2:$A$31</c:f>
              <c:multiLvlStrCache>
                <c:ptCount val="30"/>
                <c:lvl>
                  <c:pt idx="0">
                    <c:v>Lakshadweep</c:v>
                  </c:pt>
                  <c:pt idx="1">
                    <c:v>Mizoram</c:v>
                  </c:pt>
                  <c:pt idx="2">
                    <c:v>Odisha</c:v>
                  </c:pt>
                  <c:pt idx="3">
                    <c:v>Madhya Pradesh</c:v>
                  </c:pt>
                  <c:pt idx="4">
                    <c:v>Manipur</c:v>
                  </c:pt>
                  <c:pt idx="5">
                    <c:v>West Bengal</c:v>
                  </c:pt>
                  <c:pt idx="6">
                    <c:v>Rajasthan</c:v>
                  </c:pt>
                  <c:pt idx="7">
                    <c:v>Meghalaya</c:v>
                  </c:pt>
                  <c:pt idx="8">
                    <c:v>Sikkim</c:v>
                  </c:pt>
                  <c:pt idx="9">
                    <c:v>Bihar</c:v>
                  </c:pt>
                  <c:pt idx="10">
                    <c:v>Goa</c:v>
                  </c:pt>
                  <c:pt idx="11">
                    <c:v>Kerala</c:v>
                  </c:pt>
                  <c:pt idx="12">
                    <c:v>Punjab</c:v>
                  </c:pt>
                  <c:pt idx="13">
                    <c:v>Puducherry</c:v>
                  </c:pt>
                  <c:pt idx="14">
                    <c:v>Uttarakhand</c:v>
                  </c:pt>
                  <c:pt idx="15">
                    <c:v>Andhra Pradesh</c:v>
                  </c:pt>
                  <c:pt idx="16">
                    <c:v>Nagaland</c:v>
                  </c:pt>
                  <c:pt idx="17">
                    <c:v>Chhattisgarh</c:v>
                  </c:pt>
                  <c:pt idx="18">
                    <c:v>Gujarat</c:v>
                  </c:pt>
                  <c:pt idx="19">
                    <c:v>Tamil Nadu</c:v>
                  </c:pt>
                  <c:pt idx="20">
                    <c:v>Haryana</c:v>
                  </c:pt>
                  <c:pt idx="21">
                    <c:v>Jharkhand</c:v>
                  </c:pt>
                  <c:pt idx="22">
                    <c:v>Uttar Pradesh</c:v>
                  </c:pt>
                  <c:pt idx="23">
                    <c:v>Arunachal Pradesh</c:v>
                  </c:pt>
                  <c:pt idx="24">
                    <c:v>Karnataka</c:v>
                  </c:pt>
                  <c:pt idx="25">
                    <c:v>Andaman and Nicobar Islands</c:v>
                  </c:pt>
                  <c:pt idx="26">
                    <c:v>Maharashtra</c:v>
                  </c:pt>
                  <c:pt idx="27">
                    <c:v>Telangana</c:v>
                  </c:pt>
                  <c:pt idx="28">
                    <c:v>Dadra and Nagar Haveli and Daman and Diu</c:v>
                  </c:pt>
                  <c:pt idx="29">
                    <c:v>Delhi</c:v>
                  </c:pt>
                </c:lvl>
              </c:multiLvlStrCache>
            </c:multiLvlStrRef>
          </c:cat>
          <c:val>
            <c:numRef>
              <c:f>Sheet1!$B$2:$B$31</c:f>
              <c:numCache>
                <c:formatCode>General</c:formatCode>
                <c:ptCount val="30"/>
                <c:pt idx="0">
                  <c:v>2.47</c:v>
                </c:pt>
                <c:pt idx="1">
                  <c:v>5.28</c:v>
                </c:pt>
                <c:pt idx="2">
                  <c:v>6.03</c:v>
                </c:pt>
                <c:pt idx="3">
                  <c:v>7.45</c:v>
                </c:pt>
                <c:pt idx="4">
                  <c:v>7.58</c:v>
                </c:pt>
                <c:pt idx="5">
                  <c:v>7.6</c:v>
                </c:pt>
                <c:pt idx="6">
                  <c:v>7.65</c:v>
                </c:pt>
                <c:pt idx="7">
                  <c:v>7.68</c:v>
                </c:pt>
                <c:pt idx="8">
                  <c:v>8.01</c:v>
                </c:pt>
                <c:pt idx="9">
                  <c:v>8.31</c:v>
                </c:pt>
                <c:pt idx="10">
                  <c:v>8.44</c:v>
                </c:pt>
                <c:pt idx="11">
                  <c:v>8.65</c:v>
                </c:pt>
                <c:pt idx="12">
                  <c:v>9.63</c:v>
                </c:pt>
                <c:pt idx="13">
                  <c:v>10.13</c:v>
                </c:pt>
                <c:pt idx="14">
                  <c:v>10.39</c:v>
                </c:pt>
                <c:pt idx="15">
                  <c:v>10.79</c:v>
                </c:pt>
                <c:pt idx="16">
                  <c:v>11.62</c:v>
                </c:pt>
                <c:pt idx="17">
                  <c:v>12.88</c:v>
                </c:pt>
                <c:pt idx="18">
                  <c:v>14.51</c:v>
                </c:pt>
                <c:pt idx="19">
                  <c:v>15.19</c:v>
                </c:pt>
                <c:pt idx="20">
                  <c:v>16.42</c:v>
                </c:pt>
                <c:pt idx="21">
                  <c:v>16.52</c:v>
                </c:pt>
                <c:pt idx="22">
                  <c:v>18.72</c:v>
                </c:pt>
                <c:pt idx="23">
                  <c:v>19.09</c:v>
                </c:pt>
                <c:pt idx="24">
                  <c:v>19.48</c:v>
                </c:pt>
                <c:pt idx="25">
                  <c:v>20.62</c:v>
                </c:pt>
                <c:pt idx="26">
                  <c:v>21.15</c:v>
                </c:pt>
                <c:pt idx="27">
                  <c:v>21.71</c:v>
                </c:pt>
                <c:pt idx="28">
                  <c:v>29.65</c:v>
                </c:pt>
                <c:pt idx="29">
                  <c:v>32.8</c:v>
                </c:pt>
              </c:numCache>
            </c:numRef>
          </c:val>
        </c:ser>
        <c:dLbls>
          <c:numFmt formatCode="0.0" sourceLinked="0"/>
          <c:txPr>
            <a:bodyPr/>
            <a:lstStyle/>
            <a:p>
              <a:pPr>
                <a:defRPr b="0" i="0" strike="noStrike" sz="8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percentStacked"/>
        <c:varyColors val="0"/>
        <c:ser>
          <c:idx val="0"/>
          <c:order val="0"/>
          <c:tx>
            <c:strRef>
              <c:f>Sheet1!$B$1</c:f>
              <c:strCache>
                <c:ptCount val="1"/>
                <c:pt idx="0">
                  <c:v>Dead</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Sheet1!$A$2:$A$28</c:f>
              <c:multiLvlStrCache>
                <c:ptCount val="27"/>
                <c:lvl>
                  <c:pt idx="0">
                    <c:v>Lakshadweep</c:v>
                  </c:pt>
                  <c:pt idx="1">
                    <c:v>Andhra Pradesh</c:v>
                  </c:pt>
                  <c:pt idx="2">
                    <c:v>Odisha</c:v>
                  </c:pt>
                  <c:pt idx="3">
                    <c:v>Meghalaya</c:v>
                  </c:pt>
                  <c:pt idx="4">
                    <c:v>Bihar</c:v>
                  </c:pt>
                  <c:pt idx="5">
                    <c:v>West Bengal</c:v>
                  </c:pt>
                  <c:pt idx="6">
                    <c:v>Sikkim</c:v>
                  </c:pt>
                  <c:pt idx="7">
                    <c:v>Punjab</c:v>
                  </c:pt>
                  <c:pt idx="8">
                    <c:v>Kerala</c:v>
                  </c:pt>
                  <c:pt idx="9">
                    <c:v>Tamil Nadu</c:v>
                  </c:pt>
                  <c:pt idx="10">
                    <c:v>Manipur</c:v>
                  </c:pt>
                  <c:pt idx="11">
                    <c:v>Chhattisgarh</c:v>
                  </c:pt>
                  <c:pt idx="12">
                    <c:v>Gujarat</c:v>
                  </c:pt>
                  <c:pt idx="13">
                    <c:v>Rajasthan</c:v>
                  </c:pt>
                  <c:pt idx="14">
                    <c:v>Haryana</c:v>
                  </c:pt>
                  <c:pt idx="15">
                    <c:v>Jharkhand</c:v>
                  </c:pt>
                  <c:pt idx="16">
                    <c:v>Goa</c:v>
                  </c:pt>
                  <c:pt idx="17">
                    <c:v>Madhya Pradesh</c:v>
                  </c:pt>
                  <c:pt idx="18">
                    <c:v>Maharashtra</c:v>
                  </c:pt>
                  <c:pt idx="19">
                    <c:v>Uttar Pradesh</c:v>
                  </c:pt>
                  <c:pt idx="20">
                    <c:v>Puducherry</c:v>
                  </c:pt>
                  <c:pt idx="21">
                    <c:v>Karnataka</c:v>
                  </c:pt>
                  <c:pt idx="22">
                    <c:v>Telangana</c:v>
                  </c:pt>
                  <c:pt idx="23">
                    <c:v>Nagaland</c:v>
                  </c:pt>
                  <c:pt idx="24">
                    <c:v>Andaman and Nicobar Islands</c:v>
                  </c:pt>
                  <c:pt idx="25">
                    <c:v>Arunachal Pradesh</c:v>
                  </c:pt>
                  <c:pt idx="26">
                    <c:v>Delhi</c:v>
                  </c:pt>
                </c:lvl>
              </c:multiLvlStrCache>
            </c:multiLvlStrRef>
          </c:cat>
          <c:val>
            <c:numRef>
              <c:f>Sheet1!$B$2:$B$28</c:f>
              <c:numCache>
                <c:formatCode>General</c:formatCode>
                <c:ptCount val="27"/>
                <c:pt idx="0">
                  <c:v>49.34</c:v>
                </c:pt>
                <c:pt idx="1">
                  <c:v>33.91</c:v>
                </c:pt>
                <c:pt idx="2">
                  <c:v>41.67</c:v>
                </c:pt>
                <c:pt idx="3">
                  <c:v>45.17</c:v>
                </c:pt>
                <c:pt idx="4">
                  <c:v>34.04</c:v>
                </c:pt>
                <c:pt idx="5">
                  <c:v>41.52</c:v>
                </c:pt>
                <c:pt idx="6">
                  <c:v>28.72</c:v>
                </c:pt>
                <c:pt idx="7">
                  <c:v>28.02</c:v>
                </c:pt>
                <c:pt idx="8">
                  <c:v>26.98</c:v>
                </c:pt>
                <c:pt idx="9">
                  <c:v>27.67</c:v>
                </c:pt>
                <c:pt idx="10">
                  <c:v>27.1</c:v>
                </c:pt>
                <c:pt idx="11">
                  <c:v>23.48</c:v>
                </c:pt>
                <c:pt idx="12">
                  <c:v>24.51</c:v>
                </c:pt>
                <c:pt idx="13">
                  <c:v>20.94</c:v>
                </c:pt>
                <c:pt idx="14">
                  <c:v>22.64</c:v>
                </c:pt>
                <c:pt idx="15">
                  <c:v>17.98</c:v>
                </c:pt>
                <c:pt idx="16">
                  <c:v>25.56</c:v>
                </c:pt>
                <c:pt idx="17">
                  <c:v>19.79</c:v>
                </c:pt>
                <c:pt idx="18">
                  <c:v>16.82</c:v>
                </c:pt>
                <c:pt idx="19">
                  <c:v>16.01</c:v>
                </c:pt>
                <c:pt idx="20">
                  <c:v>20.1</c:v>
                </c:pt>
                <c:pt idx="21">
                  <c:v>15.19</c:v>
                </c:pt>
                <c:pt idx="22">
                  <c:v>12.57</c:v>
                </c:pt>
                <c:pt idx="23">
                  <c:v>18.35</c:v>
                </c:pt>
                <c:pt idx="24">
                  <c:v>14.36</c:v>
                </c:pt>
                <c:pt idx="25">
                  <c:v>15.09</c:v>
                </c:pt>
                <c:pt idx="26">
                  <c:v>5.93</c:v>
                </c:pt>
              </c:numCache>
            </c:numRef>
          </c:val>
        </c:ser>
        <c:ser>
          <c:idx val="1"/>
          <c:order val="1"/>
          <c:tx>
            <c:strRef>
              <c:f>Sheet1!$C$1</c:f>
              <c:strCache>
                <c:ptCount val="1"/>
                <c:pt idx="0">
                  <c:v>Shifted, absent or other</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Sheet1!$A$2:$A$28</c:f>
              <c:multiLvlStrCache>
                <c:ptCount val="27"/>
                <c:lvl>
                  <c:pt idx="0">
                    <c:v>Lakshadweep</c:v>
                  </c:pt>
                  <c:pt idx="1">
                    <c:v>Andhra Pradesh</c:v>
                  </c:pt>
                  <c:pt idx="2">
                    <c:v>Odisha</c:v>
                  </c:pt>
                  <c:pt idx="3">
                    <c:v>Meghalaya</c:v>
                  </c:pt>
                  <c:pt idx="4">
                    <c:v>Bihar</c:v>
                  </c:pt>
                  <c:pt idx="5">
                    <c:v>West Bengal</c:v>
                  </c:pt>
                  <c:pt idx="6">
                    <c:v>Sikkim</c:v>
                  </c:pt>
                  <c:pt idx="7">
                    <c:v>Punjab</c:v>
                  </c:pt>
                  <c:pt idx="8">
                    <c:v>Kerala</c:v>
                  </c:pt>
                  <c:pt idx="9">
                    <c:v>Tamil Nadu</c:v>
                  </c:pt>
                  <c:pt idx="10">
                    <c:v>Manipur</c:v>
                  </c:pt>
                  <c:pt idx="11">
                    <c:v>Chhattisgarh</c:v>
                  </c:pt>
                  <c:pt idx="12">
                    <c:v>Gujarat</c:v>
                  </c:pt>
                  <c:pt idx="13">
                    <c:v>Rajasthan</c:v>
                  </c:pt>
                  <c:pt idx="14">
                    <c:v>Haryana</c:v>
                  </c:pt>
                  <c:pt idx="15">
                    <c:v>Jharkhand</c:v>
                  </c:pt>
                  <c:pt idx="16">
                    <c:v>Goa</c:v>
                  </c:pt>
                  <c:pt idx="17">
                    <c:v>Madhya Pradesh</c:v>
                  </c:pt>
                  <c:pt idx="18">
                    <c:v>Maharashtra</c:v>
                  </c:pt>
                  <c:pt idx="19">
                    <c:v>Uttar Pradesh</c:v>
                  </c:pt>
                  <c:pt idx="20">
                    <c:v>Puducherry</c:v>
                  </c:pt>
                  <c:pt idx="21">
                    <c:v>Karnataka</c:v>
                  </c:pt>
                  <c:pt idx="22">
                    <c:v>Telangana</c:v>
                  </c:pt>
                  <c:pt idx="23">
                    <c:v>Nagaland</c:v>
                  </c:pt>
                  <c:pt idx="24">
                    <c:v>Andaman and Nicobar Islands</c:v>
                  </c:pt>
                  <c:pt idx="25">
                    <c:v>Arunachal Pradesh</c:v>
                  </c:pt>
                  <c:pt idx="26">
                    <c:v>Delhi</c:v>
                  </c:pt>
                </c:lvl>
              </c:multiLvlStrCache>
            </c:multiLvlStrRef>
          </c:cat>
          <c:val>
            <c:numRef>
              <c:f>Sheet1!$C$2:$C$28</c:f>
              <c:numCache>
                <c:formatCode>General</c:formatCode>
                <c:ptCount val="27"/>
                <c:pt idx="0">
                  <c:v>17.63</c:v>
                </c:pt>
                <c:pt idx="1">
                  <c:v>49.68</c:v>
                </c:pt>
                <c:pt idx="2">
                  <c:v>50.42</c:v>
                </c:pt>
                <c:pt idx="3">
                  <c:v>51.11</c:v>
                </c:pt>
                <c:pt idx="4">
                  <c:v>55.28</c:v>
                </c:pt>
                <c:pt idx="5">
                  <c:v>56.1</c:v>
                </c:pt>
                <c:pt idx="6">
                  <c:v>64.93</c:v>
                </c:pt>
                <c:pt idx="7">
                  <c:v>66.17</c:v>
                </c:pt>
                <c:pt idx="8">
                  <c:v>67.37</c:v>
                </c:pt>
                <c:pt idx="9">
                  <c:v>68.24</c:v>
                </c:pt>
                <c:pt idx="10">
                  <c:v>68.24</c:v>
                </c:pt>
                <c:pt idx="11">
                  <c:v>69.97</c:v>
                </c:pt>
                <c:pt idx="12">
                  <c:v>70.32</c:v>
                </c:pt>
                <c:pt idx="13">
                  <c:v>70.83</c:v>
                </c:pt>
                <c:pt idx="14">
                  <c:v>71.33</c:v>
                </c:pt>
                <c:pt idx="15">
                  <c:v>71.69</c:v>
                </c:pt>
                <c:pt idx="16">
                  <c:v>72.44</c:v>
                </c:pt>
                <c:pt idx="17">
                  <c:v>73.72</c:v>
                </c:pt>
                <c:pt idx="18">
                  <c:v>74.67</c:v>
                </c:pt>
                <c:pt idx="19">
                  <c:v>75.16</c:v>
                </c:pt>
                <c:pt idx="20">
                  <c:v>77.94</c:v>
                </c:pt>
                <c:pt idx="21">
                  <c:v>78.24</c:v>
                </c:pt>
                <c:pt idx="22">
                  <c:v>78.3</c:v>
                </c:pt>
                <c:pt idx="23">
                  <c:v>78.45</c:v>
                </c:pt>
                <c:pt idx="24">
                  <c:v>81.09</c:v>
                </c:pt>
                <c:pt idx="25">
                  <c:v>81.99</c:v>
                </c:pt>
                <c:pt idx="26">
                  <c:v>91.1</c:v>
                </c:pt>
              </c:numCache>
            </c:numRef>
          </c:val>
        </c:ser>
        <c:ser>
          <c:idx val="2"/>
          <c:order val="2"/>
          <c:tx>
            <c:strRef>
              <c:f>Sheet1!$D$1</c:f>
              <c:strCache>
                <c:ptCount val="1"/>
                <c:pt idx="0">
                  <c:v>Enrolled more than once</c:v>
                </c:pt>
              </c:strCache>
            </c:strRef>
          </c:tx>
          <c:spPr>
            <a:solidFill>
              <a:srgbClr val="D4AC0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Sheet1!$A$2:$A$28</c:f>
              <c:multiLvlStrCache>
                <c:ptCount val="27"/>
                <c:lvl>
                  <c:pt idx="0">
                    <c:v>Lakshadweep</c:v>
                  </c:pt>
                  <c:pt idx="1">
                    <c:v>Andhra Pradesh</c:v>
                  </c:pt>
                  <c:pt idx="2">
                    <c:v>Odisha</c:v>
                  </c:pt>
                  <c:pt idx="3">
                    <c:v>Meghalaya</c:v>
                  </c:pt>
                  <c:pt idx="4">
                    <c:v>Bihar</c:v>
                  </c:pt>
                  <c:pt idx="5">
                    <c:v>West Bengal</c:v>
                  </c:pt>
                  <c:pt idx="6">
                    <c:v>Sikkim</c:v>
                  </c:pt>
                  <c:pt idx="7">
                    <c:v>Punjab</c:v>
                  </c:pt>
                  <c:pt idx="8">
                    <c:v>Kerala</c:v>
                  </c:pt>
                  <c:pt idx="9">
                    <c:v>Tamil Nadu</c:v>
                  </c:pt>
                  <c:pt idx="10">
                    <c:v>Manipur</c:v>
                  </c:pt>
                  <c:pt idx="11">
                    <c:v>Chhattisgarh</c:v>
                  </c:pt>
                  <c:pt idx="12">
                    <c:v>Gujarat</c:v>
                  </c:pt>
                  <c:pt idx="13">
                    <c:v>Rajasthan</c:v>
                  </c:pt>
                  <c:pt idx="14">
                    <c:v>Haryana</c:v>
                  </c:pt>
                  <c:pt idx="15">
                    <c:v>Jharkhand</c:v>
                  </c:pt>
                  <c:pt idx="16">
                    <c:v>Goa</c:v>
                  </c:pt>
                  <c:pt idx="17">
                    <c:v>Madhya Pradesh</c:v>
                  </c:pt>
                  <c:pt idx="18">
                    <c:v>Maharashtra</c:v>
                  </c:pt>
                  <c:pt idx="19">
                    <c:v>Uttar Pradesh</c:v>
                  </c:pt>
                  <c:pt idx="20">
                    <c:v>Puducherry</c:v>
                  </c:pt>
                  <c:pt idx="21">
                    <c:v>Karnataka</c:v>
                  </c:pt>
                  <c:pt idx="22">
                    <c:v>Telangana</c:v>
                  </c:pt>
                  <c:pt idx="23">
                    <c:v>Nagaland</c:v>
                  </c:pt>
                  <c:pt idx="24">
                    <c:v>Andaman and Nicobar Islands</c:v>
                  </c:pt>
                  <c:pt idx="25">
                    <c:v>Arunachal Pradesh</c:v>
                  </c:pt>
                  <c:pt idx="26">
                    <c:v>Delhi</c:v>
                  </c:pt>
                </c:lvl>
              </c:multiLvlStrCache>
            </c:multiLvlStrRef>
          </c:cat>
          <c:val>
            <c:numRef>
              <c:f>Sheet1!$D$2:$D$28</c:f>
              <c:numCache>
                <c:formatCode>General</c:formatCode>
                <c:ptCount val="27"/>
                <c:pt idx="0">
                  <c:v>33.03</c:v>
                </c:pt>
                <c:pt idx="1">
                  <c:v>16.42</c:v>
                </c:pt>
                <c:pt idx="2">
                  <c:v>7.91</c:v>
                </c:pt>
                <c:pt idx="3">
                  <c:v>3.71</c:v>
                </c:pt>
                <c:pt idx="4">
                  <c:v>10.69</c:v>
                </c:pt>
                <c:pt idx="5">
                  <c:v>2.38</c:v>
                </c:pt>
                <c:pt idx="6">
                  <c:v>6.35</c:v>
                </c:pt>
                <c:pt idx="7">
                  <c:v>5.81</c:v>
                </c:pt>
                <c:pt idx="8">
                  <c:v>5.65</c:v>
                </c:pt>
                <c:pt idx="9">
                  <c:v>4.09</c:v>
                </c:pt>
                <c:pt idx="10">
                  <c:v>4.66</c:v>
                </c:pt>
                <c:pt idx="11">
                  <c:v>6.55</c:v>
                </c:pt>
                <c:pt idx="12">
                  <c:v>5.17</c:v>
                </c:pt>
                <c:pt idx="13">
                  <c:v>8.23</c:v>
                </c:pt>
                <c:pt idx="14">
                  <c:v>6.03</c:v>
                </c:pt>
                <c:pt idx="15">
                  <c:v>10.32</c:v>
                </c:pt>
                <c:pt idx="16">
                  <c:v>2</c:v>
                </c:pt>
                <c:pt idx="17">
                  <c:v>6.48</c:v>
                </c:pt>
                <c:pt idx="18">
                  <c:v>8.52</c:v>
                </c:pt>
                <c:pt idx="19">
                  <c:v>8.82</c:v>
                </c:pt>
                <c:pt idx="20">
                  <c:v>1.96</c:v>
                </c:pt>
                <c:pt idx="21">
                  <c:v>6.58</c:v>
                </c:pt>
                <c:pt idx="22">
                  <c:v>9.13</c:v>
                </c:pt>
                <c:pt idx="23">
                  <c:v>3.21</c:v>
                </c:pt>
                <c:pt idx="24">
                  <c:v>4.56</c:v>
                </c:pt>
                <c:pt idx="25">
                  <c:v>2.92</c:v>
                </c:pt>
                <c:pt idx="26">
                  <c:v>2.97</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Women, % of the roll</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Sheet1!$A$2:$A$11</c:f>
              <c:multiLvlStrCache>
                <c:ptCount val="10"/>
                <c:lvl>
                  <c:pt idx="0">
                    <c:v>Delhi</c:v>
                  </c:pt>
                  <c:pt idx="1">
                    <c:v>Karnataka</c:v>
                  </c:pt>
                  <c:pt idx="2">
                    <c:v>Tamil Nadu</c:v>
                  </c:pt>
                  <c:pt idx="3">
                    <c:v>Gujarat</c:v>
                  </c:pt>
                  <c:pt idx="4">
                    <c:v>Kerala</c:v>
                  </c:pt>
                  <c:pt idx="5">
                    <c:v>West Bengal</c:v>
                  </c:pt>
                  <c:pt idx="6">
                    <c:v>Madhya Pradesh</c:v>
                  </c:pt>
                  <c:pt idx="7">
                    <c:v>Uttar Pradesh</c:v>
                  </c:pt>
                  <c:pt idx="8">
                    <c:v>Odisha</c:v>
                  </c:pt>
                  <c:pt idx="9">
                    <c:v>Bihar</c:v>
                  </c:pt>
                </c:lvl>
              </c:multiLvlStrCache>
            </c:multiLvlStrRef>
          </c:cat>
          <c:val>
            <c:numRef>
              <c:f>Sheet1!$B$2:$B$11</c:f>
              <c:numCache>
                <c:formatCode>General</c:formatCode>
                <c:ptCount val="10"/>
                <c:pt idx="0">
                  <c:v>46.85</c:v>
                </c:pt>
                <c:pt idx="1">
                  <c:v>50.22</c:v>
                </c:pt>
                <c:pt idx="2">
                  <c:v>51.02</c:v>
                </c:pt>
                <c:pt idx="3">
                  <c:v>48.82</c:v>
                </c:pt>
                <c:pt idx="4">
                  <c:v>51.67</c:v>
                </c:pt>
                <c:pt idx="5">
                  <c:v>49.23</c:v>
                </c:pt>
                <c:pt idx="6">
                  <c:v>48.59</c:v>
                </c:pt>
                <c:pt idx="7">
                  <c:v>46.76</c:v>
                </c:pt>
                <c:pt idx="8">
                  <c:v>49.44</c:v>
                </c:pt>
                <c:pt idx="9">
                  <c:v>47.86</c:v>
                </c:pt>
              </c:numCache>
            </c:numRef>
          </c:val>
        </c:ser>
        <c:ser>
          <c:idx val="1"/>
          <c:order val="1"/>
          <c:tx>
            <c:strRef>
              <c:f>Sheet1!$C$1</c:f>
              <c:strCache>
                <c:ptCount val="1"/>
                <c:pt idx="0">
                  <c:v>Women, % of names removed</c:v>
                </c:pt>
              </c:strCache>
            </c:strRef>
          </c:tx>
          <c:spPr>
            <a:solidFill>
              <a:srgbClr val="AF3B6E"/>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Sheet1!$A$2:$A$11</c:f>
              <c:multiLvlStrCache>
                <c:ptCount val="10"/>
                <c:lvl>
                  <c:pt idx="0">
                    <c:v>Delhi</c:v>
                  </c:pt>
                  <c:pt idx="1">
                    <c:v>Karnataka</c:v>
                  </c:pt>
                  <c:pt idx="2">
                    <c:v>Tamil Nadu</c:v>
                  </c:pt>
                  <c:pt idx="3">
                    <c:v>Gujarat</c:v>
                  </c:pt>
                  <c:pt idx="4">
                    <c:v>Kerala</c:v>
                  </c:pt>
                  <c:pt idx="5">
                    <c:v>West Bengal</c:v>
                  </c:pt>
                  <c:pt idx="6">
                    <c:v>Madhya Pradesh</c:v>
                  </c:pt>
                  <c:pt idx="7">
                    <c:v>Uttar Pradesh</c:v>
                  </c:pt>
                  <c:pt idx="8">
                    <c:v>Odisha</c:v>
                  </c:pt>
                  <c:pt idx="9">
                    <c:v>Bihar</c:v>
                  </c:pt>
                </c:lvl>
              </c:multiLvlStrCache>
            </c:multiLvlStrRef>
          </c:cat>
          <c:val>
            <c:numRef>
              <c:f>Sheet1!$C$2:$C$11</c:f>
              <c:numCache>
                <c:formatCode>General</c:formatCode>
                <c:ptCount val="10"/>
                <c:pt idx="0">
                  <c:v>42.77</c:v>
                </c:pt>
                <c:pt idx="1">
                  <c:v>49.69</c:v>
                </c:pt>
                <c:pt idx="2">
                  <c:v>51.34</c:v>
                </c:pt>
                <c:pt idx="3">
                  <c:v>51.42</c:v>
                </c:pt>
                <c:pt idx="4">
                  <c:v>55.32</c:v>
                </c:pt>
                <c:pt idx="5">
                  <c:v>53.53</c:v>
                </c:pt>
                <c:pt idx="6">
                  <c:v>55.33</c:v>
                </c:pt>
                <c:pt idx="7">
                  <c:v>53.63</c:v>
                </c:pt>
                <c:pt idx="8">
                  <c:v>56.96</c:v>
                </c:pt>
                <c:pt idx="9">
                  <c:v>55.49</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max val="60"/>
          <c:min val="40"/>
        </c:scaling>
        <c:delete val="0"/>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Removed at the draft</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Sheet1!$A$2:$A$20</c:f>
              <c:multiLvlStrCache>
                <c:ptCount val="19"/>
                <c:lvl>
                  <c:pt idx="0">
                    <c:v>Dadra and Nagar Haveli and Daman and Diu</c:v>
                  </c:pt>
                  <c:pt idx="1">
                    <c:v>Arunachal Pradesh</c:v>
                  </c:pt>
                  <c:pt idx="2">
                    <c:v>Andaman and Nicobar Islands</c:v>
                  </c:pt>
                  <c:pt idx="3">
                    <c:v>West Bengal</c:v>
                  </c:pt>
                  <c:pt idx="4">
                    <c:v>Gujarat</c:v>
                  </c:pt>
                  <c:pt idx="5">
                    <c:v>Uttar Pradesh</c:v>
                  </c:pt>
                  <c:pt idx="6">
                    <c:v>Chhattisgarh</c:v>
                  </c:pt>
                  <c:pt idx="7">
                    <c:v>Tamil Nadu</c:v>
                  </c:pt>
                  <c:pt idx="8">
                    <c:v>Sikkim</c:v>
                  </c:pt>
                  <c:pt idx="9">
                    <c:v>Goa</c:v>
                  </c:pt>
                  <c:pt idx="10">
                    <c:v>Puducherry</c:v>
                  </c:pt>
                  <c:pt idx="11">
                    <c:v>Manipur</c:v>
                  </c:pt>
                  <c:pt idx="12">
                    <c:v>Bihar</c:v>
                  </c:pt>
                  <c:pt idx="13">
                    <c:v>Madhya Pradesh</c:v>
                  </c:pt>
                  <c:pt idx="14">
                    <c:v>Rajasthan</c:v>
                  </c:pt>
                  <c:pt idx="15">
                    <c:v>Odisha</c:v>
                  </c:pt>
                  <c:pt idx="16">
                    <c:v>Mizoram</c:v>
                  </c:pt>
                  <c:pt idx="17">
                    <c:v>Kerala</c:v>
                  </c:pt>
                  <c:pt idx="18">
                    <c:v>Lakshadweep</c:v>
                  </c:pt>
                </c:lvl>
              </c:multiLvlStrCache>
            </c:multiLvlStrRef>
          </c:cat>
          <c:val>
            <c:numRef>
              <c:f>Sheet1!$B$2:$B$20</c:f>
              <c:numCache>
                <c:formatCode>General</c:formatCode>
                <c:ptCount val="19"/>
                <c:pt idx="0">
                  <c:v>29.65</c:v>
                </c:pt>
                <c:pt idx="1">
                  <c:v>19.09</c:v>
                </c:pt>
                <c:pt idx="2">
                  <c:v>20.62</c:v>
                </c:pt>
                <c:pt idx="3">
                  <c:v>7.6</c:v>
                </c:pt>
                <c:pt idx="4">
                  <c:v>14.51</c:v>
                </c:pt>
                <c:pt idx="5">
                  <c:v>18.72</c:v>
                </c:pt>
                <c:pt idx="6">
                  <c:v>12.88</c:v>
                </c:pt>
                <c:pt idx="7">
                  <c:v>15.19</c:v>
                </c:pt>
                <c:pt idx="8">
                  <c:v>8.01</c:v>
                </c:pt>
                <c:pt idx="9">
                  <c:v>8.44</c:v>
                </c:pt>
                <c:pt idx="10">
                  <c:v>10.13</c:v>
                </c:pt>
                <c:pt idx="11">
                  <c:v>7.58</c:v>
                </c:pt>
                <c:pt idx="12">
                  <c:v>8.31</c:v>
                </c:pt>
                <c:pt idx="13">
                  <c:v>7.45</c:v>
                </c:pt>
                <c:pt idx="14">
                  <c:v>7.65</c:v>
                </c:pt>
                <c:pt idx="15">
                  <c:v>6.03</c:v>
                </c:pt>
                <c:pt idx="16">
                  <c:v>5.28</c:v>
                </c:pt>
                <c:pt idx="17">
                  <c:v>8.65</c:v>
                </c:pt>
                <c:pt idx="18">
                  <c:v>2.47</c:v>
                </c:pt>
              </c:numCache>
            </c:numRef>
          </c:val>
        </c:ser>
        <c:ser>
          <c:idx val="1"/>
          <c:order val="1"/>
          <c:tx>
            <c:strRef>
              <c:f>Sheet1!$C$1</c:f>
              <c:strCache>
                <c:ptCount val="1"/>
                <c:pt idx="0">
                  <c:v>Net fall at the final roll</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Sheet1!$A$2:$A$20</c:f>
              <c:multiLvlStrCache>
                <c:ptCount val="19"/>
                <c:lvl>
                  <c:pt idx="0">
                    <c:v>Dadra and Nagar Haveli and Daman and Diu</c:v>
                  </c:pt>
                  <c:pt idx="1">
                    <c:v>Arunachal Pradesh</c:v>
                  </c:pt>
                  <c:pt idx="2">
                    <c:v>Andaman and Nicobar Islands</c:v>
                  </c:pt>
                  <c:pt idx="3">
                    <c:v>West Bengal</c:v>
                  </c:pt>
                  <c:pt idx="4">
                    <c:v>Gujarat</c:v>
                  </c:pt>
                  <c:pt idx="5">
                    <c:v>Uttar Pradesh</c:v>
                  </c:pt>
                  <c:pt idx="6">
                    <c:v>Chhattisgarh</c:v>
                  </c:pt>
                  <c:pt idx="7">
                    <c:v>Tamil Nadu</c:v>
                  </c:pt>
                  <c:pt idx="8">
                    <c:v>Sikkim</c:v>
                  </c:pt>
                  <c:pt idx="9">
                    <c:v>Goa</c:v>
                  </c:pt>
                  <c:pt idx="10">
                    <c:v>Puducherry</c:v>
                  </c:pt>
                  <c:pt idx="11">
                    <c:v>Manipur</c:v>
                  </c:pt>
                  <c:pt idx="12">
                    <c:v>Bihar</c:v>
                  </c:pt>
                  <c:pt idx="13">
                    <c:v>Madhya Pradesh</c:v>
                  </c:pt>
                  <c:pt idx="14">
                    <c:v>Rajasthan</c:v>
                  </c:pt>
                  <c:pt idx="15">
                    <c:v>Odisha</c:v>
                  </c:pt>
                  <c:pt idx="16">
                    <c:v>Mizoram</c:v>
                  </c:pt>
                  <c:pt idx="17">
                    <c:v>Kerala</c:v>
                  </c:pt>
                  <c:pt idx="18">
                    <c:v>Lakshadweep</c:v>
                  </c:pt>
                </c:lvl>
              </c:multiLvlStrCache>
            </c:multiLvlStrRef>
          </c:cat>
          <c:val>
            <c:numRef>
              <c:f>Sheet1!$C$2:$C$20</c:f>
              <c:numCache>
                <c:formatCode>General</c:formatCode>
                <c:ptCount val="19"/>
                <c:pt idx="0">
                  <c:v>30.89</c:v>
                </c:pt>
                <c:pt idx="1">
                  <c:v>21.57</c:v>
                </c:pt>
                <c:pt idx="2">
                  <c:v>16.87</c:v>
                </c:pt>
                <c:pt idx="3">
                  <c:v>15.9</c:v>
                </c:pt>
                <c:pt idx="4">
                  <c:v>13.41</c:v>
                </c:pt>
                <c:pt idx="5">
                  <c:v>13.26</c:v>
                </c:pt>
                <c:pt idx="6">
                  <c:v>11.77</c:v>
                </c:pt>
                <c:pt idx="7">
                  <c:v>11.55</c:v>
                </c:pt>
                <c:pt idx="8">
                  <c:v>11.16</c:v>
                </c:pt>
                <c:pt idx="9">
                  <c:v>10.76</c:v>
                </c:pt>
                <c:pt idx="10">
                  <c:v>7.57</c:v>
                </c:pt>
                <c:pt idx="11">
                  <c:v>6.33</c:v>
                </c:pt>
                <c:pt idx="12">
                  <c:v>6.05</c:v>
                </c:pt>
                <c:pt idx="13">
                  <c:v>5.97</c:v>
                </c:pt>
                <c:pt idx="14">
                  <c:v>5.73</c:v>
                </c:pt>
                <c:pt idx="15">
                  <c:v>5.29</c:v>
                </c:pt>
                <c:pt idx="16">
                  <c:v>4.48</c:v>
                </c:pt>
                <c:pt idx="17">
                  <c:v>3.22</c:v>
                </c:pt>
                <c:pt idx="18">
                  <c:v>0.36</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9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E1E5E8"/>
              </a:solidFill>
              <a:prstDash val="solid"/>
              <a:round/>
            </a:ln>
          </c:spPr>
        </c:majorGridlines>
        <c:numFmt formatCode="0"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Bihar the figures are the Chief Electoral Officers' own, from their press notes or as reported in the press; Bihar is counted from the deletion lists. Shares are of the removals each state split by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1 covers the 19 states with projections by age, from the Technical Group on Population Projections. Point 6 is an upper bound on names put back, because the rise from draft to final includes new electors.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 to publish a final roll: Maharashtra, Karnataka, Telangana, Delhi, Andhra Pradesh, Jharkhand, Haryana, Punjab, Uttarakhand, Meghalaya, Nagaland. Removals after the draft carry no reason in any state except Bihar. Rank correlation between the removal rate at the draft and the share made up: -0.12, no relationship.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E79"/>
        </a:solidFill>
      </p:bgPr>
    </p:bg>
    <p:spTree>
      <p:nvGrpSpPr>
        <p:cNvPr id="1" name=""/>
        <p:cNvGrpSpPr/>
        <p:nvPr/>
      </p:nvGrpSpPr>
      <p:grpSpPr>
        <a:xfrm>
          <a:off x="0" y="0"/>
          <a:ext cx="0" cy="0"/>
          <a:chOff x="0" y="0"/>
          <a:chExt cx="0" cy="0"/>
        </a:xfrm>
      </p:grpSpPr>
      <p:sp>
        <p:nvSpPr>
          <p:cNvPr id="2" name="Text 0"/>
          <p:cNvSpPr txBox="1"/>
          <p:nvPr/>
        </p:nvSpPr>
        <p:spPr>
          <a:xfrm>
            <a:off x="548640" y="640080"/>
            <a:ext cx="10058400" cy="365760"/>
          </a:xfrm>
          <a:prstGeom prst="rect">
            <a:avLst/>
          </a:prstGeom>
          <a:noFill/>
          <a:ln/>
        </p:spPr>
        <p:txBody>
          <a:bodyPr wrap="square" lIns="0" tIns="0" rIns="0" bIns="0" rtlCol="0" anchor="ctr"/>
          <a:lstStyle/>
          <a:p>
            <a:pPr indent="0" marL="0">
              <a:buNone/>
            </a:pPr>
            <a:r>
              <a:rPr lang="en-US" sz="1300" b="1" spc="300" kern="0" dirty="0">
                <a:solidFill>
                  <a:srgbClr val="D6E4F0"/>
                </a:solidFill>
                <a:latin typeface="Calibri" pitchFamily="34" charset="0"/>
                <a:ea typeface="Calibri" pitchFamily="34" charset="-122"/>
                <a:cs typeface="Calibri" pitchFamily="34" charset="-120"/>
              </a:rPr>
              <a:t>SPECIAL INTENSIVE REVISION · INDIA 2025-26</a:t>
            </a:r>
            <a:endParaRPr lang="en-US" sz="1300" dirty="0"/>
          </a:p>
        </p:txBody>
      </p:sp>
      <p:sp>
        <p:nvSpPr>
          <p:cNvPr id="3" name="Text 1"/>
          <p:cNvSpPr txBox="1"/>
          <p:nvPr/>
        </p:nvSpPr>
        <p:spPr>
          <a:xfrm>
            <a:off x="548640" y="1051560"/>
            <a:ext cx="11094415" cy="128016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13.39 crore names were left off the draft rolls, and four in five were not entered as dead</a:t>
            </a:r>
            <a:endParaRPr lang="en-US" sz="3800" dirty="0"/>
          </a:p>
        </p:txBody>
      </p:sp>
      <p:sp>
        <p:nvSpPr>
          <p:cNvPr id="4" name="Text 2"/>
          <p:cNvSpPr txBox="1"/>
          <p:nvPr/>
        </p:nvSpPr>
        <p:spPr>
          <a:xfrm>
            <a:off x="548640" y="2377440"/>
            <a:ext cx="10180015" cy="731520"/>
          </a:xfrm>
          <a:prstGeom prst="rect">
            <a:avLst/>
          </a:prstGeom>
          <a:noFill/>
          <a:ln/>
        </p:spPr>
        <p:txBody>
          <a:bodyPr wrap="square" lIns="0" tIns="0" rIns="0" bIns="0" rtlCol="0" anchor="t"/>
          <a:lstStyle/>
          <a:p>
            <a:pPr indent="0" marL="0">
              <a:buNone/>
            </a:pPr>
            <a:r>
              <a:rPr lang="en-US" sz="1700" dirty="0">
                <a:solidFill>
                  <a:srgbClr val="D6E4F0"/>
                </a:solidFill>
                <a:latin typeface="Calibri" pitchFamily="34" charset="0"/>
                <a:ea typeface="Calibri" pitchFamily="34" charset="-122"/>
                <a:cs typeface="Calibri" pitchFamily="34" charset="-120"/>
              </a:rPr>
              <a:t>The reason recorded for every removal, state by state: women among the removed, and what goes with the removal rate</a:t>
            </a:r>
            <a:endParaRPr lang="en-US" sz="1700" dirty="0"/>
          </a:p>
        </p:txBody>
      </p:sp>
      <p:sp>
        <p:nvSpPr>
          <p:cNvPr id="5" name="Shape 3"/>
          <p:cNvSpPr/>
          <p:nvPr/>
        </p:nvSpPr>
        <p:spPr>
          <a:xfrm>
            <a:off x="548640" y="3429000"/>
            <a:ext cx="2567864" cy="1737360"/>
          </a:xfrm>
          <a:prstGeom prst="roundRect">
            <a:avLst>
              <a:gd name="adj" fmla="val 4211"/>
            </a:avLst>
          </a:prstGeom>
          <a:solidFill>
            <a:srgbClr val="163A5C"/>
          </a:solidFill>
          <a:ln/>
        </p:spPr>
      </p:sp>
      <p:sp>
        <p:nvSpPr>
          <p:cNvPr id="6" name="Text 4"/>
          <p:cNvSpPr txBox="1"/>
          <p:nvPr/>
        </p:nvSpPr>
        <p:spPr>
          <a:xfrm>
            <a:off x="731520"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13.39 crore</a:t>
            </a:r>
            <a:endParaRPr lang="en-US" sz="3000" dirty="0"/>
          </a:p>
        </p:txBody>
      </p:sp>
      <p:sp>
        <p:nvSpPr>
          <p:cNvPr id="7" name="Text 5"/>
          <p:cNvSpPr txBox="1"/>
          <p:nvPr/>
        </p:nvSpPr>
        <p:spPr>
          <a:xfrm>
            <a:off x="731520"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D6E4F0"/>
                </a:solidFill>
                <a:latin typeface="Calibri" pitchFamily="34" charset="0"/>
                <a:ea typeface="Calibri" pitchFamily="34" charset="-122"/>
                <a:cs typeface="Calibri" pitchFamily="34" charset="-120"/>
              </a:rPr>
              <a:t>left off the draft rolls in 31 states and union territories</a:t>
            </a:r>
            <a:endParaRPr lang="en-US" sz="1250" dirty="0"/>
          </a:p>
        </p:txBody>
      </p:sp>
      <p:sp>
        <p:nvSpPr>
          <p:cNvPr id="8" name="Shape 6"/>
          <p:cNvSpPr/>
          <p:nvPr/>
        </p:nvSpPr>
        <p:spPr>
          <a:xfrm>
            <a:off x="3390824" y="3429000"/>
            <a:ext cx="2567864" cy="1737360"/>
          </a:xfrm>
          <a:prstGeom prst="roundRect">
            <a:avLst>
              <a:gd name="adj" fmla="val 4211"/>
            </a:avLst>
          </a:prstGeom>
          <a:solidFill>
            <a:srgbClr val="163A5C"/>
          </a:solidFill>
          <a:ln/>
        </p:spPr>
      </p:sp>
      <p:sp>
        <p:nvSpPr>
          <p:cNvPr id="9" name="Text 7"/>
          <p:cNvSpPr txBox="1"/>
          <p:nvPr/>
        </p:nvSpPr>
        <p:spPr>
          <a:xfrm>
            <a:off x="3573704"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71.4%</a:t>
            </a:r>
            <a:endParaRPr lang="en-US" sz="3000" dirty="0"/>
          </a:p>
        </p:txBody>
      </p:sp>
      <p:sp>
        <p:nvSpPr>
          <p:cNvPr id="10" name="Text 8"/>
          <p:cNvSpPr txBox="1"/>
          <p:nvPr/>
        </p:nvSpPr>
        <p:spPr>
          <a:xfrm>
            <a:off x="3573704"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D6E4F0"/>
                </a:solidFill>
                <a:latin typeface="Calibri" pitchFamily="34" charset="0"/>
                <a:ea typeface="Calibri" pitchFamily="34" charset="-122"/>
                <a:cs typeface="Calibri" pitchFamily="34" charset="-120"/>
              </a:rPr>
              <a:t>entered as shifted, absent or other</a:t>
            </a:r>
            <a:endParaRPr lang="en-US" sz="1250" dirty="0"/>
          </a:p>
        </p:txBody>
      </p:sp>
      <p:sp>
        <p:nvSpPr>
          <p:cNvPr id="11" name="Shape 9"/>
          <p:cNvSpPr/>
          <p:nvPr/>
        </p:nvSpPr>
        <p:spPr>
          <a:xfrm>
            <a:off x="6233008" y="3429000"/>
            <a:ext cx="2567864" cy="1737360"/>
          </a:xfrm>
          <a:prstGeom prst="roundRect">
            <a:avLst>
              <a:gd name="adj" fmla="val 4211"/>
            </a:avLst>
          </a:prstGeom>
          <a:solidFill>
            <a:srgbClr val="163A5C"/>
          </a:solidFill>
          <a:ln/>
        </p:spPr>
      </p:sp>
      <p:sp>
        <p:nvSpPr>
          <p:cNvPr id="12" name="Text 10"/>
          <p:cNvSpPr txBox="1"/>
          <p:nvPr/>
        </p:nvSpPr>
        <p:spPr>
          <a:xfrm>
            <a:off x="6415888"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21.0%</a:t>
            </a:r>
            <a:endParaRPr lang="en-US" sz="3000" dirty="0"/>
          </a:p>
        </p:txBody>
      </p:sp>
      <p:sp>
        <p:nvSpPr>
          <p:cNvPr id="13" name="Text 11"/>
          <p:cNvSpPr txBox="1"/>
          <p:nvPr/>
        </p:nvSpPr>
        <p:spPr>
          <a:xfrm>
            <a:off x="6415888"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D6E4F0"/>
                </a:solidFill>
                <a:latin typeface="Calibri" pitchFamily="34" charset="0"/>
                <a:ea typeface="Calibri" pitchFamily="34" charset="-122"/>
                <a:cs typeface="Calibri" pitchFamily="34" charset="-120"/>
              </a:rPr>
              <a:t>entered as dead</a:t>
            </a:r>
            <a:endParaRPr lang="en-US" sz="1250" dirty="0"/>
          </a:p>
        </p:txBody>
      </p:sp>
      <p:sp>
        <p:nvSpPr>
          <p:cNvPr id="14" name="Shape 12"/>
          <p:cNvSpPr/>
          <p:nvPr/>
        </p:nvSpPr>
        <p:spPr>
          <a:xfrm>
            <a:off x="9075191" y="3429000"/>
            <a:ext cx="2567864" cy="1737360"/>
          </a:xfrm>
          <a:prstGeom prst="roundRect">
            <a:avLst>
              <a:gd name="adj" fmla="val 4211"/>
            </a:avLst>
          </a:prstGeom>
          <a:solidFill>
            <a:srgbClr val="163A5C"/>
          </a:solidFill>
          <a:ln/>
        </p:spPr>
      </p:sp>
      <p:sp>
        <p:nvSpPr>
          <p:cNvPr id="15" name="Text 13"/>
          <p:cNvSpPr txBox="1"/>
          <p:nvPr/>
        </p:nvSpPr>
        <p:spPr>
          <a:xfrm>
            <a:off x="9258071"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7.6%</a:t>
            </a:r>
            <a:endParaRPr lang="en-US" sz="3000" dirty="0"/>
          </a:p>
        </p:txBody>
      </p:sp>
      <p:sp>
        <p:nvSpPr>
          <p:cNvPr id="16" name="Text 14"/>
          <p:cNvSpPr txBox="1"/>
          <p:nvPr/>
        </p:nvSpPr>
        <p:spPr>
          <a:xfrm>
            <a:off x="9258071"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D6E4F0"/>
                </a:solidFill>
                <a:latin typeface="Calibri" pitchFamily="34" charset="0"/>
                <a:ea typeface="Calibri" pitchFamily="34" charset="-122"/>
                <a:cs typeface="Calibri" pitchFamily="34" charset="-120"/>
              </a:rPr>
              <a:t>entered as enrolled more than once</a:t>
            </a:r>
            <a:endParaRPr lang="en-US" sz="1250" dirty="0"/>
          </a:p>
        </p:txBody>
      </p:sp>
      <p:sp>
        <p:nvSpPr>
          <p:cNvPr id="17" name="Text 15"/>
          <p:cNvSpPr txBox="1"/>
          <p:nvPr/>
        </p:nvSpPr>
        <p:spPr>
          <a:xfrm>
            <a:off x="548640" y="5760720"/>
            <a:ext cx="7315200" cy="365760"/>
          </a:xfrm>
          <a:prstGeom prst="rect">
            <a:avLst/>
          </a:prstGeom>
          <a:noFill/>
          <a:ln/>
        </p:spPr>
        <p:txBody>
          <a:bodyPr wrap="square" lIns="0" tIns="0" rIns="0" bIns="0" rtlCol="0" anchor="ctr"/>
          <a:lstStyle/>
          <a:p>
            <a:pPr indent="0" marL="0">
              <a:buNone/>
            </a:pPr>
            <a:r>
              <a:rPr lang="en-US" sz="1300" dirty="0">
                <a:solidFill>
                  <a:srgbClr val="D6E4F0"/>
                </a:solidFill>
                <a:latin typeface="Calibri" pitchFamily="34" charset="0"/>
                <a:ea typeface="Calibri" pitchFamily="34" charset="-122"/>
                <a:cs typeface="Calibri" pitchFamily="34" charset="-120"/>
              </a:rPr>
              <a:t>PinPoint Ventures</a:t>
            </a:r>
            <a:endParaRPr lang="en-US" sz="1300" dirty="0"/>
          </a:p>
        </p:txBody>
      </p:sp>
      <p:sp>
        <p:nvSpPr>
          <p:cNvPr id="18" name="Shape 16"/>
          <p:cNvSpPr/>
          <p:nvPr/>
        </p:nvSpPr>
        <p:spPr>
          <a:xfrm>
            <a:off x="0" y="6748272"/>
            <a:ext cx="304792" cy="109728"/>
          </a:xfrm>
          <a:prstGeom prst="rect">
            <a:avLst/>
          </a:prstGeom>
          <a:solidFill>
            <a:srgbClr val="C0392B"/>
          </a:solidFill>
          <a:ln/>
        </p:spPr>
      </p:sp>
      <p:sp>
        <p:nvSpPr>
          <p:cNvPr id="19" name="Shape 17"/>
          <p:cNvSpPr/>
          <p:nvPr/>
        </p:nvSpPr>
        <p:spPr>
          <a:xfrm>
            <a:off x="304792" y="6748272"/>
            <a:ext cx="304792" cy="109728"/>
          </a:xfrm>
          <a:prstGeom prst="rect">
            <a:avLst/>
          </a:prstGeom>
          <a:solidFill>
            <a:srgbClr val="E67E22"/>
          </a:solidFill>
          <a:ln/>
        </p:spPr>
      </p:sp>
      <p:sp>
        <p:nvSpPr>
          <p:cNvPr id="20" name="Shape 18"/>
          <p:cNvSpPr/>
          <p:nvPr/>
        </p:nvSpPr>
        <p:spPr>
          <a:xfrm>
            <a:off x="609585" y="6748272"/>
            <a:ext cx="304792" cy="109728"/>
          </a:xfrm>
          <a:prstGeom prst="rect">
            <a:avLst/>
          </a:prstGeom>
          <a:solidFill>
            <a:srgbClr val="27AE60"/>
          </a:solidFill>
          <a:ln/>
        </p:spPr>
      </p:sp>
      <p:sp>
        <p:nvSpPr>
          <p:cNvPr id="21" name="Shape 19"/>
          <p:cNvSpPr/>
          <p:nvPr/>
        </p:nvSpPr>
        <p:spPr>
          <a:xfrm>
            <a:off x="914377" y="6748272"/>
            <a:ext cx="304792" cy="109728"/>
          </a:xfrm>
          <a:prstGeom prst="rect">
            <a:avLst/>
          </a:prstGeom>
          <a:solidFill>
            <a:srgbClr val="1F618D"/>
          </a:solidFill>
          <a:ln/>
        </p:spPr>
      </p:sp>
      <p:sp>
        <p:nvSpPr>
          <p:cNvPr id="22" name="Shape 20"/>
          <p:cNvSpPr/>
          <p:nvPr/>
        </p:nvSpPr>
        <p:spPr>
          <a:xfrm>
            <a:off x="1219170" y="6748272"/>
            <a:ext cx="304792" cy="109728"/>
          </a:xfrm>
          <a:prstGeom prst="rect">
            <a:avLst/>
          </a:prstGeom>
          <a:solidFill>
            <a:srgbClr val="8E44AD"/>
          </a:solidFill>
          <a:ln/>
        </p:spPr>
      </p:sp>
      <p:sp>
        <p:nvSpPr>
          <p:cNvPr id="23" name="Shape 21"/>
          <p:cNvSpPr/>
          <p:nvPr/>
        </p:nvSpPr>
        <p:spPr>
          <a:xfrm>
            <a:off x="1523962" y="6748272"/>
            <a:ext cx="304792" cy="109728"/>
          </a:xfrm>
          <a:prstGeom prst="rect">
            <a:avLst/>
          </a:prstGeom>
          <a:solidFill>
            <a:srgbClr val="C0392B"/>
          </a:solidFill>
          <a:ln/>
        </p:spPr>
      </p:sp>
      <p:sp>
        <p:nvSpPr>
          <p:cNvPr id="24" name="Shape 22"/>
          <p:cNvSpPr/>
          <p:nvPr/>
        </p:nvSpPr>
        <p:spPr>
          <a:xfrm>
            <a:off x="1828754" y="6748272"/>
            <a:ext cx="304792" cy="109728"/>
          </a:xfrm>
          <a:prstGeom prst="rect">
            <a:avLst/>
          </a:prstGeom>
          <a:solidFill>
            <a:srgbClr val="E67E22"/>
          </a:solidFill>
          <a:ln/>
        </p:spPr>
      </p:sp>
      <p:sp>
        <p:nvSpPr>
          <p:cNvPr id="25" name="Shape 23"/>
          <p:cNvSpPr/>
          <p:nvPr/>
        </p:nvSpPr>
        <p:spPr>
          <a:xfrm>
            <a:off x="2133547" y="6748272"/>
            <a:ext cx="304792" cy="109728"/>
          </a:xfrm>
          <a:prstGeom prst="rect">
            <a:avLst/>
          </a:prstGeom>
          <a:solidFill>
            <a:srgbClr val="27AE60"/>
          </a:solidFill>
          <a:ln/>
        </p:spPr>
      </p:sp>
      <p:sp>
        <p:nvSpPr>
          <p:cNvPr id="26" name="Shape 24"/>
          <p:cNvSpPr/>
          <p:nvPr/>
        </p:nvSpPr>
        <p:spPr>
          <a:xfrm>
            <a:off x="2438339" y="6748272"/>
            <a:ext cx="304792" cy="109728"/>
          </a:xfrm>
          <a:prstGeom prst="rect">
            <a:avLst/>
          </a:prstGeom>
          <a:solidFill>
            <a:srgbClr val="1F618D"/>
          </a:solidFill>
          <a:ln/>
        </p:spPr>
      </p:sp>
      <p:sp>
        <p:nvSpPr>
          <p:cNvPr id="27" name="Shape 25"/>
          <p:cNvSpPr/>
          <p:nvPr/>
        </p:nvSpPr>
        <p:spPr>
          <a:xfrm>
            <a:off x="2743131" y="6748272"/>
            <a:ext cx="304792" cy="109728"/>
          </a:xfrm>
          <a:prstGeom prst="rect">
            <a:avLst/>
          </a:prstGeom>
          <a:solidFill>
            <a:srgbClr val="8E44AD"/>
          </a:solidFill>
          <a:ln/>
        </p:spPr>
      </p:sp>
      <p:sp>
        <p:nvSpPr>
          <p:cNvPr id="28" name="Shape 26"/>
          <p:cNvSpPr/>
          <p:nvPr/>
        </p:nvSpPr>
        <p:spPr>
          <a:xfrm>
            <a:off x="3047924" y="6748272"/>
            <a:ext cx="304792" cy="109728"/>
          </a:xfrm>
          <a:prstGeom prst="rect">
            <a:avLst/>
          </a:prstGeom>
          <a:solidFill>
            <a:srgbClr val="C0392B"/>
          </a:solidFill>
          <a:ln/>
        </p:spPr>
      </p:sp>
      <p:sp>
        <p:nvSpPr>
          <p:cNvPr id="29" name="Shape 27"/>
          <p:cNvSpPr/>
          <p:nvPr/>
        </p:nvSpPr>
        <p:spPr>
          <a:xfrm>
            <a:off x="3352716" y="6748272"/>
            <a:ext cx="304792" cy="109728"/>
          </a:xfrm>
          <a:prstGeom prst="rect">
            <a:avLst/>
          </a:prstGeom>
          <a:solidFill>
            <a:srgbClr val="E67E22"/>
          </a:solidFill>
          <a:ln/>
        </p:spPr>
      </p:sp>
      <p:sp>
        <p:nvSpPr>
          <p:cNvPr id="30" name="Shape 28"/>
          <p:cNvSpPr/>
          <p:nvPr/>
        </p:nvSpPr>
        <p:spPr>
          <a:xfrm>
            <a:off x="3657509" y="6748272"/>
            <a:ext cx="304792" cy="109728"/>
          </a:xfrm>
          <a:prstGeom prst="rect">
            <a:avLst/>
          </a:prstGeom>
          <a:solidFill>
            <a:srgbClr val="27AE60"/>
          </a:solidFill>
          <a:ln/>
        </p:spPr>
      </p:sp>
      <p:sp>
        <p:nvSpPr>
          <p:cNvPr id="31" name="Shape 29"/>
          <p:cNvSpPr/>
          <p:nvPr/>
        </p:nvSpPr>
        <p:spPr>
          <a:xfrm>
            <a:off x="3962301" y="6748272"/>
            <a:ext cx="304792" cy="109728"/>
          </a:xfrm>
          <a:prstGeom prst="rect">
            <a:avLst/>
          </a:prstGeom>
          <a:solidFill>
            <a:srgbClr val="1F618D"/>
          </a:solidFill>
          <a:ln/>
        </p:spPr>
      </p:sp>
      <p:sp>
        <p:nvSpPr>
          <p:cNvPr id="32" name="Shape 30"/>
          <p:cNvSpPr/>
          <p:nvPr/>
        </p:nvSpPr>
        <p:spPr>
          <a:xfrm>
            <a:off x="4267093" y="6748272"/>
            <a:ext cx="304792" cy="109728"/>
          </a:xfrm>
          <a:prstGeom prst="rect">
            <a:avLst/>
          </a:prstGeom>
          <a:solidFill>
            <a:srgbClr val="8E44AD"/>
          </a:solidFill>
          <a:ln/>
        </p:spPr>
      </p:sp>
      <p:sp>
        <p:nvSpPr>
          <p:cNvPr id="33" name="Shape 31"/>
          <p:cNvSpPr/>
          <p:nvPr/>
        </p:nvSpPr>
        <p:spPr>
          <a:xfrm>
            <a:off x="4571886" y="6748272"/>
            <a:ext cx="304792" cy="109728"/>
          </a:xfrm>
          <a:prstGeom prst="rect">
            <a:avLst/>
          </a:prstGeom>
          <a:solidFill>
            <a:srgbClr val="C0392B"/>
          </a:solidFill>
          <a:ln/>
        </p:spPr>
      </p:sp>
      <p:sp>
        <p:nvSpPr>
          <p:cNvPr id="34" name="Shape 32"/>
          <p:cNvSpPr/>
          <p:nvPr/>
        </p:nvSpPr>
        <p:spPr>
          <a:xfrm>
            <a:off x="4876678" y="6748272"/>
            <a:ext cx="304792" cy="109728"/>
          </a:xfrm>
          <a:prstGeom prst="rect">
            <a:avLst/>
          </a:prstGeom>
          <a:solidFill>
            <a:srgbClr val="E67E22"/>
          </a:solidFill>
          <a:ln/>
        </p:spPr>
      </p:sp>
      <p:sp>
        <p:nvSpPr>
          <p:cNvPr id="35" name="Shape 33"/>
          <p:cNvSpPr/>
          <p:nvPr/>
        </p:nvSpPr>
        <p:spPr>
          <a:xfrm>
            <a:off x="5181470" y="6748272"/>
            <a:ext cx="304792" cy="109728"/>
          </a:xfrm>
          <a:prstGeom prst="rect">
            <a:avLst/>
          </a:prstGeom>
          <a:solidFill>
            <a:srgbClr val="27AE60"/>
          </a:solidFill>
          <a:ln/>
        </p:spPr>
      </p:sp>
      <p:sp>
        <p:nvSpPr>
          <p:cNvPr id="36" name="Shape 34"/>
          <p:cNvSpPr/>
          <p:nvPr/>
        </p:nvSpPr>
        <p:spPr>
          <a:xfrm>
            <a:off x="5486263" y="6748272"/>
            <a:ext cx="304792" cy="109728"/>
          </a:xfrm>
          <a:prstGeom prst="rect">
            <a:avLst/>
          </a:prstGeom>
          <a:solidFill>
            <a:srgbClr val="1F618D"/>
          </a:solidFill>
          <a:ln/>
        </p:spPr>
      </p:sp>
      <p:sp>
        <p:nvSpPr>
          <p:cNvPr id="37" name="Shape 35"/>
          <p:cNvSpPr/>
          <p:nvPr/>
        </p:nvSpPr>
        <p:spPr>
          <a:xfrm>
            <a:off x="5791055" y="6748272"/>
            <a:ext cx="304792" cy="109728"/>
          </a:xfrm>
          <a:prstGeom prst="rect">
            <a:avLst/>
          </a:prstGeom>
          <a:solidFill>
            <a:srgbClr val="8E44AD"/>
          </a:solidFill>
          <a:ln/>
        </p:spPr>
      </p:sp>
      <p:sp>
        <p:nvSpPr>
          <p:cNvPr id="38" name="Shape 36"/>
          <p:cNvSpPr/>
          <p:nvPr/>
        </p:nvSpPr>
        <p:spPr>
          <a:xfrm>
            <a:off x="6095848" y="6748272"/>
            <a:ext cx="304792" cy="109728"/>
          </a:xfrm>
          <a:prstGeom prst="rect">
            <a:avLst/>
          </a:prstGeom>
          <a:solidFill>
            <a:srgbClr val="C0392B"/>
          </a:solidFill>
          <a:ln/>
        </p:spPr>
      </p:sp>
      <p:sp>
        <p:nvSpPr>
          <p:cNvPr id="39" name="Shape 37"/>
          <p:cNvSpPr/>
          <p:nvPr/>
        </p:nvSpPr>
        <p:spPr>
          <a:xfrm>
            <a:off x="6400640" y="6748272"/>
            <a:ext cx="304792" cy="109728"/>
          </a:xfrm>
          <a:prstGeom prst="rect">
            <a:avLst/>
          </a:prstGeom>
          <a:solidFill>
            <a:srgbClr val="E67E22"/>
          </a:solidFill>
          <a:ln/>
        </p:spPr>
      </p:sp>
      <p:sp>
        <p:nvSpPr>
          <p:cNvPr id="40" name="Shape 38"/>
          <p:cNvSpPr/>
          <p:nvPr/>
        </p:nvSpPr>
        <p:spPr>
          <a:xfrm>
            <a:off x="6705432" y="6748272"/>
            <a:ext cx="304792" cy="109728"/>
          </a:xfrm>
          <a:prstGeom prst="rect">
            <a:avLst/>
          </a:prstGeom>
          <a:solidFill>
            <a:srgbClr val="27AE60"/>
          </a:solidFill>
          <a:ln/>
        </p:spPr>
      </p:sp>
      <p:sp>
        <p:nvSpPr>
          <p:cNvPr id="41" name="Shape 39"/>
          <p:cNvSpPr/>
          <p:nvPr/>
        </p:nvSpPr>
        <p:spPr>
          <a:xfrm>
            <a:off x="7010225" y="6748272"/>
            <a:ext cx="304792" cy="109728"/>
          </a:xfrm>
          <a:prstGeom prst="rect">
            <a:avLst/>
          </a:prstGeom>
          <a:solidFill>
            <a:srgbClr val="1F618D"/>
          </a:solidFill>
          <a:ln/>
        </p:spPr>
      </p:sp>
      <p:sp>
        <p:nvSpPr>
          <p:cNvPr id="42" name="Shape 40"/>
          <p:cNvSpPr/>
          <p:nvPr/>
        </p:nvSpPr>
        <p:spPr>
          <a:xfrm>
            <a:off x="7315017" y="6748272"/>
            <a:ext cx="304792" cy="109728"/>
          </a:xfrm>
          <a:prstGeom prst="rect">
            <a:avLst/>
          </a:prstGeom>
          <a:solidFill>
            <a:srgbClr val="8E44AD"/>
          </a:solidFill>
          <a:ln/>
        </p:spPr>
      </p:sp>
      <p:sp>
        <p:nvSpPr>
          <p:cNvPr id="43" name="Shape 41"/>
          <p:cNvSpPr/>
          <p:nvPr/>
        </p:nvSpPr>
        <p:spPr>
          <a:xfrm>
            <a:off x="7619809" y="6748272"/>
            <a:ext cx="304792" cy="109728"/>
          </a:xfrm>
          <a:prstGeom prst="rect">
            <a:avLst/>
          </a:prstGeom>
          <a:solidFill>
            <a:srgbClr val="C0392B"/>
          </a:solidFill>
          <a:ln/>
        </p:spPr>
      </p:sp>
      <p:sp>
        <p:nvSpPr>
          <p:cNvPr id="44" name="Shape 42"/>
          <p:cNvSpPr/>
          <p:nvPr/>
        </p:nvSpPr>
        <p:spPr>
          <a:xfrm>
            <a:off x="7924602" y="6748272"/>
            <a:ext cx="304792" cy="109728"/>
          </a:xfrm>
          <a:prstGeom prst="rect">
            <a:avLst/>
          </a:prstGeom>
          <a:solidFill>
            <a:srgbClr val="E67E22"/>
          </a:solidFill>
          <a:ln/>
        </p:spPr>
      </p:sp>
      <p:sp>
        <p:nvSpPr>
          <p:cNvPr id="45" name="Shape 43"/>
          <p:cNvSpPr/>
          <p:nvPr/>
        </p:nvSpPr>
        <p:spPr>
          <a:xfrm>
            <a:off x="8229394" y="6748272"/>
            <a:ext cx="304792" cy="109728"/>
          </a:xfrm>
          <a:prstGeom prst="rect">
            <a:avLst/>
          </a:prstGeom>
          <a:solidFill>
            <a:srgbClr val="27AE60"/>
          </a:solidFill>
          <a:ln/>
        </p:spPr>
      </p:sp>
      <p:sp>
        <p:nvSpPr>
          <p:cNvPr id="46" name="Shape 44"/>
          <p:cNvSpPr/>
          <p:nvPr/>
        </p:nvSpPr>
        <p:spPr>
          <a:xfrm>
            <a:off x="8534187" y="6748272"/>
            <a:ext cx="304792" cy="109728"/>
          </a:xfrm>
          <a:prstGeom prst="rect">
            <a:avLst/>
          </a:prstGeom>
          <a:solidFill>
            <a:srgbClr val="1F618D"/>
          </a:solidFill>
          <a:ln/>
        </p:spPr>
      </p:sp>
      <p:sp>
        <p:nvSpPr>
          <p:cNvPr id="47" name="Shape 45"/>
          <p:cNvSpPr/>
          <p:nvPr/>
        </p:nvSpPr>
        <p:spPr>
          <a:xfrm>
            <a:off x="8838979" y="6748272"/>
            <a:ext cx="304792" cy="109728"/>
          </a:xfrm>
          <a:prstGeom prst="rect">
            <a:avLst/>
          </a:prstGeom>
          <a:solidFill>
            <a:srgbClr val="8E44AD"/>
          </a:solidFill>
          <a:ln/>
        </p:spPr>
      </p:sp>
      <p:sp>
        <p:nvSpPr>
          <p:cNvPr id="48" name="Shape 46"/>
          <p:cNvSpPr/>
          <p:nvPr/>
        </p:nvSpPr>
        <p:spPr>
          <a:xfrm>
            <a:off x="9143771" y="6748272"/>
            <a:ext cx="304792" cy="109728"/>
          </a:xfrm>
          <a:prstGeom prst="rect">
            <a:avLst/>
          </a:prstGeom>
          <a:solidFill>
            <a:srgbClr val="C0392B"/>
          </a:solidFill>
          <a:ln/>
        </p:spPr>
      </p:sp>
      <p:sp>
        <p:nvSpPr>
          <p:cNvPr id="49" name="Shape 47"/>
          <p:cNvSpPr/>
          <p:nvPr/>
        </p:nvSpPr>
        <p:spPr>
          <a:xfrm>
            <a:off x="9448564" y="6748272"/>
            <a:ext cx="304792" cy="109728"/>
          </a:xfrm>
          <a:prstGeom prst="rect">
            <a:avLst/>
          </a:prstGeom>
          <a:solidFill>
            <a:srgbClr val="E67E22"/>
          </a:solidFill>
          <a:ln/>
        </p:spPr>
      </p:sp>
      <p:sp>
        <p:nvSpPr>
          <p:cNvPr id="50" name="Shape 48"/>
          <p:cNvSpPr/>
          <p:nvPr/>
        </p:nvSpPr>
        <p:spPr>
          <a:xfrm>
            <a:off x="9753356" y="6748272"/>
            <a:ext cx="304792" cy="109728"/>
          </a:xfrm>
          <a:prstGeom prst="rect">
            <a:avLst/>
          </a:prstGeom>
          <a:solidFill>
            <a:srgbClr val="27AE60"/>
          </a:solidFill>
          <a:ln/>
        </p:spPr>
      </p:sp>
      <p:sp>
        <p:nvSpPr>
          <p:cNvPr id="51" name="Shape 49"/>
          <p:cNvSpPr/>
          <p:nvPr/>
        </p:nvSpPr>
        <p:spPr>
          <a:xfrm>
            <a:off x="10058149" y="6748272"/>
            <a:ext cx="304792" cy="109728"/>
          </a:xfrm>
          <a:prstGeom prst="rect">
            <a:avLst/>
          </a:prstGeom>
          <a:solidFill>
            <a:srgbClr val="1F618D"/>
          </a:solidFill>
          <a:ln/>
        </p:spPr>
      </p:sp>
      <p:sp>
        <p:nvSpPr>
          <p:cNvPr id="52" name="Shape 50"/>
          <p:cNvSpPr/>
          <p:nvPr/>
        </p:nvSpPr>
        <p:spPr>
          <a:xfrm>
            <a:off x="10362941" y="6748272"/>
            <a:ext cx="304792" cy="109728"/>
          </a:xfrm>
          <a:prstGeom prst="rect">
            <a:avLst/>
          </a:prstGeom>
          <a:solidFill>
            <a:srgbClr val="8E44AD"/>
          </a:solidFill>
          <a:ln/>
        </p:spPr>
      </p:sp>
      <p:sp>
        <p:nvSpPr>
          <p:cNvPr id="53" name="Shape 51"/>
          <p:cNvSpPr/>
          <p:nvPr/>
        </p:nvSpPr>
        <p:spPr>
          <a:xfrm>
            <a:off x="10667733" y="6748272"/>
            <a:ext cx="304792" cy="109728"/>
          </a:xfrm>
          <a:prstGeom prst="rect">
            <a:avLst/>
          </a:prstGeom>
          <a:solidFill>
            <a:srgbClr val="C0392B"/>
          </a:solidFill>
          <a:ln/>
        </p:spPr>
      </p:sp>
      <p:sp>
        <p:nvSpPr>
          <p:cNvPr id="54" name="Shape 52"/>
          <p:cNvSpPr/>
          <p:nvPr/>
        </p:nvSpPr>
        <p:spPr>
          <a:xfrm>
            <a:off x="10972526" y="6748272"/>
            <a:ext cx="304792" cy="109728"/>
          </a:xfrm>
          <a:prstGeom prst="rect">
            <a:avLst/>
          </a:prstGeom>
          <a:solidFill>
            <a:srgbClr val="E67E22"/>
          </a:solidFill>
          <a:ln/>
        </p:spPr>
      </p:sp>
      <p:sp>
        <p:nvSpPr>
          <p:cNvPr id="55" name="Shape 53"/>
          <p:cNvSpPr/>
          <p:nvPr/>
        </p:nvSpPr>
        <p:spPr>
          <a:xfrm>
            <a:off x="11277318" y="6748272"/>
            <a:ext cx="304792" cy="109728"/>
          </a:xfrm>
          <a:prstGeom prst="rect">
            <a:avLst/>
          </a:prstGeom>
          <a:solidFill>
            <a:srgbClr val="27AE60"/>
          </a:solidFill>
          <a:ln/>
        </p:spPr>
      </p:sp>
      <p:sp>
        <p:nvSpPr>
          <p:cNvPr id="56" name="Shape 54"/>
          <p:cNvSpPr/>
          <p:nvPr/>
        </p:nvSpPr>
        <p:spPr>
          <a:xfrm>
            <a:off x="11582110" y="6748272"/>
            <a:ext cx="304792" cy="109728"/>
          </a:xfrm>
          <a:prstGeom prst="rect">
            <a:avLst/>
          </a:prstGeom>
          <a:solidFill>
            <a:srgbClr val="1F618D"/>
          </a:solidFill>
          <a:ln/>
        </p:spPr>
      </p:sp>
      <p:sp>
        <p:nvSpPr>
          <p:cNvPr id="57" name="Shape 55"/>
          <p:cNvSpPr/>
          <p:nvPr/>
        </p:nvSpPr>
        <p:spPr>
          <a:xfrm>
            <a:off x="11886903" y="6748272"/>
            <a:ext cx="304792" cy="109728"/>
          </a:xfrm>
          <a:prstGeom prst="rect">
            <a:avLst/>
          </a:prstGeom>
          <a:solidFill>
            <a:srgbClr val="8E44AD"/>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11094415" cy="731520"/>
          </a:xfrm>
          <a:prstGeom prst="rect">
            <a:avLst/>
          </a:prstGeom>
          <a:noFill/>
          <a:ln/>
        </p:spPr>
        <p:txBody>
          <a:bodyPr wrap="square" lIns="0" tIns="0" rIns="0" bIns="0" rtlCol="0" anchor="ctr"/>
          <a:lstStyle/>
          <a:p>
            <a:pPr indent="0" marL="0">
              <a:buNone/>
            </a:pPr>
            <a:r>
              <a:rPr lang="en-US" sz="3000" b="1" dirty="0">
                <a:solidFill>
                  <a:srgbClr val="1F4E79"/>
                </a:solidFill>
                <a:latin typeface="Cambria" pitchFamily="34" charset="0"/>
                <a:ea typeface="Cambria" pitchFamily="34" charset="-122"/>
                <a:cs typeface="Cambria" pitchFamily="34" charset="-120"/>
              </a:rPr>
              <a:t>Contents</a:t>
            </a:r>
            <a:endParaRPr lang="en-US" sz="3000" dirty="0"/>
          </a:p>
        </p:txBody>
      </p:sp>
      <p:sp>
        <p:nvSpPr>
          <p:cNvPr id="3" name="Shape 1"/>
          <p:cNvSpPr/>
          <p:nvPr/>
        </p:nvSpPr>
        <p:spPr>
          <a:xfrm>
            <a:off x="0" y="6748272"/>
            <a:ext cx="304792" cy="109728"/>
          </a:xfrm>
          <a:prstGeom prst="rect">
            <a:avLst/>
          </a:prstGeom>
          <a:solidFill>
            <a:srgbClr val="C0392B"/>
          </a:solidFill>
          <a:ln/>
        </p:spPr>
      </p:sp>
      <p:sp>
        <p:nvSpPr>
          <p:cNvPr id="4" name="Shape 2"/>
          <p:cNvSpPr/>
          <p:nvPr/>
        </p:nvSpPr>
        <p:spPr>
          <a:xfrm>
            <a:off x="304792" y="6748272"/>
            <a:ext cx="304792" cy="109728"/>
          </a:xfrm>
          <a:prstGeom prst="rect">
            <a:avLst/>
          </a:prstGeom>
          <a:solidFill>
            <a:srgbClr val="E67E22"/>
          </a:solidFill>
          <a:ln/>
        </p:spPr>
      </p:sp>
      <p:sp>
        <p:nvSpPr>
          <p:cNvPr id="5" name="Shape 3"/>
          <p:cNvSpPr/>
          <p:nvPr/>
        </p:nvSpPr>
        <p:spPr>
          <a:xfrm>
            <a:off x="609585" y="6748272"/>
            <a:ext cx="304792" cy="109728"/>
          </a:xfrm>
          <a:prstGeom prst="rect">
            <a:avLst/>
          </a:prstGeom>
          <a:solidFill>
            <a:srgbClr val="27AE60"/>
          </a:solidFill>
          <a:ln/>
        </p:spPr>
      </p:sp>
      <p:sp>
        <p:nvSpPr>
          <p:cNvPr id="6" name="Shape 4"/>
          <p:cNvSpPr/>
          <p:nvPr/>
        </p:nvSpPr>
        <p:spPr>
          <a:xfrm>
            <a:off x="914377" y="6748272"/>
            <a:ext cx="304792" cy="109728"/>
          </a:xfrm>
          <a:prstGeom prst="rect">
            <a:avLst/>
          </a:prstGeom>
          <a:solidFill>
            <a:srgbClr val="1F618D"/>
          </a:solidFill>
          <a:ln/>
        </p:spPr>
      </p:sp>
      <p:sp>
        <p:nvSpPr>
          <p:cNvPr id="7" name="Shape 5"/>
          <p:cNvSpPr/>
          <p:nvPr/>
        </p:nvSpPr>
        <p:spPr>
          <a:xfrm>
            <a:off x="1219170" y="6748272"/>
            <a:ext cx="304792" cy="109728"/>
          </a:xfrm>
          <a:prstGeom prst="rect">
            <a:avLst/>
          </a:prstGeom>
          <a:solidFill>
            <a:srgbClr val="8E44AD"/>
          </a:solidFill>
          <a:ln/>
        </p:spPr>
      </p:sp>
      <p:sp>
        <p:nvSpPr>
          <p:cNvPr id="8" name="Shape 6"/>
          <p:cNvSpPr/>
          <p:nvPr/>
        </p:nvSpPr>
        <p:spPr>
          <a:xfrm>
            <a:off x="1523962" y="6748272"/>
            <a:ext cx="304792" cy="109728"/>
          </a:xfrm>
          <a:prstGeom prst="rect">
            <a:avLst/>
          </a:prstGeom>
          <a:solidFill>
            <a:srgbClr val="C0392B"/>
          </a:solidFill>
          <a:ln/>
        </p:spPr>
      </p:sp>
      <p:sp>
        <p:nvSpPr>
          <p:cNvPr id="9" name="Shape 7"/>
          <p:cNvSpPr/>
          <p:nvPr/>
        </p:nvSpPr>
        <p:spPr>
          <a:xfrm>
            <a:off x="1828754" y="6748272"/>
            <a:ext cx="304792" cy="109728"/>
          </a:xfrm>
          <a:prstGeom prst="rect">
            <a:avLst/>
          </a:prstGeom>
          <a:solidFill>
            <a:srgbClr val="E67E22"/>
          </a:solidFill>
          <a:ln/>
        </p:spPr>
      </p:sp>
      <p:sp>
        <p:nvSpPr>
          <p:cNvPr id="10" name="Shape 8"/>
          <p:cNvSpPr/>
          <p:nvPr/>
        </p:nvSpPr>
        <p:spPr>
          <a:xfrm>
            <a:off x="2133547" y="6748272"/>
            <a:ext cx="304792" cy="109728"/>
          </a:xfrm>
          <a:prstGeom prst="rect">
            <a:avLst/>
          </a:prstGeom>
          <a:solidFill>
            <a:srgbClr val="27AE60"/>
          </a:solidFill>
          <a:ln/>
        </p:spPr>
      </p:sp>
      <p:sp>
        <p:nvSpPr>
          <p:cNvPr id="11" name="Shape 9"/>
          <p:cNvSpPr/>
          <p:nvPr/>
        </p:nvSpPr>
        <p:spPr>
          <a:xfrm>
            <a:off x="2438339" y="6748272"/>
            <a:ext cx="304792" cy="109728"/>
          </a:xfrm>
          <a:prstGeom prst="rect">
            <a:avLst/>
          </a:prstGeom>
          <a:solidFill>
            <a:srgbClr val="1F618D"/>
          </a:solidFill>
          <a:ln/>
        </p:spPr>
      </p:sp>
      <p:sp>
        <p:nvSpPr>
          <p:cNvPr id="12" name="Shape 10"/>
          <p:cNvSpPr/>
          <p:nvPr/>
        </p:nvSpPr>
        <p:spPr>
          <a:xfrm>
            <a:off x="2743131" y="6748272"/>
            <a:ext cx="304792" cy="109728"/>
          </a:xfrm>
          <a:prstGeom prst="rect">
            <a:avLst/>
          </a:prstGeom>
          <a:solidFill>
            <a:srgbClr val="8E44AD"/>
          </a:solidFill>
          <a:ln/>
        </p:spPr>
      </p:sp>
      <p:sp>
        <p:nvSpPr>
          <p:cNvPr id="13" name="Shape 11"/>
          <p:cNvSpPr/>
          <p:nvPr/>
        </p:nvSpPr>
        <p:spPr>
          <a:xfrm>
            <a:off x="3047924" y="6748272"/>
            <a:ext cx="304792" cy="109728"/>
          </a:xfrm>
          <a:prstGeom prst="rect">
            <a:avLst/>
          </a:prstGeom>
          <a:solidFill>
            <a:srgbClr val="C0392B"/>
          </a:solidFill>
          <a:ln/>
        </p:spPr>
      </p:sp>
      <p:sp>
        <p:nvSpPr>
          <p:cNvPr id="14" name="Shape 12"/>
          <p:cNvSpPr/>
          <p:nvPr/>
        </p:nvSpPr>
        <p:spPr>
          <a:xfrm>
            <a:off x="3352716" y="6748272"/>
            <a:ext cx="304792" cy="109728"/>
          </a:xfrm>
          <a:prstGeom prst="rect">
            <a:avLst/>
          </a:prstGeom>
          <a:solidFill>
            <a:srgbClr val="E67E22"/>
          </a:solidFill>
          <a:ln/>
        </p:spPr>
      </p:sp>
      <p:sp>
        <p:nvSpPr>
          <p:cNvPr id="15" name="Shape 13"/>
          <p:cNvSpPr/>
          <p:nvPr/>
        </p:nvSpPr>
        <p:spPr>
          <a:xfrm>
            <a:off x="3657509" y="6748272"/>
            <a:ext cx="304792" cy="109728"/>
          </a:xfrm>
          <a:prstGeom prst="rect">
            <a:avLst/>
          </a:prstGeom>
          <a:solidFill>
            <a:srgbClr val="27AE60"/>
          </a:solidFill>
          <a:ln/>
        </p:spPr>
      </p:sp>
      <p:sp>
        <p:nvSpPr>
          <p:cNvPr id="16" name="Shape 14"/>
          <p:cNvSpPr/>
          <p:nvPr/>
        </p:nvSpPr>
        <p:spPr>
          <a:xfrm>
            <a:off x="3962301" y="6748272"/>
            <a:ext cx="304792" cy="109728"/>
          </a:xfrm>
          <a:prstGeom prst="rect">
            <a:avLst/>
          </a:prstGeom>
          <a:solidFill>
            <a:srgbClr val="1F618D"/>
          </a:solidFill>
          <a:ln/>
        </p:spPr>
      </p:sp>
      <p:sp>
        <p:nvSpPr>
          <p:cNvPr id="17" name="Shape 15"/>
          <p:cNvSpPr/>
          <p:nvPr/>
        </p:nvSpPr>
        <p:spPr>
          <a:xfrm>
            <a:off x="4267093" y="6748272"/>
            <a:ext cx="304792" cy="109728"/>
          </a:xfrm>
          <a:prstGeom prst="rect">
            <a:avLst/>
          </a:prstGeom>
          <a:solidFill>
            <a:srgbClr val="8E44AD"/>
          </a:solidFill>
          <a:ln/>
        </p:spPr>
      </p:sp>
      <p:sp>
        <p:nvSpPr>
          <p:cNvPr id="18" name="Shape 16"/>
          <p:cNvSpPr/>
          <p:nvPr/>
        </p:nvSpPr>
        <p:spPr>
          <a:xfrm>
            <a:off x="4571886" y="6748272"/>
            <a:ext cx="304792" cy="109728"/>
          </a:xfrm>
          <a:prstGeom prst="rect">
            <a:avLst/>
          </a:prstGeom>
          <a:solidFill>
            <a:srgbClr val="C0392B"/>
          </a:solidFill>
          <a:ln/>
        </p:spPr>
      </p:sp>
      <p:sp>
        <p:nvSpPr>
          <p:cNvPr id="19" name="Shape 17"/>
          <p:cNvSpPr/>
          <p:nvPr/>
        </p:nvSpPr>
        <p:spPr>
          <a:xfrm>
            <a:off x="4876678" y="6748272"/>
            <a:ext cx="304792" cy="109728"/>
          </a:xfrm>
          <a:prstGeom prst="rect">
            <a:avLst/>
          </a:prstGeom>
          <a:solidFill>
            <a:srgbClr val="E67E22"/>
          </a:solidFill>
          <a:ln/>
        </p:spPr>
      </p:sp>
      <p:sp>
        <p:nvSpPr>
          <p:cNvPr id="20" name="Shape 18"/>
          <p:cNvSpPr/>
          <p:nvPr/>
        </p:nvSpPr>
        <p:spPr>
          <a:xfrm>
            <a:off x="5181470" y="6748272"/>
            <a:ext cx="304792" cy="109728"/>
          </a:xfrm>
          <a:prstGeom prst="rect">
            <a:avLst/>
          </a:prstGeom>
          <a:solidFill>
            <a:srgbClr val="27AE60"/>
          </a:solidFill>
          <a:ln/>
        </p:spPr>
      </p:sp>
      <p:sp>
        <p:nvSpPr>
          <p:cNvPr id="21" name="Shape 19"/>
          <p:cNvSpPr/>
          <p:nvPr/>
        </p:nvSpPr>
        <p:spPr>
          <a:xfrm>
            <a:off x="5486263" y="6748272"/>
            <a:ext cx="304792" cy="109728"/>
          </a:xfrm>
          <a:prstGeom prst="rect">
            <a:avLst/>
          </a:prstGeom>
          <a:solidFill>
            <a:srgbClr val="1F618D"/>
          </a:solidFill>
          <a:ln/>
        </p:spPr>
      </p:sp>
      <p:sp>
        <p:nvSpPr>
          <p:cNvPr id="22" name="Shape 20"/>
          <p:cNvSpPr/>
          <p:nvPr/>
        </p:nvSpPr>
        <p:spPr>
          <a:xfrm>
            <a:off x="5791055" y="6748272"/>
            <a:ext cx="304792" cy="109728"/>
          </a:xfrm>
          <a:prstGeom prst="rect">
            <a:avLst/>
          </a:prstGeom>
          <a:solidFill>
            <a:srgbClr val="8E44AD"/>
          </a:solidFill>
          <a:ln/>
        </p:spPr>
      </p:sp>
      <p:sp>
        <p:nvSpPr>
          <p:cNvPr id="23" name="Shape 21"/>
          <p:cNvSpPr/>
          <p:nvPr/>
        </p:nvSpPr>
        <p:spPr>
          <a:xfrm>
            <a:off x="6095848" y="6748272"/>
            <a:ext cx="304792" cy="109728"/>
          </a:xfrm>
          <a:prstGeom prst="rect">
            <a:avLst/>
          </a:prstGeom>
          <a:solidFill>
            <a:srgbClr val="C0392B"/>
          </a:solidFill>
          <a:ln/>
        </p:spPr>
      </p:sp>
      <p:sp>
        <p:nvSpPr>
          <p:cNvPr id="24" name="Shape 22"/>
          <p:cNvSpPr/>
          <p:nvPr/>
        </p:nvSpPr>
        <p:spPr>
          <a:xfrm>
            <a:off x="6400640" y="6748272"/>
            <a:ext cx="304792" cy="109728"/>
          </a:xfrm>
          <a:prstGeom prst="rect">
            <a:avLst/>
          </a:prstGeom>
          <a:solidFill>
            <a:srgbClr val="E67E22"/>
          </a:solidFill>
          <a:ln/>
        </p:spPr>
      </p:sp>
      <p:sp>
        <p:nvSpPr>
          <p:cNvPr id="25" name="Shape 23"/>
          <p:cNvSpPr/>
          <p:nvPr/>
        </p:nvSpPr>
        <p:spPr>
          <a:xfrm>
            <a:off x="6705432" y="6748272"/>
            <a:ext cx="304792" cy="109728"/>
          </a:xfrm>
          <a:prstGeom prst="rect">
            <a:avLst/>
          </a:prstGeom>
          <a:solidFill>
            <a:srgbClr val="27AE60"/>
          </a:solidFill>
          <a:ln/>
        </p:spPr>
      </p:sp>
      <p:sp>
        <p:nvSpPr>
          <p:cNvPr id="26" name="Shape 24"/>
          <p:cNvSpPr/>
          <p:nvPr/>
        </p:nvSpPr>
        <p:spPr>
          <a:xfrm>
            <a:off x="7010225" y="6748272"/>
            <a:ext cx="304792" cy="109728"/>
          </a:xfrm>
          <a:prstGeom prst="rect">
            <a:avLst/>
          </a:prstGeom>
          <a:solidFill>
            <a:srgbClr val="1F618D"/>
          </a:solidFill>
          <a:ln/>
        </p:spPr>
      </p:sp>
      <p:sp>
        <p:nvSpPr>
          <p:cNvPr id="27" name="Shape 25"/>
          <p:cNvSpPr/>
          <p:nvPr/>
        </p:nvSpPr>
        <p:spPr>
          <a:xfrm>
            <a:off x="7315017" y="6748272"/>
            <a:ext cx="304792" cy="109728"/>
          </a:xfrm>
          <a:prstGeom prst="rect">
            <a:avLst/>
          </a:prstGeom>
          <a:solidFill>
            <a:srgbClr val="8E44AD"/>
          </a:solidFill>
          <a:ln/>
        </p:spPr>
      </p:sp>
      <p:sp>
        <p:nvSpPr>
          <p:cNvPr id="28" name="Shape 26"/>
          <p:cNvSpPr/>
          <p:nvPr/>
        </p:nvSpPr>
        <p:spPr>
          <a:xfrm>
            <a:off x="7619809" y="6748272"/>
            <a:ext cx="304792" cy="109728"/>
          </a:xfrm>
          <a:prstGeom prst="rect">
            <a:avLst/>
          </a:prstGeom>
          <a:solidFill>
            <a:srgbClr val="C0392B"/>
          </a:solidFill>
          <a:ln/>
        </p:spPr>
      </p:sp>
      <p:sp>
        <p:nvSpPr>
          <p:cNvPr id="29" name="Shape 27"/>
          <p:cNvSpPr/>
          <p:nvPr/>
        </p:nvSpPr>
        <p:spPr>
          <a:xfrm>
            <a:off x="7924602" y="6748272"/>
            <a:ext cx="304792" cy="109728"/>
          </a:xfrm>
          <a:prstGeom prst="rect">
            <a:avLst/>
          </a:prstGeom>
          <a:solidFill>
            <a:srgbClr val="E67E22"/>
          </a:solidFill>
          <a:ln/>
        </p:spPr>
      </p:sp>
      <p:sp>
        <p:nvSpPr>
          <p:cNvPr id="30" name="Shape 28"/>
          <p:cNvSpPr/>
          <p:nvPr/>
        </p:nvSpPr>
        <p:spPr>
          <a:xfrm>
            <a:off x="8229394" y="6748272"/>
            <a:ext cx="304792" cy="109728"/>
          </a:xfrm>
          <a:prstGeom prst="rect">
            <a:avLst/>
          </a:prstGeom>
          <a:solidFill>
            <a:srgbClr val="27AE60"/>
          </a:solidFill>
          <a:ln/>
        </p:spPr>
      </p:sp>
      <p:sp>
        <p:nvSpPr>
          <p:cNvPr id="31" name="Shape 29"/>
          <p:cNvSpPr/>
          <p:nvPr/>
        </p:nvSpPr>
        <p:spPr>
          <a:xfrm>
            <a:off x="8534187" y="6748272"/>
            <a:ext cx="304792" cy="109728"/>
          </a:xfrm>
          <a:prstGeom prst="rect">
            <a:avLst/>
          </a:prstGeom>
          <a:solidFill>
            <a:srgbClr val="1F618D"/>
          </a:solidFill>
          <a:ln/>
        </p:spPr>
      </p:sp>
      <p:sp>
        <p:nvSpPr>
          <p:cNvPr id="32" name="Shape 30"/>
          <p:cNvSpPr/>
          <p:nvPr/>
        </p:nvSpPr>
        <p:spPr>
          <a:xfrm>
            <a:off x="8838979" y="6748272"/>
            <a:ext cx="304792" cy="109728"/>
          </a:xfrm>
          <a:prstGeom prst="rect">
            <a:avLst/>
          </a:prstGeom>
          <a:solidFill>
            <a:srgbClr val="8E44AD"/>
          </a:solidFill>
          <a:ln/>
        </p:spPr>
      </p:sp>
      <p:sp>
        <p:nvSpPr>
          <p:cNvPr id="33" name="Shape 31"/>
          <p:cNvSpPr/>
          <p:nvPr/>
        </p:nvSpPr>
        <p:spPr>
          <a:xfrm>
            <a:off x="9143771" y="6748272"/>
            <a:ext cx="304792" cy="109728"/>
          </a:xfrm>
          <a:prstGeom prst="rect">
            <a:avLst/>
          </a:prstGeom>
          <a:solidFill>
            <a:srgbClr val="C0392B"/>
          </a:solidFill>
          <a:ln/>
        </p:spPr>
      </p:sp>
      <p:sp>
        <p:nvSpPr>
          <p:cNvPr id="34" name="Shape 32"/>
          <p:cNvSpPr/>
          <p:nvPr/>
        </p:nvSpPr>
        <p:spPr>
          <a:xfrm>
            <a:off x="9448564" y="6748272"/>
            <a:ext cx="304792" cy="109728"/>
          </a:xfrm>
          <a:prstGeom prst="rect">
            <a:avLst/>
          </a:prstGeom>
          <a:solidFill>
            <a:srgbClr val="E67E22"/>
          </a:solidFill>
          <a:ln/>
        </p:spPr>
      </p:sp>
      <p:sp>
        <p:nvSpPr>
          <p:cNvPr id="35" name="Shape 33"/>
          <p:cNvSpPr/>
          <p:nvPr/>
        </p:nvSpPr>
        <p:spPr>
          <a:xfrm>
            <a:off x="9753356" y="6748272"/>
            <a:ext cx="304792" cy="109728"/>
          </a:xfrm>
          <a:prstGeom prst="rect">
            <a:avLst/>
          </a:prstGeom>
          <a:solidFill>
            <a:srgbClr val="27AE60"/>
          </a:solidFill>
          <a:ln/>
        </p:spPr>
      </p:sp>
      <p:sp>
        <p:nvSpPr>
          <p:cNvPr id="36" name="Shape 34"/>
          <p:cNvSpPr/>
          <p:nvPr/>
        </p:nvSpPr>
        <p:spPr>
          <a:xfrm>
            <a:off x="10058149" y="6748272"/>
            <a:ext cx="304792" cy="109728"/>
          </a:xfrm>
          <a:prstGeom prst="rect">
            <a:avLst/>
          </a:prstGeom>
          <a:solidFill>
            <a:srgbClr val="1F618D"/>
          </a:solidFill>
          <a:ln/>
        </p:spPr>
      </p:sp>
      <p:sp>
        <p:nvSpPr>
          <p:cNvPr id="37" name="Shape 35"/>
          <p:cNvSpPr/>
          <p:nvPr/>
        </p:nvSpPr>
        <p:spPr>
          <a:xfrm>
            <a:off x="10362941" y="6748272"/>
            <a:ext cx="304792" cy="109728"/>
          </a:xfrm>
          <a:prstGeom prst="rect">
            <a:avLst/>
          </a:prstGeom>
          <a:solidFill>
            <a:srgbClr val="8E44AD"/>
          </a:solidFill>
          <a:ln/>
        </p:spPr>
      </p:sp>
      <p:sp>
        <p:nvSpPr>
          <p:cNvPr id="38" name="Shape 36"/>
          <p:cNvSpPr/>
          <p:nvPr/>
        </p:nvSpPr>
        <p:spPr>
          <a:xfrm>
            <a:off x="10667733" y="6748272"/>
            <a:ext cx="304792" cy="109728"/>
          </a:xfrm>
          <a:prstGeom prst="rect">
            <a:avLst/>
          </a:prstGeom>
          <a:solidFill>
            <a:srgbClr val="C0392B"/>
          </a:solidFill>
          <a:ln/>
        </p:spPr>
      </p:sp>
      <p:sp>
        <p:nvSpPr>
          <p:cNvPr id="39" name="Shape 37"/>
          <p:cNvSpPr/>
          <p:nvPr/>
        </p:nvSpPr>
        <p:spPr>
          <a:xfrm>
            <a:off x="10972526" y="6748272"/>
            <a:ext cx="304792" cy="109728"/>
          </a:xfrm>
          <a:prstGeom prst="rect">
            <a:avLst/>
          </a:prstGeom>
          <a:solidFill>
            <a:srgbClr val="E67E22"/>
          </a:solidFill>
          <a:ln/>
        </p:spPr>
      </p:sp>
      <p:sp>
        <p:nvSpPr>
          <p:cNvPr id="40" name="Shape 38"/>
          <p:cNvSpPr/>
          <p:nvPr/>
        </p:nvSpPr>
        <p:spPr>
          <a:xfrm>
            <a:off x="11277318" y="6748272"/>
            <a:ext cx="304792" cy="109728"/>
          </a:xfrm>
          <a:prstGeom prst="rect">
            <a:avLst/>
          </a:prstGeom>
          <a:solidFill>
            <a:srgbClr val="27AE60"/>
          </a:solidFill>
          <a:ln/>
        </p:spPr>
      </p:sp>
      <p:sp>
        <p:nvSpPr>
          <p:cNvPr id="41" name="Shape 39"/>
          <p:cNvSpPr/>
          <p:nvPr/>
        </p:nvSpPr>
        <p:spPr>
          <a:xfrm>
            <a:off x="11582110" y="6748272"/>
            <a:ext cx="304792" cy="109728"/>
          </a:xfrm>
          <a:prstGeom prst="rect">
            <a:avLst/>
          </a:prstGeom>
          <a:solidFill>
            <a:srgbClr val="1F618D"/>
          </a:solidFill>
          <a:ln/>
        </p:spPr>
      </p:sp>
      <p:sp>
        <p:nvSpPr>
          <p:cNvPr id="42" name="Shape 40"/>
          <p:cNvSpPr/>
          <p:nvPr/>
        </p:nvSpPr>
        <p:spPr>
          <a:xfrm>
            <a:off x="11886903" y="6748272"/>
            <a:ext cx="304792" cy="109728"/>
          </a:xfrm>
          <a:prstGeom prst="rect">
            <a:avLst/>
          </a:prstGeom>
          <a:solidFill>
            <a:srgbClr val="8E44AD"/>
          </a:solidFill>
          <a:ln/>
        </p:spPr>
      </p:sp>
      <p:sp>
        <p:nvSpPr>
          <p:cNvPr id="43" name="Text 41"/>
          <p:cNvSpPr txBox="1"/>
          <p:nvPr/>
        </p:nvSpPr>
        <p:spPr>
          <a:xfrm>
            <a:off x="54864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All India   3–15</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What the Election Commission should do   16</a:t>
            </a:r>
            <a:endParaRPr lang="en-US" sz="1700" dirty="0"/>
          </a:p>
        </p:txBody>
      </p:sp>
      <p:sp>
        <p:nvSpPr>
          <p:cNvPr id="44" name="Text 42"/>
          <p:cNvSpPr txBox="1"/>
          <p:nvPr/>
        </p:nvSpPr>
        <p:spPr>
          <a:xfrm>
            <a:off x="621792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Method   17–18</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The rolls held 98.3% of adults before the revision, and it removed 14.1 of every 100 electors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Six findings in short, each computed from the state figures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Text 45"/>
          <p:cNvSpPr txBox="1"/>
          <p:nvPr/>
        </p:nvSpPr>
        <p:spPr>
          <a:xfrm>
            <a:off x="548640" y="1920240"/>
            <a:ext cx="11094415" cy="3703320"/>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Before the revision, the rolls already held 98.3% of adults in the 19 states with population projections. Only 6 of those states had more names on the roll than adults.</a:t>
            </a:r>
            <a:endParaRPr lang="en-US" sz="1500" dirty="0"/>
          </a:p>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The revision still took off 13.39 crore names in 31 states, 14.1 of every 100 electors, and the draft rolls now hold 84.4% of adults. States whose rolls were most over-full did not cut more.</a:t>
            </a:r>
            <a:endParaRPr lang="en-US" sz="1500" dirty="0"/>
          </a:p>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Of the names removed with a reason given, only 21.0% were entered as dead. The rest were marked moved, not found or on the roll twice, and nobody has checked those entries.</a:t>
            </a:r>
            <a:endParaRPr lang="en-US" sz="1500" dirty="0"/>
          </a:p>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The same rules gave very different results. Delhi removed 32.8 of every 100 electors and Lakshadweep 2.5. Among big states, the share marked moved or not found runs from 49.7% in Andhra Pradesh to 91.1% in Delhi.</a:t>
            </a:r>
            <a:endParaRPr lang="en-US" sz="1500" dirty="0"/>
          </a:p>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Women were more likely to be removed. In 7 of the 10 states that report by sex, women are a bigger share of the names removed than of the roll.</a:t>
            </a:r>
            <a:endParaRPr lang="en-US" sz="1500" dirty="0"/>
          </a:p>
          <a:p>
            <a:pPr marL="342900" indent="-342900">
              <a:spcAft>
                <a:spcPts val="900"/>
              </a:spcAft>
              <a:buSzPct val="100000"/>
              <a:buFont typeface="+mj-lt"/>
              <a:buAutoNum type="arabicPeriod" startAt="1"/>
            </a:pPr>
            <a:r>
              <a:rPr lang="en-US" sz="1500" dirty="0">
                <a:solidFill>
                  <a:srgbClr val="1C2833"/>
                </a:solidFill>
                <a:latin typeface="Calibri" pitchFamily="34" charset="0"/>
                <a:ea typeface="Calibri" pitchFamily="34" charset="-122"/>
                <a:cs typeface="Calibri" pitchFamily="34" charset="-120"/>
              </a:rPr>
              <a:t>Little has come back. In the 20 states with a final roll, the rolls grew back by at most 14.2% of what was cut, and that rise includes new voters.</a:t>
            </a:r>
            <a:endParaRPr lang="en-US" sz="1500" dirty="0"/>
          </a:p>
        </p:txBody>
      </p:sp>
      <p:sp>
        <p:nvSpPr>
          <p:cNvPr id="48" name="Text 46"/>
          <p:cNvSpPr txBox="1"/>
          <p:nvPr/>
        </p:nvSpPr>
        <p:spPr>
          <a:xfrm>
            <a:off x="548640" y="5715000"/>
            <a:ext cx="11094415" cy="548640"/>
          </a:xfrm>
          <a:prstGeom prst="rect">
            <a:avLst/>
          </a:prstGeom>
          <a:noFill/>
          <a:ln/>
        </p:spPr>
        <p:txBody>
          <a:bodyPr wrap="square" lIns="0" tIns="0" rIns="0" bIns="0" rtlCol="0" anchor="t">
            <a:normAutofit/>
          </a:bodyPr>
          <a:lstStyle/>
          <a:p>
            <a:pPr indent="0" marL="0">
              <a:spcAft>
                <a:spcPts val="800"/>
              </a:spcAft>
              <a:buNone/>
            </a:pPr>
            <a:r>
              <a:rPr lang="en-US" sz="1200" dirty="0">
                <a:solidFill>
                  <a:srgbClr val="1C2833"/>
                </a:solidFill>
                <a:latin typeface="Calibri" pitchFamily="34" charset="0"/>
                <a:ea typeface="Calibri" pitchFamily="34" charset="-122"/>
                <a:cs typeface="Calibri" pitchFamily="34" charset="-120"/>
              </a:rPr>
              <a:t>Two limits. The adult figures count people where they live, so states that draw migrants look short of electors registered at home. The figures show what happened, not why.</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13.39 crore names left off the draft rolls, 14.1 for every 100 electors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All 31 states and union territories that have published a draft roll; Tripura publishes in December</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4</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920240"/>
            <a:ext cx="2602154" cy="1554480"/>
          </a:xfrm>
          <a:prstGeom prst="roundRect">
            <a:avLst>
              <a:gd name="adj" fmla="val 4706"/>
            </a:avLst>
          </a:prstGeom>
          <a:solidFill>
            <a:srgbClr val="F4F6F7"/>
          </a:solidFill>
          <a:ln/>
        </p:spPr>
      </p:sp>
      <p:sp>
        <p:nvSpPr>
          <p:cNvPr id="48" name="Text 46"/>
          <p:cNvSpPr txBox="1"/>
          <p:nvPr/>
        </p:nvSpPr>
        <p:spPr>
          <a:xfrm>
            <a:off x="731520" y="2029968"/>
            <a:ext cx="2236394" cy="746150"/>
          </a:xfrm>
          <a:prstGeom prst="rect">
            <a:avLst/>
          </a:prstGeom>
          <a:noFill/>
          <a:ln/>
        </p:spPr>
        <p:txBody>
          <a:bodyPr wrap="square" lIns="0" tIns="0" rIns="0" bIns="0" rtlCol="0" anchor="b">
            <a:normAutofit/>
          </a:bodyPr>
          <a:lstStyle/>
          <a:p>
            <a:pPr indent="0" marL="0">
              <a:buNone/>
            </a:pPr>
            <a:r>
              <a:rPr lang="en-US" sz="2800" b="1" dirty="0">
                <a:solidFill>
                  <a:srgbClr val="1F618D"/>
                </a:solidFill>
                <a:latin typeface="Cambria" pitchFamily="34" charset="0"/>
                <a:ea typeface="Cambria" pitchFamily="34" charset="-122"/>
                <a:cs typeface="Cambria" pitchFamily="34" charset="-120"/>
              </a:rPr>
              <a:t>13.39 crore</a:t>
            </a:r>
            <a:endParaRPr lang="en-US" sz="2800" dirty="0"/>
          </a:p>
        </p:txBody>
      </p:sp>
      <p:sp>
        <p:nvSpPr>
          <p:cNvPr id="49" name="Text 47"/>
          <p:cNvSpPr txBox="1"/>
          <p:nvPr/>
        </p:nvSpPr>
        <p:spPr>
          <a:xfrm>
            <a:off x="731520" y="2794406"/>
            <a:ext cx="2236394" cy="58887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names left off the draft rolls</a:t>
            </a:r>
            <a:endParaRPr lang="en-US" sz="1200" dirty="0"/>
          </a:p>
        </p:txBody>
      </p:sp>
      <p:sp>
        <p:nvSpPr>
          <p:cNvPr id="50" name="Shape 48"/>
          <p:cNvSpPr/>
          <p:nvPr/>
        </p:nvSpPr>
        <p:spPr>
          <a:xfrm>
            <a:off x="3379394" y="1920240"/>
            <a:ext cx="2602154" cy="1554480"/>
          </a:xfrm>
          <a:prstGeom prst="roundRect">
            <a:avLst>
              <a:gd name="adj" fmla="val 4706"/>
            </a:avLst>
          </a:prstGeom>
          <a:solidFill>
            <a:srgbClr val="F4F6F7"/>
          </a:solidFill>
          <a:ln/>
        </p:spPr>
      </p:sp>
      <p:sp>
        <p:nvSpPr>
          <p:cNvPr id="51" name="Text 49"/>
          <p:cNvSpPr txBox="1"/>
          <p:nvPr/>
        </p:nvSpPr>
        <p:spPr>
          <a:xfrm>
            <a:off x="3562274" y="2029968"/>
            <a:ext cx="2236394" cy="746150"/>
          </a:xfrm>
          <a:prstGeom prst="rect">
            <a:avLst/>
          </a:prstGeom>
          <a:noFill/>
          <a:ln/>
        </p:spPr>
        <p:txBody>
          <a:bodyPr wrap="square" lIns="0" tIns="0" rIns="0" bIns="0" rtlCol="0" anchor="b">
            <a:normAutofit/>
          </a:bodyPr>
          <a:lstStyle/>
          <a:p>
            <a:pPr indent="0" marL="0">
              <a:buNone/>
            </a:pPr>
            <a:r>
              <a:rPr lang="en-US" sz="2800" b="1" dirty="0">
                <a:solidFill>
                  <a:srgbClr val="1F618D"/>
                </a:solidFill>
                <a:latin typeface="Cambria" pitchFamily="34" charset="0"/>
                <a:ea typeface="Cambria" pitchFamily="34" charset="-122"/>
                <a:cs typeface="Cambria" pitchFamily="34" charset="-120"/>
              </a:rPr>
              <a:t>9.48 crore</a:t>
            </a:r>
            <a:endParaRPr lang="en-US" sz="2800" dirty="0"/>
          </a:p>
        </p:txBody>
      </p:sp>
      <p:sp>
        <p:nvSpPr>
          <p:cNvPr id="52" name="Text 50"/>
          <p:cNvSpPr txBox="1"/>
          <p:nvPr/>
        </p:nvSpPr>
        <p:spPr>
          <a:xfrm>
            <a:off x="3562274" y="2794406"/>
            <a:ext cx="2236394" cy="58887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entered as shifted, absent or other</a:t>
            </a:r>
            <a:endParaRPr lang="en-US" sz="1200" dirty="0"/>
          </a:p>
        </p:txBody>
      </p:sp>
      <p:sp>
        <p:nvSpPr>
          <p:cNvPr id="53" name="Shape 51"/>
          <p:cNvSpPr/>
          <p:nvPr/>
        </p:nvSpPr>
        <p:spPr>
          <a:xfrm>
            <a:off x="6210148" y="1920240"/>
            <a:ext cx="2602154" cy="1554480"/>
          </a:xfrm>
          <a:prstGeom prst="roundRect">
            <a:avLst>
              <a:gd name="adj" fmla="val 4706"/>
            </a:avLst>
          </a:prstGeom>
          <a:solidFill>
            <a:srgbClr val="F4F6F7"/>
          </a:solidFill>
          <a:ln/>
        </p:spPr>
      </p:sp>
      <p:sp>
        <p:nvSpPr>
          <p:cNvPr id="54" name="Text 52"/>
          <p:cNvSpPr txBox="1"/>
          <p:nvPr/>
        </p:nvSpPr>
        <p:spPr>
          <a:xfrm>
            <a:off x="6393028" y="2029968"/>
            <a:ext cx="2236394" cy="746150"/>
          </a:xfrm>
          <a:prstGeom prst="rect">
            <a:avLst/>
          </a:prstGeom>
          <a:noFill/>
          <a:ln/>
        </p:spPr>
        <p:txBody>
          <a:bodyPr wrap="square" lIns="0" tIns="0" rIns="0" bIns="0" rtlCol="0" anchor="b">
            <a:normAutofit/>
          </a:bodyPr>
          <a:lstStyle/>
          <a:p>
            <a:pPr indent="0" marL="0">
              <a:buNone/>
            </a:pPr>
            <a:r>
              <a:rPr lang="en-US" sz="2800" b="1" dirty="0">
                <a:solidFill>
                  <a:srgbClr val="1F618D"/>
                </a:solidFill>
                <a:latin typeface="Cambria" pitchFamily="34" charset="0"/>
                <a:ea typeface="Cambria" pitchFamily="34" charset="-122"/>
                <a:cs typeface="Cambria" pitchFamily="34" charset="-120"/>
              </a:rPr>
              <a:t>2.78 crore</a:t>
            </a:r>
            <a:endParaRPr lang="en-US" sz="2800" dirty="0"/>
          </a:p>
        </p:txBody>
      </p:sp>
      <p:sp>
        <p:nvSpPr>
          <p:cNvPr id="55" name="Text 53"/>
          <p:cNvSpPr txBox="1"/>
          <p:nvPr/>
        </p:nvSpPr>
        <p:spPr>
          <a:xfrm>
            <a:off x="6393028" y="2794406"/>
            <a:ext cx="2236394" cy="58887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entered as dead</a:t>
            </a:r>
            <a:endParaRPr lang="en-US" sz="1200" dirty="0"/>
          </a:p>
        </p:txBody>
      </p:sp>
      <p:sp>
        <p:nvSpPr>
          <p:cNvPr id="56" name="Shape 54"/>
          <p:cNvSpPr/>
          <p:nvPr/>
        </p:nvSpPr>
        <p:spPr>
          <a:xfrm>
            <a:off x="9040901" y="1920240"/>
            <a:ext cx="2602154" cy="1554480"/>
          </a:xfrm>
          <a:prstGeom prst="roundRect">
            <a:avLst>
              <a:gd name="adj" fmla="val 4706"/>
            </a:avLst>
          </a:prstGeom>
          <a:solidFill>
            <a:srgbClr val="F4F6F7"/>
          </a:solidFill>
          <a:ln/>
        </p:spPr>
      </p:sp>
      <p:sp>
        <p:nvSpPr>
          <p:cNvPr id="57" name="Text 55"/>
          <p:cNvSpPr txBox="1"/>
          <p:nvPr/>
        </p:nvSpPr>
        <p:spPr>
          <a:xfrm>
            <a:off x="9223781" y="2029968"/>
            <a:ext cx="2236394" cy="746150"/>
          </a:xfrm>
          <a:prstGeom prst="rect">
            <a:avLst/>
          </a:prstGeom>
          <a:noFill/>
          <a:ln/>
        </p:spPr>
        <p:txBody>
          <a:bodyPr wrap="square" lIns="0" tIns="0" rIns="0" bIns="0" rtlCol="0" anchor="b">
            <a:normAutofit/>
          </a:bodyPr>
          <a:lstStyle/>
          <a:p>
            <a:pPr indent="0" marL="0">
              <a:buNone/>
            </a:pPr>
            <a:r>
              <a:rPr lang="en-US" sz="2800" b="1" dirty="0">
                <a:solidFill>
                  <a:srgbClr val="1F618D"/>
                </a:solidFill>
                <a:latin typeface="Cambria" pitchFamily="34" charset="0"/>
                <a:ea typeface="Cambria" pitchFamily="34" charset="-122"/>
                <a:cs typeface="Cambria" pitchFamily="34" charset="-120"/>
              </a:rPr>
              <a:t>1.01 crore</a:t>
            </a:r>
            <a:endParaRPr lang="en-US" sz="2800" dirty="0"/>
          </a:p>
        </p:txBody>
      </p:sp>
      <p:sp>
        <p:nvSpPr>
          <p:cNvPr id="58" name="Text 56"/>
          <p:cNvSpPr txBox="1"/>
          <p:nvPr/>
        </p:nvSpPr>
        <p:spPr>
          <a:xfrm>
            <a:off x="9223781" y="2794406"/>
            <a:ext cx="2236394" cy="588874"/>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entered as enrolled more than once</a:t>
            </a:r>
            <a:endParaRPr lang="en-US" sz="1200" dirty="0"/>
          </a:p>
        </p:txBody>
      </p:sp>
      <p:sp>
        <p:nvSpPr>
          <p:cNvPr id="59" name="Text 57"/>
          <p:cNvSpPr txBox="1"/>
          <p:nvPr/>
        </p:nvSpPr>
        <p:spPr>
          <a:xfrm>
            <a:off x="548640" y="3840480"/>
            <a:ext cx="11094415" cy="2194560"/>
          </a:xfrm>
          <a:prstGeom prst="rect">
            <a:avLst/>
          </a:prstGeom>
          <a:noFill/>
          <a:ln/>
        </p:spPr>
        <p:txBody>
          <a:bodyPr wrap="square" lIns="0" tIns="0" rIns="0" bIns="0" rtlCol="0" anchor="t">
            <a:normAutofit/>
          </a:bodyPr>
          <a:lstStyle/>
          <a:p>
            <a:pPr indent="0" marL="0">
              <a:spcAft>
                <a:spcPts val="800"/>
              </a:spcAft>
              <a:buNone/>
            </a:pPr>
            <a:r>
              <a:rPr lang="en-US" sz="1700" dirty="0">
                <a:solidFill>
                  <a:srgbClr val="1C2833"/>
                </a:solidFill>
                <a:latin typeface="Calibri" pitchFamily="34" charset="0"/>
                <a:ea typeface="Calibri" pitchFamily="34" charset="-122"/>
                <a:cs typeface="Calibri" pitchFamily="34" charset="-120"/>
              </a:rPr>
              <a:t>A reason is what an officer wrote down, and nobody has checked it. About one in five of the removals split by reason was a death. The other four in five rest on an officer writing down that the elector was not where the roll said, or was on it twice. 12.4 lakh names are in states that have not published a full split.</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Delhi, Dadra and Nagar Haveli and Daman and Diu, Telangana and Maharashtra removed the most for every 100 electors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Removed per 100 electors, with one tile per state or union territory placed roughly where it lies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5</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1865376" y="1600200"/>
            <a:ext cx="512064" cy="512064"/>
          </a:xfrm>
          <a:prstGeom prst="roundRect">
            <a:avLst>
              <a:gd name="adj" fmla="val 8929"/>
            </a:avLst>
          </a:prstGeom>
          <a:solidFill>
            <a:srgbClr val="F2F3F4"/>
          </a:solidFill>
          <a:ln w="9525">
            <a:solidFill>
              <a:srgbClr val="95A5A6"/>
            </a:solidFill>
            <a:prstDash val="dash"/>
          </a:ln>
        </p:spPr>
      </p:sp>
      <p:sp>
        <p:nvSpPr>
          <p:cNvPr id="48" name="Text 46"/>
          <p:cNvSpPr txBox="1"/>
          <p:nvPr/>
        </p:nvSpPr>
        <p:spPr>
          <a:xfrm>
            <a:off x="1865376" y="1600200"/>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JK</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49" name="Shape 47"/>
          <p:cNvSpPr/>
          <p:nvPr/>
        </p:nvSpPr>
        <p:spPr>
          <a:xfrm>
            <a:off x="2432304" y="1600200"/>
            <a:ext cx="512064" cy="512064"/>
          </a:xfrm>
          <a:prstGeom prst="roundRect">
            <a:avLst>
              <a:gd name="adj" fmla="val 8929"/>
            </a:avLst>
          </a:prstGeom>
          <a:solidFill>
            <a:srgbClr val="F2F3F4"/>
          </a:solidFill>
          <a:ln w="9525">
            <a:solidFill>
              <a:srgbClr val="95A5A6"/>
            </a:solidFill>
            <a:prstDash val="dash"/>
          </a:ln>
        </p:spPr>
      </p:sp>
      <p:sp>
        <p:nvSpPr>
          <p:cNvPr id="50" name="Text 48"/>
          <p:cNvSpPr txBox="1"/>
          <p:nvPr/>
        </p:nvSpPr>
        <p:spPr>
          <a:xfrm>
            <a:off x="2432304" y="1600200"/>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LA</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51" name="Shape 49"/>
          <p:cNvSpPr/>
          <p:nvPr/>
        </p:nvSpPr>
        <p:spPr>
          <a:xfrm>
            <a:off x="1298448" y="2167128"/>
            <a:ext cx="512064" cy="512064"/>
          </a:xfrm>
          <a:prstGeom prst="roundRect">
            <a:avLst>
              <a:gd name="adj" fmla="val 8929"/>
            </a:avLst>
          </a:prstGeom>
          <a:solidFill>
            <a:srgbClr val="F2F3F4"/>
          </a:solidFill>
          <a:ln w="9525">
            <a:solidFill>
              <a:srgbClr val="95A5A6"/>
            </a:solidFill>
            <a:prstDash val="dash"/>
          </a:ln>
        </p:spPr>
      </p:sp>
      <p:sp>
        <p:nvSpPr>
          <p:cNvPr id="52" name="Text 50"/>
          <p:cNvSpPr txBox="1"/>
          <p:nvPr/>
        </p:nvSpPr>
        <p:spPr>
          <a:xfrm>
            <a:off x="1298448" y="2167128"/>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CH</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53" name="Shape 51"/>
          <p:cNvSpPr/>
          <p:nvPr/>
        </p:nvSpPr>
        <p:spPr>
          <a:xfrm>
            <a:off x="1865376" y="2167128"/>
            <a:ext cx="512064" cy="512064"/>
          </a:xfrm>
          <a:prstGeom prst="roundRect">
            <a:avLst>
              <a:gd name="adj" fmla="val 8929"/>
            </a:avLst>
          </a:prstGeom>
          <a:solidFill>
            <a:srgbClr val="9ECAE1"/>
          </a:solidFill>
          <a:ln/>
        </p:spPr>
      </p:sp>
      <p:sp>
        <p:nvSpPr>
          <p:cNvPr id="54" name="Text 52"/>
          <p:cNvSpPr txBox="1"/>
          <p:nvPr/>
        </p:nvSpPr>
        <p:spPr>
          <a:xfrm>
            <a:off x="1865376" y="2167128"/>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PB</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9.6</a:t>
            </a:r>
            <a:endParaRPr lang="en-US" sz="1000" dirty="0"/>
          </a:p>
        </p:txBody>
      </p:sp>
      <p:sp>
        <p:nvSpPr>
          <p:cNvPr id="55" name="Shape 53"/>
          <p:cNvSpPr/>
          <p:nvPr/>
        </p:nvSpPr>
        <p:spPr>
          <a:xfrm>
            <a:off x="2432304" y="2167128"/>
            <a:ext cx="512064" cy="512064"/>
          </a:xfrm>
          <a:prstGeom prst="roundRect">
            <a:avLst>
              <a:gd name="adj" fmla="val 8929"/>
            </a:avLst>
          </a:prstGeom>
          <a:solidFill>
            <a:srgbClr val="F2F3F4"/>
          </a:solidFill>
          <a:ln w="9525">
            <a:solidFill>
              <a:srgbClr val="95A5A6"/>
            </a:solidFill>
            <a:prstDash val="dash"/>
          </a:ln>
        </p:spPr>
      </p:sp>
      <p:sp>
        <p:nvSpPr>
          <p:cNvPr id="56" name="Text 54"/>
          <p:cNvSpPr txBox="1"/>
          <p:nvPr/>
        </p:nvSpPr>
        <p:spPr>
          <a:xfrm>
            <a:off x="2432304" y="2167128"/>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HP</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57" name="Shape 55"/>
          <p:cNvSpPr/>
          <p:nvPr/>
        </p:nvSpPr>
        <p:spPr>
          <a:xfrm>
            <a:off x="4700016" y="2167128"/>
            <a:ext cx="512064" cy="512064"/>
          </a:xfrm>
          <a:prstGeom prst="roundRect">
            <a:avLst>
              <a:gd name="adj" fmla="val 8929"/>
            </a:avLst>
          </a:prstGeom>
          <a:solidFill>
            <a:srgbClr val="1C5F96"/>
          </a:solidFill>
          <a:ln/>
        </p:spPr>
      </p:sp>
      <p:sp>
        <p:nvSpPr>
          <p:cNvPr id="58" name="Text 56"/>
          <p:cNvSpPr txBox="1"/>
          <p:nvPr/>
        </p:nvSpPr>
        <p:spPr>
          <a:xfrm>
            <a:off x="4700016" y="2167128"/>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AR</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19.1</a:t>
            </a:r>
            <a:endParaRPr lang="en-US" sz="1000" dirty="0"/>
          </a:p>
        </p:txBody>
      </p:sp>
      <p:sp>
        <p:nvSpPr>
          <p:cNvPr id="59" name="Shape 57"/>
          <p:cNvSpPr/>
          <p:nvPr/>
        </p:nvSpPr>
        <p:spPr>
          <a:xfrm>
            <a:off x="1298448" y="2734056"/>
            <a:ext cx="512064" cy="512064"/>
          </a:xfrm>
          <a:prstGeom prst="roundRect">
            <a:avLst>
              <a:gd name="adj" fmla="val 8929"/>
            </a:avLst>
          </a:prstGeom>
          <a:solidFill>
            <a:srgbClr val="DEEBF7"/>
          </a:solidFill>
          <a:ln/>
        </p:spPr>
      </p:sp>
      <p:sp>
        <p:nvSpPr>
          <p:cNvPr id="60" name="Text 58"/>
          <p:cNvSpPr txBox="1"/>
          <p:nvPr/>
        </p:nvSpPr>
        <p:spPr>
          <a:xfrm>
            <a:off x="1298448" y="273405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RJ</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7.7</a:t>
            </a:r>
            <a:endParaRPr lang="en-US" sz="1000" dirty="0"/>
          </a:p>
        </p:txBody>
      </p:sp>
      <p:sp>
        <p:nvSpPr>
          <p:cNvPr id="61" name="Shape 59"/>
          <p:cNvSpPr/>
          <p:nvPr/>
        </p:nvSpPr>
        <p:spPr>
          <a:xfrm>
            <a:off x="1865376" y="2734056"/>
            <a:ext cx="512064" cy="512064"/>
          </a:xfrm>
          <a:prstGeom prst="roundRect">
            <a:avLst>
              <a:gd name="adj" fmla="val 8929"/>
            </a:avLst>
          </a:prstGeom>
          <a:solidFill>
            <a:srgbClr val="1C5F96"/>
          </a:solidFill>
          <a:ln/>
        </p:spPr>
      </p:sp>
      <p:sp>
        <p:nvSpPr>
          <p:cNvPr id="62" name="Text 60"/>
          <p:cNvSpPr txBox="1"/>
          <p:nvPr/>
        </p:nvSpPr>
        <p:spPr>
          <a:xfrm>
            <a:off x="1865376" y="2734056"/>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HR</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16.4</a:t>
            </a:r>
            <a:endParaRPr lang="en-US" sz="1000" dirty="0"/>
          </a:p>
        </p:txBody>
      </p:sp>
      <p:sp>
        <p:nvSpPr>
          <p:cNvPr id="63" name="Shape 61"/>
          <p:cNvSpPr/>
          <p:nvPr/>
        </p:nvSpPr>
        <p:spPr>
          <a:xfrm>
            <a:off x="2432304" y="2734056"/>
            <a:ext cx="512064" cy="512064"/>
          </a:xfrm>
          <a:prstGeom prst="roundRect">
            <a:avLst>
              <a:gd name="adj" fmla="val 8929"/>
            </a:avLst>
          </a:prstGeom>
          <a:solidFill>
            <a:srgbClr val="08306B"/>
          </a:solidFill>
          <a:ln/>
        </p:spPr>
      </p:sp>
      <p:sp>
        <p:nvSpPr>
          <p:cNvPr id="64" name="Text 62"/>
          <p:cNvSpPr txBox="1"/>
          <p:nvPr/>
        </p:nvSpPr>
        <p:spPr>
          <a:xfrm>
            <a:off x="2432304" y="2734056"/>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DL</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32.8</a:t>
            </a:r>
            <a:endParaRPr lang="en-US" sz="1000" dirty="0"/>
          </a:p>
        </p:txBody>
      </p:sp>
      <p:sp>
        <p:nvSpPr>
          <p:cNvPr id="65" name="Shape 63"/>
          <p:cNvSpPr/>
          <p:nvPr/>
        </p:nvSpPr>
        <p:spPr>
          <a:xfrm>
            <a:off x="2999232" y="2734056"/>
            <a:ext cx="512064" cy="512064"/>
          </a:xfrm>
          <a:prstGeom prst="roundRect">
            <a:avLst>
              <a:gd name="adj" fmla="val 8929"/>
            </a:avLst>
          </a:prstGeom>
          <a:solidFill>
            <a:srgbClr val="9ECAE1"/>
          </a:solidFill>
          <a:ln/>
        </p:spPr>
      </p:sp>
      <p:sp>
        <p:nvSpPr>
          <p:cNvPr id="66" name="Text 64"/>
          <p:cNvSpPr txBox="1"/>
          <p:nvPr/>
        </p:nvSpPr>
        <p:spPr>
          <a:xfrm>
            <a:off x="2999232" y="273405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UK</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10.4</a:t>
            </a:r>
            <a:endParaRPr lang="en-US" sz="1000" dirty="0"/>
          </a:p>
        </p:txBody>
      </p:sp>
      <p:sp>
        <p:nvSpPr>
          <p:cNvPr id="67" name="Shape 65"/>
          <p:cNvSpPr/>
          <p:nvPr/>
        </p:nvSpPr>
        <p:spPr>
          <a:xfrm>
            <a:off x="3566160" y="2734056"/>
            <a:ext cx="512064" cy="512064"/>
          </a:xfrm>
          <a:prstGeom prst="roundRect">
            <a:avLst>
              <a:gd name="adj" fmla="val 8929"/>
            </a:avLst>
          </a:prstGeom>
          <a:solidFill>
            <a:srgbClr val="9ECAE1"/>
          </a:solidFill>
          <a:ln/>
        </p:spPr>
      </p:sp>
      <p:sp>
        <p:nvSpPr>
          <p:cNvPr id="68" name="Text 66"/>
          <p:cNvSpPr txBox="1"/>
          <p:nvPr/>
        </p:nvSpPr>
        <p:spPr>
          <a:xfrm>
            <a:off x="3566160" y="273405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SK</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8.0</a:t>
            </a:r>
            <a:endParaRPr lang="en-US" sz="1000" dirty="0"/>
          </a:p>
        </p:txBody>
      </p:sp>
      <p:sp>
        <p:nvSpPr>
          <p:cNvPr id="69" name="Shape 67"/>
          <p:cNvSpPr/>
          <p:nvPr/>
        </p:nvSpPr>
        <p:spPr>
          <a:xfrm>
            <a:off x="4133088" y="2734056"/>
            <a:ext cx="512064" cy="512064"/>
          </a:xfrm>
          <a:prstGeom prst="roundRect">
            <a:avLst>
              <a:gd name="adj" fmla="val 8929"/>
            </a:avLst>
          </a:prstGeom>
          <a:solidFill>
            <a:srgbClr val="F2F3F4"/>
          </a:solidFill>
          <a:ln w="9525">
            <a:solidFill>
              <a:srgbClr val="95A5A6"/>
            </a:solidFill>
            <a:prstDash val="dash"/>
          </a:ln>
        </p:spPr>
      </p:sp>
      <p:sp>
        <p:nvSpPr>
          <p:cNvPr id="70" name="Text 68"/>
          <p:cNvSpPr txBox="1"/>
          <p:nvPr/>
        </p:nvSpPr>
        <p:spPr>
          <a:xfrm>
            <a:off x="4133088" y="273405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AS</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71" name="Shape 69"/>
          <p:cNvSpPr/>
          <p:nvPr/>
        </p:nvSpPr>
        <p:spPr>
          <a:xfrm>
            <a:off x="4700016" y="2734056"/>
            <a:ext cx="512064" cy="512064"/>
          </a:xfrm>
          <a:prstGeom prst="roundRect">
            <a:avLst>
              <a:gd name="adj" fmla="val 8929"/>
            </a:avLst>
          </a:prstGeom>
          <a:solidFill>
            <a:srgbClr val="9ECAE1"/>
          </a:solidFill>
          <a:ln/>
        </p:spPr>
      </p:sp>
      <p:sp>
        <p:nvSpPr>
          <p:cNvPr id="72" name="Text 70"/>
          <p:cNvSpPr txBox="1"/>
          <p:nvPr/>
        </p:nvSpPr>
        <p:spPr>
          <a:xfrm>
            <a:off x="4700016" y="273405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NL</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11.6</a:t>
            </a:r>
            <a:endParaRPr lang="en-US" sz="1000" dirty="0"/>
          </a:p>
        </p:txBody>
      </p:sp>
      <p:sp>
        <p:nvSpPr>
          <p:cNvPr id="73" name="Shape 71"/>
          <p:cNvSpPr/>
          <p:nvPr/>
        </p:nvSpPr>
        <p:spPr>
          <a:xfrm>
            <a:off x="1298448" y="3300984"/>
            <a:ext cx="512064" cy="512064"/>
          </a:xfrm>
          <a:prstGeom prst="roundRect">
            <a:avLst>
              <a:gd name="adj" fmla="val 8929"/>
            </a:avLst>
          </a:prstGeom>
          <a:solidFill>
            <a:srgbClr val="2878B3"/>
          </a:solidFill>
          <a:ln/>
        </p:spPr>
      </p:sp>
      <p:sp>
        <p:nvSpPr>
          <p:cNvPr id="74" name="Text 72"/>
          <p:cNvSpPr txBox="1"/>
          <p:nvPr/>
        </p:nvSpPr>
        <p:spPr>
          <a:xfrm>
            <a:off x="1298448" y="3300984"/>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GJ</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14.5</a:t>
            </a:r>
            <a:endParaRPr lang="en-US" sz="1000" dirty="0"/>
          </a:p>
        </p:txBody>
      </p:sp>
      <p:sp>
        <p:nvSpPr>
          <p:cNvPr id="75" name="Shape 73"/>
          <p:cNvSpPr/>
          <p:nvPr/>
        </p:nvSpPr>
        <p:spPr>
          <a:xfrm>
            <a:off x="1865376" y="3300984"/>
            <a:ext cx="512064" cy="512064"/>
          </a:xfrm>
          <a:prstGeom prst="roundRect">
            <a:avLst>
              <a:gd name="adj" fmla="val 8929"/>
            </a:avLst>
          </a:prstGeom>
          <a:solidFill>
            <a:srgbClr val="DEEBF7"/>
          </a:solidFill>
          <a:ln/>
        </p:spPr>
      </p:sp>
      <p:sp>
        <p:nvSpPr>
          <p:cNvPr id="76" name="Text 74"/>
          <p:cNvSpPr txBox="1"/>
          <p:nvPr/>
        </p:nvSpPr>
        <p:spPr>
          <a:xfrm>
            <a:off x="1865376" y="3300984"/>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MP</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7.5</a:t>
            </a:r>
            <a:endParaRPr lang="en-US" sz="1000" dirty="0"/>
          </a:p>
        </p:txBody>
      </p:sp>
      <p:sp>
        <p:nvSpPr>
          <p:cNvPr id="77" name="Shape 75"/>
          <p:cNvSpPr/>
          <p:nvPr/>
        </p:nvSpPr>
        <p:spPr>
          <a:xfrm>
            <a:off x="2432304" y="3300984"/>
            <a:ext cx="512064" cy="512064"/>
          </a:xfrm>
          <a:prstGeom prst="roundRect">
            <a:avLst>
              <a:gd name="adj" fmla="val 8929"/>
            </a:avLst>
          </a:prstGeom>
          <a:solidFill>
            <a:srgbClr val="1C5F96"/>
          </a:solidFill>
          <a:ln/>
        </p:spPr>
      </p:sp>
      <p:sp>
        <p:nvSpPr>
          <p:cNvPr id="78" name="Text 76"/>
          <p:cNvSpPr txBox="1"/>
          <p:nvPr/>
        </p:nvSpPr>
        <p:spPr>
          <a:xfrm>
            <a:off x="2432304" y="3300984"/>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UP</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18.7</a:t>
            </a:r>
            <a:endParaRPr lang="en-US" sz="1000" dirty="0"/>
          </a:p>
        </p:txBody>
      </p:sp>
      <p:sp>
        <p:nvSpPr>
          <p:cNvPr id="79" name="Shape 77"/>
          <p:cNvSpPr/>
          <p:nvPr/>
        </p:nvSpPr>
        <p:spPr>
          <a:xfrm>
            <a:off x="2999232" y="3300984"/>
            <a:ext cx="512064" cy="512064"/>
          </a:xfrm>
          <a:prstGeom prst="roundRect">
            <a:avLst>
              <a:gd name="adj" fmla="val 8929"/>
            </a:avLst>
          </a:prstGeom>
          <a:solidFill>
            <a:srgbClr val="9ECAE1"/>
          </a:solidFill>
          <a:ln/>
        </p:spPr>
      </p:sp>
      <p:sp>
        <p:nvSpPr>
          <p:cNvPr id="80" name="Text 78"/>
          <p:cNvSpPr txBox="1"/>
          <p:nvPr/>
        </p:nvSpPr>
        <p:spPr>
          <a:xfrm>
            <a:off x="2999232" y="3300984"/>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BR</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8.3</a:t>
            </a:r>
            <a:endParaRPr lang="en-US" sz="1000" dirty="0"/>
          </a:p>
        </p:txBody>
      </p:sp>
      <p:sp>
        <p:nvSpPr>
          <p:cNvPr id="81" name="Shape 79"/>
          <p:cNvSpPr/>
          <p:nvPr/>
        </p:nvSpPr>
        <p:spPr>
          <a:xfrm>
            <a:off x="3566160" y="3300984"/>
            <a:ext cx="512064" cy="512064"/>
          </a:xfrm>
          <a:prstGeom prst="roundRect">
            <a:avLst>
              <a:gd name="adj" fmla="val 8929"/>
            </a:avLst>
          </a:prstGeom>
          <a:solidFill>
            <a:srgbClr val="DEEBF7"/>
          </a:solidFill>
          <a:ln/>
        </p:spPr>
      </p:sp>
      <p:sp>
        <p:nvSpPr>
          <p:cNvPr id="82" name="Text 80"/>
          <p:cNvSpPr txBox="1"/>
          <p:nvPr/>
        </p:nvSpPr>
        <p:spPr>
          <a:xfrm>
            <a:off x="3566160" y="3300984"/>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WB</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7.6</a:t>
            </a:r>
            <a:endParaRPr lang="en-US" sz="1000" dirty="0"/>
          </a:p>
        </p:txBody>
      </p:sp>
      <p:sp>
        <p:nvSpPr>
          <p:cNvPr id="83" name="Shape 81"/>
          <p:cNvSpPr/>
          <p:nvPr/>
        </p:nvSpPr>
        <p:spPr>
          <a:xfrm>
            <a:off x="4133088" y="3300984"/>
            <a:ext cx="512064" cy="512064"/>
          </a:xfrm>
          <a:prstGeom prst="roundRect">
            <a:avLst>
              <a:gd name="adj" fmla="val 8929"/>
            </a:avLst>
          </a:prstGeom>
          <a:solidFill>
            <a:srgbClr val="DEEBF7"/>
          </a:solidFill>
          <a:ln/>
        </p:spPr>
      </p:sp>
      <p:sp>
        <p:nvSpPr>
          <p:cNvPr id="84" name="Text 82"/>
          <p:cNvSpPr txBox="1"/>
          <p:nvPr/>
        </p:nvSpPr>
        <p:spPr>
          <a:xfrm>
            <a:off x="4133088" y="3300984"/>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ML</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7.7</a:t>
            </a:r>
            <a:endParaRPr lang="en-US" sz="1000" dirty="0"/>
          </a:p>
        </p:txBody>
      </p:sp>
      <p:sp>
        <p:nvSpPr>
          <p:cNvPr id="85" name="Shape 83"/>
          <p:cNvSpPr/>
          <p:nvPr/>
        </p:nvSpPr>
        <p:spPr>
          <a:xfrm>
            <a:off x="4700016" y="3300984"/>
            <a:ext cx="512064" cy="512064"/>
          </a:xfrm>
          <a:prstGeom prst="roundRect">
            <a:avLst>
              <a:gd name="adj" fmla="val 8929"/>
            </a:avLst>
          </a:prstGeom>
          <a:solidFill>
            <a:srgbClr val="DEEBF7"/>
          </a:solidFill>
          <a:ln/>
        </p:spPr>
      </p:sp>
      <p:sp>
        <p:nvSpPr>
          <p:cNvPr id="86" name="Text 84"/>
          <p:cNvSpPr txBox="1"/>
          <p:nvPr/>
        </p:nvSpPr>
        <p:spPr>
          <a:xfrm>
            <a:off x="4700016" y="3300984"/>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MN</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7.6</a:t>
            </a:r>
            <a:endParaRPr lang="en-US" sz="1000" dirty="0"/>
          </a:p>
        </p:txBody>
      </p:sp>
      <p:sp>
        <p:nvSpPr>
          <p:cNvPr id="87" name="Shape 85"/>
          <p:cNvSpPr/>
          <p:nvPr/>
        </p:nvSpPr>
        <p:spPr>
          <a:xfrm>
            <a:off x="731520" y="3867912"/>
            <a:ext cx="512064" cy="512064"/>
          </a:xfrm>
          <a:prstGeom prst="roundRect">
            <a:avLst>
              <a:gd name="adj" fmla="val 8929"/>
            </a:avLst>
          </a:prstGeom>
          <a:solidFill>
            <a:srgbClr val="08306B"/>
          </a:solidFill>
          <a:ln/>
        </p:spPr>
      </p:sp>
      <p:sp>
        <p:nvSpPr>
          <p:cNvPr id="88" name="Text 86"/>
          <p:cNvSpPr txBox="1"/>
          <p:nvPr/>
        </p:nvSpPr>
        <p:spPr>
          <a:xfrm>
            <a:off x="731520" y="3867912"/>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DD</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29.6</a:t>
            </a:r>
            <a:endParaRPr lang="en-US" sz="1000" dirty="0"/>
          </a:p>
        </p:txBody>
      </p:sp>
      <p:sp>
        <p:nvSpPr>
          <p:cNvPr id="89" name="Shape 87"/>
          <p:cNvSpPr/>
          <p:nvPr/>
        </p:nvSpPr>
        <p:spPr>
          <a:xfrm>
            <a:off x="1298448" y="3867912"/>
            <a:ext cx="512064" cy="512064"/>
          </a:xfrm>
          <a:prstGeom prst="roundRect">
            <a:avLst>
              <a:gd name="adj" fmla="val 8929"/>
            </a:avLst>
          </a:prstGeom>
          <a:solidFill>
            <a:srgbClr val="08306B"/>
          </a:solidFill>
          <a:ln/>
        </p:spPr>
      </p:sp>
      <p:sp>
        <p:nvSpPr>
          <p:cNvPr id="90" name="Text 88"/>
          <p:cNvSpPr txBox="1"/>
          <p:nvPr/>
        </p:nvSpPr>
        <p:spPr>
          <a:xfrm>
            <a:off x="1298448" y="3867912"/>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MH</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21.1</a:t>
            </a:r>
            <a:endParaRPr lang="en-US" sz="1000" dirty="0"/>
          </a:p>
        </p:txBody>
      </p:sp>
      <p:sp>
        <p:nvSpPr>
          <p:cNvPr id="91" name="Shape 89"/>
          <p:cNvSpPr/>
          <p:nvPr/>
        </p:nvSpPr>
        <p:spPr>
          <a:xfrm>
            <a:off x="1865376" y="3867912"/>
            <a:ext cx="512064" cy="512064"/>
          </a:xfrm>
          <a:prstGeom prst="roundRect">
            <a:avLst>
              <a:gd name="adj" fmla="val 8929"/>
            </a:avLst>
          </a:prstGeom>
          <a:solidFill>
            <a:srgbClr val="2878B3"/>
          </a:solidFill>
          <a:ln/>
        </p:spPr>
      </p:sp>
      <p:sp>
        <p:nvSpPr>
          <p:cNvPr id="92" name="Text 90"/>
          <p:cNvSpPr txBox="1"/>
          <p:nvPr/>
        </p:nvSpPr>
        <p:spPr>
          <a:xfrm>
            <a:off x="1865376" y="3867912"/>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CG</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12.9</a:t>
            </a:r>
            <a:endParaRPr lang="en-US" sz="1000" dirty="0"/>
          </a:p>
        </p:txBody>
      </p:sp>
      <p:sp>
        <p:nvSpPr>
          <p:cNvPr id="93" name="Shape 91"/>
          <p:cNvSpPr/>
          <p:nvPr/>
        </p:nvSpPr>
        <p:spPr>
          <a:xfrm>
            <a:off x="2432304" y="3867912"/>
            <a:ext cx="512064" cy="512064"/>
          </a:xfrm>
          <a:prstGeom prst="roundRect">
            <a:avLst>
              <a:gd name="adj" fmla="val 8929"/>
            </a:avLst>
          </a:prstGeom>
          <a:solidFill>
            <a:srgbClr val="1C5F96"/>
          </a:solidFill>
          <a:ln/>
        </p:spPr>
      </p:sp>
      <p:sp>
        <p:nvSpPr>
          <p:cNvPr id="94" name="Text 92"/>
          <p:cNvSpPr txBox="1"/>
          <p:nvPr/>
        </p:nvSpPr>
        <p:spPr>
          <a:xfrm>
            <a:off x="2432304" y="3867912"/>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JH</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16.5</a:t>
            </a:r>
            <a:endParaRPr lang="en-US" sz="1000" dirty="0"/>
          </a:p>
        </p:txBody>
      </p:sp>
      <p:sp>
        <p:nvSpPr>
          <p:cNvPr id="95" name="Shape 93"/>
          <p:cNvSpPr/>
          <p:nvPr/>
        </p:nvSpPr>
        <p:spPr>
          <a:xfrm>
            <a:off x="2999232" y="3867912"/>
            <a:ext cx="512064" cy="512064"/>
          </a:xfrm>
          <a:prstGeom prst="roundRect">
            <a:avLst>
              <a:gd name="adj" fmla="val 8929"/>
            </a:avLst>
          </a:prstGeom>
          <a:solidFill>
            <a:srgbClr val="DEEBF7"/>
          </a:solidFill>
          <a:ln/>
        </p:spPr>
      </p:sp>
      <p:sp>
        <p:nvSpPr>
          <p:cNvPr id="96" name="Text 94"/>
          <p:cNvSpPr txBox="1"/>
          <p:nvPr/>
        </p:nvSpPr>
        <p:spPr>
          <a:xfrm>
            <a:off x="2999232" y="3867912"/>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OD</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6.0</a:t>
            </a:r>
            <a:endParaRPr lang="en-US" sz="1000" dirty="0"/>
          </a:p>
        </p:txBody>
      </p:sp>
      <p:sp>
        <p:nvSpPr>
          <p:cNvPr id="97" name="Shape 95"/>
          <p:cNvSpPr/>
          <p:nvPr/>
        </p:nvSpPr>
        <p:spPr>
          <a:xfrm>
            <a:off x="4133088" y="3867912"/>
            <a:ext cx="512064" cy="512064"/>
          </a:xfrm>
          <a:prstGeom prst="roundRect">
            <a:avLst>
              <a:gd name="adj" fmla="val 8929"/>
            </a:avLst>
          </a:prstGeom>
          <a:solidFill>
            <a:srgbClr val="F2F3F4"/>
          </a:solidFill>
          <a:ln w="9525">
            <a:solidFill>
              <a:srgbClr val="95A5A6"/>
            </a:solidFill>
            <a:prstDash val="dash"/>
          </a:ln>
        </p:spPr>
      </p:sp>
      <p:sp>
        <p:nvSpPr>
          <p:cNvPr id="98" name="Text 96"/>
          <p:cNvSpPr txBox="1"/>
          <p:nvPr/>
        </p:nvSpPr>
        <p:spPr>
          <a:xfrm>
            <a:off x="4133088" y="3867912"/>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TR</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a:t>
            </a:r>
            <a:endParaRPr lang="en-US" sz="1000" dirty="0"/>
          </a:p>
        </p:txBody>
      </p:sp>
      <p:sp>
        <p:nvSpPr>
          <p:cNvPr id="99" name="Shape 97"/>
          <p:cNvSpPr/>
          <p:nvPr/>
        </p:nvSpPr>
        <p:spPr>
          <a:xfrm>
            <a:off x="4700016" y="3867912"/>
            <a:ext cx="512064" cy="512064"/>
          </a:xfrm>
          <a:prstGeom prst="roundRect">
            <a:avLst>
              <a:gd name="adj" fmla="val 8929"/>
            </a:avLst>
          </a:prstGeom>
          <a:solidFill>
            <a:srgbClr val="DEEBF7"/>
          </a:solidFill>
          <a:ln/>
        </p:spPr>
      </p:sp>
      <p:sp>
        <p:nvSpPr>
          <p:cNvPr id="100" name="Text 98"/>
          <p:cNvSpPr txBox="1"/>
          <p:nvPr/>
        </p:nvSpPr>
        <p:spPr>
          <a:xfrm>
            <a:off x="4700016" y="3867912"/>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MZ</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5.3</a:t>
            </a:r>
            <a:endParaRPr lang="en-US" sz="1000" dirty="0"/>
          </a:p>
        </p:txBody>
      </p:sp>
      <p:sp>
        <p:nvSpPr>
          <p:cNvPr id="101" name="Shape 99"/>
          <p:cNvSpPr/>
          <p:nvPr/>
        </p:nvSpPr>
        <p:spPr>
          <a:xfrm>
            <a:off x="1298448" y="4434840"/>
            <a:ext cx="512064" cy="512064"/>
          </a:xfrm>
          <a:prstGeom prst="roundRect">
            <a:avLst>
              <a:gd name="adj" fmla="val 8929"/>
            </a:avLst>
          </a:prstGeom>
          <a:solidFill>
            <a:srgbClr val="9ECAE1"/>
          </a:solidFill>
          <a:ln/>
        </p:spPr>
      </p:sp>
      <p:sp>
        <p:nvSpPr>
          <p:cNvPr id="102" name="Text 100"/>
          <p:cNvSpPr txBox="1"/>
          <p:nvPr/>
        </p:nvSpPr>
        <p:spPr>
          <a:xfrm>
            <a:off x="1298448" y="4434840"/>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GA</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8.4</a:t>
            </a:r>
            <a:endParaRPr lang="en-US" sz="1000" dirty="0"/>
          </a:p>
        </p:txBody>
      </p:sp>
      <p:sp>
        <p:nvSpPr>
          <p:cNvPr id="103" name="Shape 101"/>
          <p:cNvSpPr/>
          <p:nvPr/>
        </p:nvSpPr>
        <p:spPr>
          <a:xfrm>
            <a:off x="1865376" y="4434840"/>
            <a:ext cx="512064" cy="512064"/>
          </a:xfrm>
          <a:prstGeom prst="roundRect">
            <a:avLst>
              <a:gd name="adj" fmla="val 8929"/>
            </a:avLst>
          </a:prstGeom>
          <a:solidFill>
            <a:srgbClr val="08306B"/>
          </a:solidFill>
          <a:ln/>
        </p:spPr>
      </p:sp>
      <p:sp>
        <p:nvSpPr>
          <p:cNvPr id="104" name="Text 102"/>
          <p:cNvSpPr txBox="1"/>
          <p:nvPr/>
        </p:nvSpPr>
        <p:spPr>
          <a:xfrm>
            <a:off x="1865376" y="4434840"/>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TG</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21.7</a:t>
            </a:r>
            <a:endParaRPr lang="en-US" sz="1000" dirty="0"/>
          </a:p>
        </p:txBody>
      </p:sp>
      <p:sp>
        <p:nvSpPr>
          <p:cNvPr id="105" name="Shape 103"/>
          <p:cNvSpPr/>
          <p:nvPr/>
        </p:nvSpPr>
        <p:spPr>
          <a:xfrm>
            <a:off x="2432304" y="4434840"/>
            <a:ext cx="512064" cy="512064"/>
          </a:xfrm>
          <a:prstGeom prst="roundRect">
            <a:avLst>
              <a:gd name="adj" fmla="val 8929"/>
            </a:avLst>
          </a:prstGeom>
          <a:solidFill>
            <a:srgbClr val="9ECAE1"/>
          </a:solidFill>
          <a:ln/>
        </p:spPr>
      </p:sp>
      <p:sp>
        <p:nvSpPr>
          <p:cNvPr id="106" name="Text 104"/>
          <p:cNvSpPr txBox="1"/>
          <p:nvPr/>
        </p:nvSpPr>
        <p:spPr>
          <a:xfrm>
            <a:off x="2432304" y="4434840"/>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AP</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10.8</a:t>
            </a:r>
            <a:endParaRPr lang="en-US" sz="1000" dirty="0"/>
          </a:p>
        </p:txBody>
      </p:sp>
      <p:sp>
        <p:nvSpPr>
          <p:cNvPr id="107" name="Shape 105"/>
          <p:cNvSpPr/>
          <p:nvPr/>
        </p:nvSpPr>
        <p:spPr>
          <a:xfrm>
            <a:off x="731520" y="5001768"/>
            <a:ext cx="512064" cy="512064"/>
          </a:xfrm>
          <a:prstGeom prst="roundRect">
            <a:avLst>
              <a:gd name="adj" fmla="val 8929"/>
            </a:avLst>
          </a:prstGeom>
          <a:solidFill>
            <a:srgbClr val="DEEBF7"/>
          </a:solidFill>
          <a:ln/>
        </p:spPr>
      </p:sp>
      <p:sp>
        <p:nvSpPr>
          <p:cNvPr id="108" name="Text 106"/>
          <p:cNvSpPr txBox="1"/>
          <p:nvPr/>
        </p:nvSpPr>
        <p:spPr>
          <a:xfrm>
            <a:off x="731520" y="5001768"/>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LD</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2.5</a:t>
            </a:r>
            <a:endParaRPr lang="en-US" sz="1000" dirty="0"/>
          </a:p>
        </p:txBody>
      </p:sp>
      <p:sp>
        <p:nvSpPr>
          <p:cNvPr id="109" name="Shape 107"/>
          <p:cNvSpPr/>
          <p:nvPr/>
        </p:nvSpPr>
        <p:spPr>
          <a:xfrm>
            <a:off x="1298448" y="5001768"/>
            <a:ext cx="512064" cy="512064"/>
          </a:xfrm>
          <a:prstGeom prst="roundRect">
            <a:avLst>
              <a:gd name="adj" fmla="val 8929"/>
            </a:avLst>
          </a:prstGeom>
          <a:solidFill>
            <a:srgbClr val="1C5F96"/>
          </a:solidFill>
          <a:ln/>
        </p:spPr>
      </p:sp>
      <p:sp>
        <p:nvSpPr>
          <p:cNvPr id="110" name="Text 108"/>
          <p:cNvSpPr txBox="1"/>
          <p:nvPr/>
        </p:nvSpPr>
        <p:spPr>
          <a:xfrm>
            <a:off x="1298448" y="5001768"/>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KA</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19.5</a:t>
            </a:r>
            <a:endParaRPr lang="en-US" sz="1000" dirty="0"/>
          </a:p>
        </p:txBody>
      </p:sp>
      <p:sp>
        <p:nvSpPr>
          <p:cNvPr id="111" name="Shape 109"/>
          <p:cNvSpPr/>
          <p:nvPr/>
        </p:nvSpPr>
        <p:spPr>
          <a:xfrm>
            <a:off x="1865376" y="5001768"/>
            <a:ext cx="512064" cy="512064"/>
          </a:xfrm>
          <a:prstGeom prst="roundRect">
            <a:avLst>
              <a:gd name="adj" fmla="val 8929"/>
            </a:avLst>
          </a:prstGeom>
          <a:solidFill>
            <a:srgbClr val="2878B3"/>
          </a:solidFill>
          <a:ln/>
        </p:spPr>
      </p:sp>
      <p:sp>
        <p:nvSpPr>
          <p:cNvPr id="112" name="Text 110"/>
          <p:cNvSpPr txBox="1"/>
          <p:nvPr/>
        </p:nvSpPr>
        <p:spPr>
          <a:xfrm>
            <a:off x="1865376" y="5001768"/>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TN</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15.2</a:t>
            </a:r>
            <a:endParaRPr lang="en-US" sz="1000" dirty="0"/>
          </a:p>
        </p:txBody>
      </p:sp>
      <p:sp>
        <p:nvSpPr>
          <p:cNvPr id="113" name="Shape 111"/>
          <p:cNvSpPr/>
          <p:nvPr/>
        </p:nvSpPr>
        <p:spPr>
          <a:xfrm>
            <a:off x="2432304" y="5001768"/>
            <a:ext cx="512064" cy="512064"/>
          </a:xfrm>
          <a:prstGeom prst="roundRect">
            <a:avLst>
              <a:gd name="adj" fmla="val 8929"/>
            </a:avLst>
          </a:prstGeom>
          <a:solidFill>
            <a:srgbClr val="9ECAE1"/>
          </a:solidFill>
          <a:ln/>
        </p:spPr>
      </p:sp>
      <p:sp>
        <p:nvSpPr>
          <p:cNvPr id="114" name="Text 112"/>
          <p:cNvSpPr txBox="1"/>
          <p:nvPr/>
        </p:nvSpPr>
        <p:spPr>
          <a:xfrm>
            <a:off x="2432304" y="5001768"/>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PY</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10.1</a:t>
            </a:r>
            <a:endParaRPr lang="en-US" sz="1000" dirty="0"/>
          </a:p>
        </p:txBody>
      </p:sp>
      <p:sp>
        <p:nvSpPr>
          <p:cNvPr id="115" name="Shape 113"/>
          <p:cNvSpPr/>
          <p:nvPr/>
        </p:nvSpPr>
        <p:spPr>
          <a:xfrm>
            <a:off x="1298448" y="5568696"/>
            <a:ext cx="512064" cy="512064"/>
          </a:xfrm>
          <a:prstGeom prst="roundRect">
            <a:avLst>
              <a:gd name="adj" fmla="val 8929"/>
            </a:avLst>
          </a:prstGeom>
          <a:solidFill>
            <a:srgbClr val="9ECAE1"/>
          </a:solidFill>
          <a:ln/>
        </p:spPr>
      </p:sp>
      <p:sp>
        <p:nvSpPr>
          <p:cNvPr id="116" name="Text 114"/>
          <p:cNvSpPr txBox="1"/>
          <p:nvPr/>
        </p:nvSpPr>
        <p:spPr>
          <a:xfrm>
            <a:off x="1298448" y="5568696"/>
            <a:ext cx="512064" cy="512064"/>
          </a:xfrm>
          <a:prstGeom prst="rect">
            <a:avLst/>
          </a:prstGeom>
          <a:noFill/>
          <a:ln/>
        </p:spPr>
        <p:txBody>
          <a:bodyPr wrap="square" lIns="0" tIns="0" rIns="0" bIns="0" rtlCol="0" anchor="ctr"/>
          <a:lstStyle/>
          <a:p>
            <a:pPr algn="ctr" indent="0" marL="0">
              <a:buNone/>
            </a:pPr>
            <a:r>
              <a:rPr lang="en-US" sz="1000" b="1" dirty="0">
                <a:solidFill>
                  <a:srgbClr val="1C2833"/>
                </a:solidFill>
                <a:latin typeface="Calibri" pitchFamily="34" charset="0"/>
                <a:ea typeface="Calibri" pitchFamily="34" charset="-122"/>
                <a:cs typeface="Calibri" pitchFamily="34" charset="-120"/>
              </a:rPr>
              <a:t>KL</a:t>
            </a:r>
            <a:endParaRPr lang="en-US" sz="1000" dirty="0"/>
          </a:p>
          <a:p>
            <a:pPr algn="ctr" indent="0" marL="0">
              <a:buNone/>
            </a:pPr>
            <a:r>
              <a:rPr lang="en-US" sz="900" dirty="0">
                <a:solidFill>
                  <a:srgbClr val="1C2833"/>
                </a:solidFill>
                <a:latin typeface="Calibri" pitchFamily="34" charset="0"/>
                <a:ea typeface="Calibri" pitchFamily="34" charset="-122"/>
                <a:cs typeface="Calibri" pitchFamily="34" charset="-120"/>
              </a:rPr>
              <a:t>8.7</a:t>
            </a:r>
            <a:endParaRPr lang="en-US" sz="1000" dirty="0"/>
          </a:p>
        </p:txBody>
      </p:sp>
      <p:sp>
        <p:nvSpPr>
          <p:cNvPr id="117" name="Shape 115"/>
          <p:cNvSpPr/>
          <p:nvPr/>
        </p:nvSpPr>
        <p:spPr>
          <a:xfrm>
            <a:off x="2999232" y="5568696"/>
            <a:ext cx="512064" cy="512064"/>
          </a:xfrm>
          <a:prstGeom prst="roundRect">
            <a:avLst>
              <a:gd name="adj" fmla="val 8929"/>
            </a:avLst>
          </a:prstGeom>
          <a:solidFill>
            <a:srgbClr val="08306B"/>
          </a:solidFill>
          <a:ln/>
        </p:spPr>
      </p:sp>
      <p:sp>
        <p:nvSpPr>
          <p:cNvPr id="118" name="Text 116"/>
          <p:cNvSpPr txBox="1"/>
          <p:nvPr/>
        </p:nvSpPr>
        <p:spPr>
          <a:xfrm>
            <a:off x="2999232" y="5568696"/>
            <a:ext cx="512064" cy="512064"/>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AN</a:t>
            </a:r>
            <a:endParaRPr lang="en-US" sz="1000" dirty="0"/>
          </a:p>
          <a:p>
            <a:pPr algn="ctr" indent="0" marL="0">
              <a:buNone/>
            </a:pPr>
            <a:r>
              <a:rPr lang="en-US" sz="900" dirty="0">
                <a:solidFill>
                  <a:srgbClr val="FFFFFF"/>
                </a:solidFill>
                <a:latin typeface="Calibri" pitchFamily="34" charset="0"/>
                <a:ea typeface="Calibri" pitchFamily="34" charset="-122"/>
                <a:cs typeface="Calibri" pitchFamily="34" charset="-120"/>
              </a:rPr>
              <a:t>20.6</a:t>
            </a:r>
            <a:endParaRPr lang="en-US" sz="1000" dirty="0"/>
          </a:p>
        </p:txBody>
      </p:sp>
      <p:sp>
        <p:nvSpPr>
          <p:cNvPr id="119" name="Shape 117"/>
          <p:cNvSpPr/>
          <p:nvPr/>
        </p:nvSpPr>
        <p:spPr>
          <a:xfrm>
            <a:off x="6400800" y="3931920"/>
            <a:ext cx="237744" cy="237744"/>
          </a:xfrm>
          <a:prstGeom prst="rect">
            <a:avLst/>
          </a:prstGeom>
          <a:solidFill>
            <a:srgbClr val="DEEBF7"/>
          </a:solidFill>
          <a:ln/>
        </p:spPr>
      </p:sp>
      <p:sp>
        <p:nvSpPr>
          <p:cNvPr id="120" name="Text 118"/>
          <p:cNvSpPr txBox="1"/>
          <p:nvPr/>
        </p:nvSpPr>
        <p:spPr>
          <a:xfrm>
            <a:off x="6720840" y="3904488"/>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under 8</a:t>
            </a:r>
            <a:endParaRPr lang="en-US" sz="1100" dirty="0"/>
          </a:p>
        </p:txBody>
      </p:sp>
      <p:sp>
        <p:nvSpPr>
          <p:cNvPr id="121" name="Shape 119"/>
          <p:cNvSpPr/>
          <p:nvPr/>
        </p:nvSpPr>
        <p:spPr>
          <a:xfrm>
            <a:off x="6400800" y="4261104"/>
            <a:ext cx="237744" cy="237744"/>
          </a:xfrm>
          <a:prstGeom prst="rect">
            <a:avLst/>
          </a:prstGeom>
          <a:solidFill>
            <a:srgbClr val="9ECAE1"/>
          </a:solidFill>
          <a:ln/>
        </p:spPr>
      </p:sp>
      <p:sp>
        <p:nvSpPr>
          <p:cNvPr id="122" name="Text 120"/>
          <p:cNvSpPr txBox="1"/>
          <p:nvPr/>
        </p:nvSpPr>
        <p:spPr>
          <a:xfrm>
            <a:off x="6720840" y="4233672"/>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8 to 12</a:t>
            </a:r>
            <a:endParaRPr lang="en-US" sz="1100" dirty="0"/>
          </a:p>
        </p:txBody>
      </p:sp>
      <p:sp>
        <p:nvSpPr>
          <p:cNvPr id="123" name="Shape 121"/>
          <p:cNvSpPr/>
          <p:nvPr/>
        </p:nvSpPr>
        <p:spPr>
          <a:xfrm>
            <a:off x="6400800" y="4590288"/>
            <a:ext cx="237744" cy="237744"/>
          </a:xfrm>
          <a:prstGeom prst="rect">
            <a:avLst/>
          </a:prstGeom>
          <a:solidFill>
            <a:srgbClr val="2878B3"/>
          </a:solidFill>
          <a:ln/>
        </p:spPr>
      </p:sp>
      <p:sp>
        <p:nvSpPr>
          <p:cNvPr id="124" name="Text 122"/>
          <p:cNvSpPr txBox="1"/>
          <p:nvPr/>
        </p:nvSpPr>
        <p:spPr>
          <a:xfrm>
            <a:off x="6720840" y="4562856"/>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12 to 16</a:t>
            </a:r>
            <a:endParaRPr lang="en-US" sz="1100" dirty="0"/>
          </a:p>
        </p:txBody>
      </p:sp>
      <p:sp>
        <p:nvSpPr>
          <p:cNvPr id="125" name="Shape 123"/>
          <p:cNvSpPr/>
          <p:nvPr/>
        </p:nvSpPr>
        <p:spPr>
          <a:xfrm>
            <a:off x="6400800" y="4919472"/>
            <a:ext cx="237744" cy="237744"/>
          </a:xfrm>
          <a:prstGeom prst="rect">
            <a:avLst/>
          </a:prstGeom>
          <a:solidFill>
            <a:srgbClr val="1C5F96"/>
          </a:solidFill>
          <a:ln/>
        </p:spPr>
      </p:sp>
      <p:sp>
        <p:nvSpPr>
          <p:cNvPr id="126" name="Text 124"/>
          <p:cNvSpPr txBox="1"/>
          <p:nvPr/>
        </p:nvSpPr>
        <p:spPr>
          <a:xfrm>
            <a:off x="6720840" y="4892040"/>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16 to 20</a:t>
            </a:r>
            <a:endParaRPr lang="en-US" sz="1100" dirty="0"/>
          </a:p>
        </p:txBody>
      </p:sp>
      <p:sp>
        <p:nvSpPr>
          <p:cNvPr id="127" name="Shape 125"/>
          <p:cNvSpPr/>
          <p:nvPr/>
        </p:nvSpPr>
        <p:spPr>
          <a:xfrm>
            <a:off x="6400800" y="5248656"/>
            <a:ext cx="237744" cy="237744"/>
          </a:xfrm>
          <a:prstGeom prst="rect">
            <a:avLst/>
          </a:prstGeom>
          <a:solidFill>
            <a:srgbClr val="08306B"/>
          </a:solidFill>
          <a:ln/>
        </p:spPr>
      </p:sp>
      <p:sp>
        <p:nvSpPr>
          <p:cNvPr id="128" name="Text 126"/>
          <p:cNvSpPr txBox="1"/>
          <p:nvPr/>
        </p:nvSpPr>
        <p:spPr>
          <a:xfrm>
            <a:off x="6720840" y="5221224"/>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20 or more</a:t>
            </a:r>
            <a:endParaRPr lang="en-US" sz="1100" dirty="0"/>
          </a:p>
        </p:txBody>
      </p:sp>
      <p:sp>
        <p:nvSpPr>
          <p:cNvPr id="129" name="Shape 127"/>
          <p:cNvSpPr/>
          <p:nvPr/>
        </p:nvSpPr>
        <p:spPr>
          <a:xfrm>
            <a:off x="6400800" y="5577840"/>
            <a:ext cx="237744" cy="237744"/>
          </a:xfrm>
          <a:prstGeom prst="rect">
            <a:avLst/>
          </a:prstGeom>
          <a:solidFill>
            <a:srgbClr val="F2F3F4"/>
          </a:solidFill>
          <a:ln w="9525">
            <a:solidFill>
              <a:srgbClr val="95A5A6"/>
            </a:solidFill>
            <a:prstDash val="dash"/>
          </a:ln>
        </p:spPr>
      </p:sp>
      <p:sp>
        <p:nvSpPr>
          <p:cNvPr id="130" name="Text 128"/>
          <p:cNvSpPr txBox="1"/>
          <p:nvPr/>
        </p:nvSpPr>
        <p:spPr>
          <a:xfrm>
            <a:off x="6720840" y="5550408"/>
            <a:ext cx="1463040" cy="292608"/>
          </a:xfrm>
          <a:prstGeom prst="rect">
            <a:avLst/>
          </a:prstGeom>
          <a:noFill/>
          <a:ln/>
        </p:spPr>
        <p:txBody>
          <a:bodyPr wrap="square" lIns="0" tIns="0" rIns="0" bIns="0" rtlCol="0" anchor="ctr"/>
          <a:lstStyle/>
          <a:p>
            <a:pPr indent="0" marL="0">
              <a:buNone/>
            </a:pPr>
            <a:r>
              <a:rPr lang="en-US" sz="1100" dirty="0">
                <a:solidFill>
                  <a:srgbClr val="1C2833"/>
                </a:solidFill>
                <a:latin typeface="Calibri" pitchFamily="34" charset="0"/>
                <a:ea typeface="Calibri" pitchFamily="34" charset="-122"/>
                <a:cs typeface="Calibri" pitchFamily="34" charset="-120"/>
              </a:rPr>
              <a:t>no rate</a:t>
            </a:r>
            <a:endParaRPr lang="en-US" sz="1100" dirty="0"/>
          </a:p>
        </p:txBody>
      </p:sp>
      <p:sp>
        <p:nvSpPr>
          <p:cNvPr id="131" name="Text 129"/>
          <p:cNvSpPr txBox="1"/>
          <p:nvPr/>
        </p:nvSpPr>
        <p:spPr>
          <a:xfrm>
            <a:off x="8412480" y="1920240"/>
            <a:ext cx="3230575" cy="201168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Delhi 32.8, Dadra and Nagar Haveli and Daman and Diu 29.6, Telangana 21.7.</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Fewest: Lakshadweep 2.5.</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Grey tiles are states not in the revision, with no draft yet (Tripura), or with no exact roll from before it (Chandigarh).</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The rolls held 98.3% of projected adults before the revision; the draft rolls hold 84.4%</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Roll before the revision and draft roll as a share of the projected population aged 18 and over, 1 March 2026; 19 states with projections by age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6</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Only 6 states had a roll larger than their adult population: Telangana, Karnataka, Tamil Nadu, Odisha, Andhra Pradesh and Kerala.</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How far a roll exceeded its adults has no relationship with how many names were removed (rank correlation 0.03).</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Projections count residents; states receiving migrants count adults who may be registered at home, which lowers their ratio.</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The share entered as dead fell from 34% in Bihar to 18% in phase 3</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left off the draft rolls in each phase, by reason, in lakh</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7</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Phase 1 (Bihar): 65.6 lakh removed, 8.3 per 100 electors; dead 34.0%, shifted, absent or other 55.3%.</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Phase 2 (12): 657.0 lakh removed, 12.9 per 100 electors; dead 22.3%, shifted, absent or other 71.0%.</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Phase 3 (18): 616.6 lakh removed, 17.0 per 100 electors; dead 18.1%, shifted, absent or other 73.6%.</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Delhi removed 32.8 names per 100 electors, the most of any state</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left off the draft roll per 100 electors on the roll before the revision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8</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554480"/>
          <a:ext cx="7040880" cy="475488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Lakshadweep removed the fewest, 2.5 per 100.</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Bihar, in red, removed 8.3 per 100 at the draft stage.</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Rates carry the rounding of states that published their rolls in lakh or crore. Chandigarh has no exact roll before the revision.</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Among states that removed ten lakh names or more, the shifted, absent or other share ran from 50% to 91%</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Each state's removals split by the reason entered; states that published a split</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9</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554480"/>
          <a:ext cx="7040880" cy="475488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Lowest: Andhra Pradesh, 49.7%. Highest: Delhi, 91.1%.</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Of these, dead is highest in Odisha (41.7%), enrolled more than once in Andhra Pradesh (16.4%).</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One revision under one set of instructions produced very different mixes of reasons, and the Commission has not explained why.</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Every state and union territory, the sixteen largest</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left off the draft roll, and the share of those split by reason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10</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704320" cy="914400"/>
        </p:xfrm>
        <a:graphic>
          <a:graphicData uri="http://schemas.openxmlformats.org/drawingml/2006/table">
            <a:tbl>
              <a:tblPr/>
              <a:tblGrid>
                <a:gridCol w="2926080"/>
                <a:gridCol w="731520"/>
                <a:gridCol w="1645920"/>
                <a:gridCol w="1005840"/>
                <a:gridCol w="1005840"/>
                <a:gridCol w="2011680"/>
                <a:gridCol w="1188720"/>
                <a:gridCol w="1188720"/>
              </a:tblGrid>
              <a:tr h="256032">
                <a:tc>
                  <a:txBody>
                    <a:bodyPr/>
                    <a:lstStyle/>
                    <a:p>
                      <a:pPr algn="l" indent="0" marL="0">
                        <a:buNone/>
                      </a:pPr>
                      <a:r>
                        <a:rPr lang="en-US" sz="1100" b="1" dirty="0">
                          <a:solidFill>
                            <a:srgbClr val="FFFFFF"/>
                          </a:solidFill>
                          <a:latin typeface="Calibri" pitchFamily="34" charset="0"/>
                          <a:ea typeface="Calibri" pitchFamily="34" charset="-122"/>
                          <a:cs typeface="Calibri" pitchFamily="34" charset="-120"/>
                        </a:rPr>
                        <a:t>State or UT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Phase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Removed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Per 100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Dead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Shifted, absent, other</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Duplicate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l" indent="0" marL="0">
                        <a:buNone/>
                      </a:pPr>
                      <a:r>
                        <a:rPr lang="en-US" sz="1100" b="1" dirty="0">
                          <a:solidFill>
                            <a:srgbClr val="FFFFFF"/>
                          </a:solidFill>
                          <a:latin typeface="Calibri" pitchFamily="34" charset="0"/>
                          <a:ea typeface="Calibri" pitchFamily="34" charset="-122"/>
                          <a:cs typeface="Calibri" pitchFamily="34" charset="-120"/>
                        </a:rPr>
                        <a:t>Note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Uttar Pradesh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2,89,00,000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18.7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Maharashtra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2,06,88,487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21.1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74.7%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Karnataka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1,07,96,339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19.5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78.2%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Tamil Nadu</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97,37,831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27.7%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68.2%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Gujarat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73,73,327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14.5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24.5%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70.3%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Telangana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73,39,235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21.7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12.6%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78.3%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9.1%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Bihar</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65,59,626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34.0%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55.3%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West Bengal</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58,20,899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41.5%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56.1%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Delhi</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47,56,000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32.8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91.1%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Andhra Pradesh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44,89,512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33.9%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49.7%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Jharkhand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43,61,987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18.0%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71.7%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short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Madhya Pradesh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42,74,160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19.8%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73.7%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Rajasthan</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41,79,000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70.8%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Haryana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33,83,302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22.6%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71.3%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rounded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Chhattisgarh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27,34,817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12.9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23.5%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Kerala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24,08,503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27.0%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67.4%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Every state and union territory, the remaining sixteen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Rounded means published in lakh or crore, Short that the reasons leave some names unexplained, and No split that none was found</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11</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704320" cy="914400"/>
        </p:xfrm>
        <a:graphic>
          <a:graphicData uri="http://schemas.openxmlformats.org/drawingml/2006/table">
            <a:tbl>
              <a:tblPr/>
              <a:tblGrid>
                <a:gridCol w="2926080"/>
                <a:gridCol w="731520"/>
                <a:gridCol w="1645920"/>
                <a:gridCol w="1005840"/>
                <a:gridCol w="1005840"/>
                <a:gridCol w="2011680"/>
                <a:gridCol w="1188720"/>
                <a:gridCol w="1188720"/>
              </a:tblGrid>
              <a:tr h="256032">
                <a:tc>
                  <a:txBody>
                    <a:bodyPr/>
                    <a:lstStyle/>
                    <a:p>
                      <a:pPr algn="l" indent="0" marL="0">
                        <a:buNone/>
                      </a:pPr>
                      <a:r>
                        <a:rPr lang="en-US" sz="1100" b="1" dirty="0">
                          <a:solidFill>
                            <a:srgbClr val="FFFFFF"/>
                          </a:solidFill>
                          <a:latin typeface="Calibri" pitchFamily="34" charset="0"/>
                          <a:ea typeface="Calibri" pitchFamily="34" charset="-122"/>
                          <a:cs typeface="Calibri" pitchFamily="34" charset="-120"/>
                        </a:rPr>
                        <a:t>State or UT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Phase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Removed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Per 100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Dead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Shifted, absent, other</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100" b="1" dirty="0">
                          <a:solidFill>
                            <a:srgbClr val="FFFFFF"/>
                          </a:solidFill>
                          <a:latin typeface="Calibri" pitchFamily="34" charset="0"/>
                          <a:ea typeface="Calibri" pitchFamily="34" charset="-122"/>
                          <a:cs typeface="Calibri" pitchFamily="34" charset="-120"/>
                        </a:rPr>
                        <a:t>Duplicate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l" indent="0" marL="0">
                        <a:buNone/>
                      </a:pPr>
                      <a:r>
                        <a:rPr lang="en-US" sz="1100" b="1" dirty="0">
                          <a:solidFill>
                            <a:srgbClr val="FFFFFF"/>
                          </a:solidFill>
                          <a:latin typeface="Calibri" pitchFamily="34" charset="0"/>
                          <a:ea typeface="Calibri" pitchFamily="34" charset="-122"/>
                          <a:cs typeface="Calibri" pitchFamily="34" charset="-120"/>
                        </a:rPr>
                        <a:t>Note</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Punjab</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20,66,635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9.6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28.0%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66.2%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5.8%</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short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Odisha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20,12,557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41.7%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50.4%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short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Uttarakhand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8,26,977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no split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Meghalaya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1,80,402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51.1%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Arunachal Pradesh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1,69,459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19.1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15.1%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82.0%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Manipur</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1,58,677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27.1%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68.2%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Nagaland</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1,57,752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11.6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18.4%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78.5%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Dadra and Nagar Haveli and Daman and Diu</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1,26,894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29.6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no split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Puducherry</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1,03,467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77.9%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Goa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1,00,042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25.6%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72.4%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Chandigarh</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66,145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no split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Andaman and Nicobar Islands</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64,014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20.6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14.4%</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81.1%</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Mizoram</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46,162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5.3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no split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Sikkim</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37,737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8.0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28.7%</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64.9%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6.3%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Lakshadweep</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1,429</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49.3%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17.6%</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33.0%</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Tripura</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00" dirty="0">
                          <a:solidFill>
                            <a:srgbClr val="1C2833"/>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00" dirty="0">
                          <a:solidFill>
                            <a:srgbClr val="1C2833"/>
                          </a:solidFill>
                          <a:latin typeface="Calibri" pitchFamily="34" charset="0"/>
                          <a:ea typeface="Calibri" pitchFamily="34" charset="-122"/>
                          <a:cs typeface="Calibri" pitchFamily="34" charset="-120"/>
                        </a:rPr>
                        <a:t>no draft</a:t>
                      </a:r>
                      <a:endParaRPr lang="en-US" sz="11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In 7 of the 10 states with a split by sex, women are a larger share of the removed than of the roll</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Women's share of names removed and of the roll. Most phase 3 states published no split by sex</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12</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Largest gap: Bihar, 7.6 points; then Odisha and Uttar Pradesh.</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Delhi runs the other way, by 4.1 points.</a:t>
            </a:r>
            <a:endParaRPr lang="en-US" sz="1300" dirty="0"/>
          </a:p>
          <a:p>
            <a:pPr marL="342900" indent="-342900">
              <a:spcAft>
                <a:spcPts val="800"/>
              </a:spcAft>
              <a:buSzPct val="100000"/>
              <a:buChar char="•"/>
            </a:pPr>
            <a:r>
              <a:rPr lang="en-US" sz="1300" dirty="0">
                <a:solidFill>
                  <a:srgbClr val="1C2833"/>
                </a:solidFill>
                <a:latin typeface="Calibri" pitchFamily="34" charset="0"/>
                <a:ea typeface="Calibri" pitchFamily="34" charset="-122"/>
                <a:cs typeface="Calibri" pitchFamily="34" charset="-120"/>
              </a:rPr>
              <a:t>Figures are exact for 6 states; rounded, from an earlier roll or unverified for the rest. Bihar is compared with its roll before the revision.</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The removal rate goes most with living here, born elsewhere (0.53), and that comes from phase 3. In phase 2 it is 0.04</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Rank correlations across states with each state's removals per 100 electors. Under 0.2 either way is read as none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13</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7223760" cy="914400"/>
        </p:xfrm>
        <a:graphic>
          <a:graphicData uri="http://schemas.openxmlformats.org/drawingml/2006/table">
            <a:tbl>
              <a:tblPr/>
              <a:tblGrid>
                <a:gridCol w="2651760"/>
                <a:gridCol w="1005840"/>
                <a:gridCol w="1005840"/>
                <a:gridCol w="1005840"/>
                <a:gridCol w="1554480"/>
              </a:tblGrid>
              <a:tr h="256032">
                <a:tc>
                  <a:txBody>
                    <a:bodyPr/>
                    <a:lstStyle/>
                    <a:p>
                      <a:pPr algn="l" indent="0" marL="0">
                        <a:buNone/>
                      </a:pPr>
                      <a:r>
                        <a:rPr lang="en-US" sz="1050" b="1" dirty="0">
                          <a:solidFill>
                            <a:srgbClr val="FFFFFF"/>
                          </a:solidFill>
                          <a:latin typeface="Calibri" pitchFamily="34" charset="0"/>
                          <a:ea typeface="Calibri" pitchFamily="34" charset="-122"/>
                          <a:cs typeface="Calibri" pitchFamily="34" charset="-120"/>
                        </a:rPr>
                        <a:t>Characteristic</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050" b="1" dirty="0">
                          <a:solidFill>
                            <a:srgbClr val="FFFFFF"/>
                          </a:solidFill>
                          <a:latin typeface="Calibri" pitchFamily="34" charset="0"/>
                          <a:ea typeface="Calibri" pitchFamily="34" charset="-122"/>
                          <a:cs typeface="Calibri" pitchFamily="34" charset="-120"/>
                        </a:rPr>
                        <a:t>All states</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050" b="1" dirty="0">
                          <a:solidFill>
                            <a:srgbClr val="FFFFFF"/>
                          </a:solidFill>
                          <a:latin typeface="Calibri" pitchFamily="34" charset="0"/>
                          <a:ea typeface="Calibri" pitchFamily="34" charset="-122"/>
                          <a:cs typeface="Calibri" pitchFamily="34" charset="-120"/>
                        </a:rPr>
                        <a:t>Phase 2</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050" b="1" dirty="0">
                          <a:solidFill>
                            <a:srgbClr val="FFFFFF"/>
                          </a:solidFill>
                          <a:latin typeface="Calibri" pitchFamily="34" charset="0"/>
                          <a:ea typeface="Calibri" pitchFamily="34" charset="-122"/>
                          <a:cs typeface="Calibri" pitchFamily="34" charset="-120"/>
                        </a:rPr>
                        <a:t>Phase 3</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c>
                  <a:txBody>
                    <a:bodyPr/>
                    <a:lstStyle/>
                    <a:p>
                      <a:pPr algn="r" indent="0" marL="0">
                        <a:buNone/>
                      </a:pPr>
                      <a:r>
                        <a:rPr lang="en-US" sz="1050" b="1" dirty="0">
                          <a:solidFill>
                            <a:srgbClr val="FFFFFF"/>
                          </a:solidFill>
                          <a:latin typeface="Calibri" pitchFamily="34" charset="0"/>
                          <a:ea typeface="Calibri" pitchFamily="34" charset="-122"/>
                          <a:cs typeface="Calibri" pitchFamily="34" charset="-120"/>
                        </a:rPr>
                        <a:t>Share enrolled twice, larger states</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1F4E79"/>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Living here, born elsewhere (2011)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0.53</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0.04</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0.68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-0.26</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Income per head</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0.40</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0.50</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Urban spending per head</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0.16</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-0.32</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SC share of households</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-0.15</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Urban share</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-0.24</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-0.57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Rural spending per head</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-0.34</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Muslim share of households</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0.45</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-0.02</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Born here, living elsewhere (2011)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0.03</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-0.30</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0.24</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Literacy</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-0.11</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-0.04</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-0.68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Women's literacy</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-0.13</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-0.10</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-0.19</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-0.70</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ST share of households</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-0.45</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050" dirty="0">
                          <a:solidFill>
                            <a:srgbClr val="1C2833"/>
                          </a:solidFill>
                          <a:latin typeface="Calibri" pitchFamily="34" charset="0"/>
                          <a:ea typeface="Calibri" pitchFamily="34" charset="-122"/>
                          <a:cs typeface="Calibri" pitchFamily="34" charset="-120"/>
                        </a:rPr>
                        <a:t>Sex ratio</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-0.46</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-0.36</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-0.47</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050" dirty="0">
                          <a:solidFill>
                            <a:srgbClr val="1C2833"/>
                          </a:solidFill>
                          <a:latin typeface="Calibri" pitchFamily="34" charset="0"/>
                          <a:ea typeface="Calibri" pitchFamily="34" charset="-122"/>
                          <a:cs typeface="Calibri" pitchFamily="34" charset="-120"/>
                        </a:rPr>
                        <a:t>0.28</a:t>
                      </a:r>
                      <a:endParaRPr lang="en-US" sz="10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In phase 3 income, migration and the Muslim share rise together, because the big states that draw migrants were revised with the North-East. 15 states cannot tell them apart.</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The same way in both phases: st share of households (-0.45, -0.28) and sex ratio (-0.36, -0.47).</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Muslim share of households: 0.08 across all states, -0.27 in phase 2, 0.45 in phase 3. No consistent relationship.</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Border states removed fewer, typically 8.3 per 100 against 15.2 in the interior.</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A state-level relationship says nothing about who was removed within a state.</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The final rolls made up 14.2% of the names left off the drafts in 20 states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Removed at the draft, and the fall that remains at the final roll, per 100 electors on the roll before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14</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The final rolls came out 1.06 crore larger than the drafts, against 7.49 crore left off them.</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West Bengal kept 60.1 lakh names off its final roll while their cases are decided. Leaving those out, the rise is 22.2% of the fall.</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The final roll is smaller than the draft in 5 states. The fall is 10.2 per 100 electors at the final roll, from 11.9 at the draft.</a:t>
            </a:r>
            <a:endParaRPr lang="en-US" sz="1250" dirty="0"/>
          </a:p>
          <a:p>
            <a:pPr marL="342900" indent="-342900">
              <a:spcAft>
                <a:spcPts val="800"/>
              </a:spcAft>
              <a:buSzPct val="100000"/>
              <a:buChar char="•"/>
            </a:pPr>
            <a:r>
              <a:rPr lang="en-US" sz="1250" dirty="0">
                <a:solidFill>
                  <a:srgbClr val="1C2833"/>
                </a:solidFill>
                <a:latin typeface="Calibri" pitchFamily="34" charset="0"/>
                <a:ea typeface="Calibri" pitchFamily="34" charset="-122"/>
                <a:cs typeface="Calibri" pitchFamily="34" charset="-120"/>
              </a:rPr>
              <a:t>The rise counts new electors as well as names put back, so it is the most that can have been put back.</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ALL INDIA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What the state figures show, and what they cannot</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The limits of totals published state by state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15</a:t>
            </a:r>
            <a:endParaRPr lang="en-US" sz="900" dirty="0"/>
          </a:p>
        </p:txBody>
      </p:sp>
      <p:sp>
        <p:nvSpPr>
          <p:cNvPr id="7" name="Shape 5"/>
          <p:cNvSpPr/>
          <p:nvPr/>
        </p:nvSpPr>
        <p:spPr>
          <a:xfrm>
            <a:off x="0" y="6748272"/>
            <a:ext cx="304792" cy="109728"/>
          </a:xfrm>
          <a:prstGeom prst="rect">
            <a:avLst/>
          </a:prstGeom>
          <a:solidFill>
            <a:srgbClr val="C0392B"/>
          </a:solidFill>
          <a:ln/>
        </p:spPr>
      </p:sp>
      <p:sp>
        <p:nvSpPr>
          <p:cNvPr id="8" name="Shape 6"/>
          <p:cNvSpPr/>
          <p:nvPr/>
        </p:nvSpPr>
        <p:spPr>
          <a:xfrm>
            <a:off x="304792" y="6748272"/>
            <a:ext cx="304792" cy="109728"/>
          </a:xfrm>
          <a:prstGeom prst="rect">
            <a:avLst/>
          </a:prstGeom>
          <a:solidFill>
            <a:srgbClr val="E67E22"/>
          </a:solidFill>
          <a:ln/>
        </p:spPr>
      </p:sp>
      <p:sp>
        <p:nvSpPr>
          <p:cNvPr id="9" name="Shape 7"/>
          <p:cNvSpPr/>
          <p:nvPr/>
        </p:nvSpPr>
        <p:spPr>
          <a:xfrm>
            <a:off x="609585" y="6748272"/>
            <a:ext cx="304792" cy="109728"/>
          </a:xfrm>
          <a:prstGeom prst="rect">
            <a:avLst/>
          </a:prstGeom>
          <a:solidFill>
            <a:srgbClr val="27AE60"/>
          </a:solidFill>
          <a:ln/>
        </p:spPr>
      </p:sp>
      <p:sp>
        <p:nvSpPr>
          <p:cNvPr id="10" name="Shape 8"/>
          <p:cNvSpPr/>
          <p:nvPr/>
        </p:nvSpPr>
        <p:spPr>
          <a:xfrm>
            <a:off x="914377" y="6748272"/>
            <a:ext cx="304792" cy="109728"/>
          </a:xfrm>
          <a:prstGeom prst="rect">
            <a:avLst/>
          </a:prstGeom>
          <a:solidFill>
            <a:srgbClr val="1F618D"/>
          </a:solidFill>
          <a:ln/>
        </p:spPr>
      </p:sp>
      <p:sp>
        <p:nvSpPr>
          <p:cNvPr id="11" name="Shape 9"/>
          <p:cNvSpPr/>
          <p:nvPr/>
        </p:nvSpPr>
        <p:spPr>
          <a:xfrm>
            <a:off x="1219170" y="6748272"/>
            <a:ext cx="304792" cy="109728"/>
          </a:xfrm>
          <a:prstGeom prst="rect">
            <a:avLst/>
          </a:prstGeom>
          <a:solidFill>
            <a:srgbClr val="8E44AD"/>
          </a:solidFill>
          <a:ln/>
        </p:spPr>
      </p:sp>
      <p:sp>
        <p:nvSpPr>
          <p:cNvPr id="12" name="Shape 10"/>
          <p:cNvSpPr/>
          <p:nvPr/>
        </p:nvSpPr>
        <p:spPr>
          <a:xfrm>
            <a:off x="1523962" y="6748272"/>
            <a:ext cx="304792" cy="109728"/>
          </a:xfrm>
          <a:prstGeom prst="rect">
            <a:avLst/>
          </a:prstGeom>
          <a:solidFill>
            <a:srgbClr val="C0392B"/>
          </a:solidFill>
          <a:ln/>
        </p:spPr>
      </p:sp>
      <p:sp>
        <p:nvSpPr>
          <p:cNvPr id="13" name="Shape 11"/>
          <p:cNvSpPr/>
          <p:nvPr/>
        </p:nvSpPr>
        <p:spPr>
          <a:xfrm>
            <a:off x="1828754" y="6748272"/>
            <a:ext cx="304792" cy="109728"/>
          </a:xfrm>
          <a:prstGeom prst="rect">
            <a:avLst/>
          </a:prstGeom>
          <a:solidFill>
            <a:srgbClr val="E67E22"/>
          </a:solidFill>
          <a:ln/>
        </p:spPr>
      </p:sp>
      <p:sp>
        <p:nvSpPr>
          <p:cNvPr id="14" name="Shape 12"/>
          <p:cNvSpPr/>
          <p:nvPr/>
        </p:nvSpPr>
        <p:spPr>
          <a:xfrm>
            <a:off x="2133547" y="6748272"/>
            <a:ext cx="304792" cy="109728"/>
          </a:xfrm>
          <a:prstGeom prst="rect">
            <a:avLst/>
          </a:prstGeom>
          <a:solidFill>
            <a:srgbClr val="27AE60"/>
          </a:solidFill>
          <a:ln/>
        </p:spPr>
      </p:sp>
      <p:sp>
        <p:nvSpPr>
          <p:cNvPr id="15" name="Shape 13"/>
          <p:cNvSpPr/>
          <p:nvPr/>
        </p:nvSpPr>
        <p:spPr>
          <a:xfrm>
            <a:off x="2438339" y="6748272"/>
            <a:ext cx="304792" cy="109728"/>
          </a:xfrm>
          <a:prstGeom prst="rect">
            <a:avLst/>
          </a:prstGeom>
          <a:solidFill>
            <a:srgbClr val="1F618D"/>
          </a:solidFill>
          <a:ln/>
        </p:spPr>
      </p:sp>
      <p:sp>
        <p:nvSpPr>
          <p:cNvPr id="16" name="Shape 14"/>
          <p:cNvSpPr/>
          <p:nvPr/>
        </p:nvSpPr>
        <p:spPr>
          <a:xfrm>
            <a:off x="2743131" y="6748272"/>
            <a:ext cx="304792" cy="109728"/>
          </a:xfrm>
          <a:prstGeom prst="rect">
            <a:avLst/>
          </a:prstGeom>
          <a:solidFill>
            <a:srgbClr val="8E44AD"/>
          </a:solidFill>
          <a:ln/>
        </p:spPr>
      </p:sp>
      <p:sp>
        <p:nvSpPr>
          <p:cNvPr id="17" name="Shape 15"/>
          <p:cNvSpPr/>
          <p:nvPr/>
        </p:nvSpPr>
        <p:spPr>
          <a:xfrm>
            <a:off x="3047924" y="6748272"/>
            <a:ext cx="304792" cy="109728"/>
          </a:xfrm>
          <a:prstGeom prst="rect">
            <a:avLst/>
          </a:prstGeom>
          <a:solidFill>
            <a:srgbClr val="C0392B"/>
          </a:solidFill>
          <a:ln/>
        </p:spPr>
      </p:sp>
      <p:sp>
        <p:nvSpPr>
          <p:cNvPr id="18" name="Shape 16"/>
          <p:cNvSpPr/>
          <p:nvPr/>
        </p:nvSpPr>
        <p:spPr>
          <a:xfrm>
            <a:off x="3352716" y="6748272"/>
            <a:ext cx="304792" cy="109728"/>
          </a:xfrm>
          <a:prstGeom prst="rect">
            <a:avLst/>
          </a:prstGeom>
          <a:solidFill>
            <a:srgbClr val="E67E22"/>
          </a:solidFill>
          <a:ln/>
        </p:spPr>
      </p:sp>
      <p:sp>
        <p:nvSpPr>
          <p:cNvPr id="19" name="Shape 17"/>
          <p:cNvSpPr/>
          <p:nvPr/>
        </p:nvSpPr>
        <p:spPr>
          <a:xfrm>
            <a:off x="3657509" y="6748272"/>
            <a:ext cx="304792" cy="109728"/>
          </a:xfrm>
          <a:prstGeom prst="rect">
            <a:avLst/>
          </a:prstGeom>
          <a:solidFill>
            <a:srgbClr val="27AE60"/>
          </a:solidFill>
          <a:ln/>
        </p:spPr>
      </p:sp>
      <p:sp>
        <p:nvSpPr>
          <p:cNvPr id="20" name="Shape 18"/>
          <p:cNvSpPr/>
          <p:nvPr/>
        </p:nvSpPr>
        <p:spPr>
          <a:xfrm>
            <a:off x="3962301" y="6748272"/>
            <a:ext cx="304792" cy="109728"/>
          </a:xfrm>
          <a:prstGeom prst="rect">
            <a:avLst/>
          </a:prstGeom>
          <a:solidFill>
            <a:srgbClr val="1F618D"/>
          </a:solidFill>
          <a:ln/>
        </p:spPr>
      </p:sp>
      <p:sp>
        <p:nvSpPr>
          <p:cNvPr id="21" name="Shape 19"/>
          <p:cNvSpPr/>
          <p:nvPr/>
        </p:nvSpPr>
        <p:spPr>
          <a:xfrm>
            <a:off x="4267093" y="6748272"/>
            <a:ext cx="304792" cy="109728"/>
          </a:xfrm>
          <a:prstGeom prst="rect">
            <a:avLst/>
          </a:prstGeom>
          <a:solidFill>
            <a:srgbClr val="8E44AD"/>
          </a:solidFill>
          <a:ln/>
        </p:spPr>
      </p:sp>
      <p:sp>
        <p:nvSpPr>
          <p:cNvPr id="22" name="Shape 20"/>
          <p:cNvSpPr/>
          <p:nvPr/>
        </p:nvSpPr>
        <p:spPr>
          <a:xfrm>
            <a:off x="4571886" y="6748272"/>
            <a:ext cx="304792" cy="109728"/>
          </a:xfrm>
          <a:prstGeom prst="rect">
            <a:avLst/>
          </a:prstGeom>
          <a:solidFill>
            <a:srgbClr val="C0392B"/>
          </a:solidFill>
          <a:ln/>
        </p:spPr>
      </p:sp>
      <p:sp>
        <p:nvSpPr>
          <p:cNvPr id="23" name="Shape 21"/>
          <p:cNvSpPr/>
          <p:nvPr/>
        </p:nvSpPr>
        <p:spPr>
          <a:xfrm>
            <a:off x="4876678" y="6748272"/>
            <a:ext cx="304792" cy="109728"/>
          </a:xfrm>
          <a:prstGeom prst="rect">
            <a:avLst/>
          </a:prstGeom>
          <a:solidFill>
            <a:srgbClr val="E67E22"/>
          </a:solidFill>
          <a:ln/>
        </p:spPr>
      </p:sp>
      <p:sp>
        <p:nvSpPr>
          <p:cNvPr id="24" name="Shape 22"/>
          <p:cNvSpPr/>
          <p:nvPr/>
        </p:nvSpPr>
        <p:spPr>
          <a:xfrm>
            <a:off x="5181470" y="6748272"/>
            <a:ext cx="304792" cy="109728"/>
          </a:xfrm>
          <a:prstGeom prst="rect">
            <a:avLst/>
          </a:prstGeom>
          <a:solidFill>
            <a:srgbClr val="27AE60"/>
          </a:solidFill>
          <a:ln/>
        </p:spPr>
      </p:sp>
      <p:sp>
        <p:nvSpPr>
          <p:cNvPr id="25" name="Shape 23"/>
          <p:cNvSpPr/>
          <p:nvPr/>
        </p:nvSpPr>
        <p:spPr>
          <a:xfrm>
            <a:off x="5486263" y="6748272"/>
            <a:ext cx="304792" cy="109728"/>
          </a:xfrm>
          <a:prstGeom prst="rect">
            <a:avLst/>
          </a:prstGeom>
          <a:solidFill>
            <a:srgbClr val="1F618D"/>
          </a:solidFill>
          <a:ln/>
        </p:spPr>
      </p:sp>
      <p:sp>
        <p:nvSpPr>
          <p:cNvPr id="26" name="Shape 24"/>
          <p:cNvSpPr/>
          <p:nvPr/>
        </p:nvSpPr>
        <p:spPr>
          <a:xfrm>
            <a:off x="5791055" y="6748272"/>
            <a:ext cx="304792" cy="109728"/>
          </a:xfrm>
          <a:prstGeom prst="rect">
            <a:avLst/>
          </a:prstGeom>
          <a:solidFill>
            <a:srgbClr val="8E44AD"/>
          </a:solidFill>
          <a:ln/>
        </p:spPr>
      </p:sp>
      <p:sp>
        <p:nvSpPr>
          <p:cNvPr id="27" name="Shape 25"/>
          <p:cNvSpPr/>
          <p:nvPr/>
        </p:nvSpPr>
        <p:spPr>
          <a:xfrm>
            <a:off x="6095848" y="6748272"/>
            <a:ext cx="304792" cy="109728"/>
          </a:xfrm>
          <a:prstGeom prst="rect">
            <a:avLst/>
          </a:prstGeom>
          <a:solidFill>
            <a:srgbClr val="C0392B"/>
          </a:solidFill>
          <a:ln/>
        </p:spPr>
      </p:sp>
      <p:sp>
        <p:nvSpPr>
          <p:cNvPr id="28" name="Shape 26"/>
          <p:cNvSpPr/>
          <p:nvPr/>
        </p:nvSpPr>
        <p:spPr>
          <a:xfrm>
            <a:off x="6400640" y="6748272"/>
            <a:ext cx="304792" cy="109728"/>
          </a:xfrm>
          <a:prstGeom prst="rect">
            <a:avLst/>
          </a:prstGeom>
          <a:solidFill>
            <a:srgbClr val="E67E22"/>
          </a:solidFill>
          <a:ln/>
        </p:spPr>
      </p:sp>
      <p:sp>
        <p:nvSpPr>
          <p:cNvPr id="29" name="Shape 27"/>
          <p:cNvSpPr/>
          <p:nvPr/>
        </p:nvSpPr>
        <p:spPr>
          <a:xfrm>
            <a:off x="6705432" y="6748272"/>
            <a:ext cx="304792" cy="109728"/>
          </a:xfrm>
          <a:prstGeom prst="rect">
            <a:avLst/>
          </a:prstGeom>
          <a:solidFill>
            <a:srgbClr val="27AE60"/>
          </a:solidFill>
          <a:ln/>
        </p:spPr>
      </p:sp>
      <p:sp>
        <p:nvSpPr>
          <p:cNvPr id="30" name="Shape 28"/>
          <p:cNvSpPr/>
          <p:nvPr/>
        </p:nvSpPr>
        <p:spPr>
          <a:xfrm>
            <a:off x="7010225" y="6748272"/>
            <a:ext cx="304792" cy="109728"/>
          </a:xfrm>
          <a:prstGeom prst="rect">
            <a:avLst/>
          </a:prstGeom>
          <a:solidFill>
            <a:srgbClr val="1F618D"/>
          </a:solidFill>
          <a:ln/>
        </p:spPr>
      </p:sp>
      <p:sp>
        <p:nvSpPr>
          <p:cNvPr id="31" name="Shape 29"/>
          <p:cNvSpPr/>
          <p:nvPr/>
        </p:nvSpPr>
        <p:spPr>
          <a:xfrm>
            <a:off x="7315017" y="6748272"/>
            <a:ext cx="304792" cy="109728"/>
          </a:xfrm>
          <a:prstGeom prst="rect">
            <a:avLst/>
          </a:prstGeom>
          <a:solidFill>
            <a:srgbClr val="8E44AD"/>
          </a:solidFill>
          <a:ln/>
        </p:spPr>
      </p:sp>
      <p:sp>
        <p:nvSpPr>
          <p:cNvPr id="32" name="Shape 30"/>
          <p:cNvSpPr/>
          <p:nvPr/>
        </p:nvSpPr>
        <p:spPr>
          <a:xfrm>
            <a:off x="7619809" y="6748272"/>
            <a:ext cx="304792" cy="109728"/>
          </a:xfrm>
          <a:prstGeom prst="rect">
            <a:avLst/>
          </a:prstGeom>
          <a:solidFill>
            <a:srgbClr val="C0392B"/>
          </a:solidFill>
          <a:ln/>
        </p:spPr>
      </p:sp>
      <p:sp>
        <p:nvSpPr>
          <p:cNvPr id="33" name="Shape 31"/>
          <p:cNvSpPr/>
          <p:nvPr/>
        </p:nvSpPr>
        <p:spPr>
          <a:xfrm>
            <a:off x="7924602" y="6748272"/>
            <a:ext cx="304792" cy="109728"/>
          </a:xfrm>
          <a:prstGeom prst="rect">
            <a:avLst/>
          </a:prstGeom>
          <a:solidFill>
            <a:srgbClr val="E67E22"/>
          </a:solidFill>
          <a:ln/>
        </p:spPr>
      </p:sp>
      <p:sp>
        <p:nvSpPr>
          <p:cNvPr id="34" name="Shape 32"/>
          <p:cNvSpPr/>
          <p:nvPr/>
        </p:nvSpPr>
        <p:spPr>
          <a:xfrm>
            <a:off x="8229394" y="6748272"/>
            <a:ext cx="304792" cy="109728"/>
          </a:xfrm>
          <a:prstGeom prst="rect">
            <a:avLst/>
          </a:prstGeom>
          <a:solidFill>
            <a:srgbClr val="27AE60"/>
          </a:solidFill>
          <a:ln/>
        </p:spPr>
      </p:sp>
      <p:sp>
        <p:nvSpPr>
          <p:cNvPr id="35" name="Shape 33"/>
          <p:cNvSpPr/>
          <p:nvPr/>
        </p:nvSpPr>
        <p:spPr>
          <a:xfrm>
            <a:off x="8534187" y="6748272"/>
            <a:ext cx="304792" cy="109728"/>
          </a:xfrm>
          <a:prstGeom prst="rect">
            <a:avLst/>
          </a:prstGeom>
          <a:solidFill>
            <a:srgbClr val="1F618D"/>
          </a:solidFill>
          <a:ln/>
        </p:spPr>
      </p:sp>
      <p:sp>
        <p:nvSpPr>
          <p:cNvPr id="36" name="Shape 34"/>
          <p:cNvSpPr/>
          <p:nvPr/>
        </p:nvSpPr>
        <p:spPr>
          <a:xfrm>
            <a:off x="8838979" y="6748272"/>
            <a:ext cx="304792" cy="109728"/>
          </a:xfrm>
          <a:prstGeom prst="rect">
            <a:avLst/>
          </a:prstGeom>
          <a:solidFill>
            <a:srgbClr val="8E44AD"/>
          </a:solidFill>
          <a:ln/>
        </p:spPr>
      </p:sp>
      <p:sp>
        <p:nvSpPr>
          <p:cNvPr id="37" name="Shape 35"/>
          <p:cNvSpPr/>
          <p:nvPr/>
        </p:nvSpPr>
        <p:spPr>
          <a:xfrm>
            <a:off x="9143771" y="6748272"/>
            <a:ext cx="304792" cy="109728"/>
          </a:xfrm>
          <a:prstGeom prst="rect">
            <a:avLst/>
          </a:prstGeom>
          <a:solidFill>
            <a:srgbClr val="C0392B"/>
          </a:solidFill>
          <a:ln/>
        </p:spPr>
      </p:sp>
      <p:sp>
        <p:nvSpPr>
          <p:cNvPr id="38" name="Shape 36"/>
          <p:cNvSpPr/>
          <p:nvPr/>
        </p:nvSpPr>
        <p:spPr>
          <a:xfrm>
            <a:off x="9448564" y="6748272"/>
            <a:ext cx="304792" cy="109728"/>
          </a:xfrm>
          <a:prstGeom prst="rect">
            <a:avLst/>
          </a:prstGeom>
          <a:solidFill>
            <a:srgbClr val="E67E22"/>
          </a:solidFill>
          <a:ln/>
        </p:spPr>
      </p:sp>
      <p:sp>
        <p:nvSpPr>
          <p:cNvPr id="39" name="Shape 37"/>
          <p:cNvSpPr/>
          <p:nvPr/>
        </p:nvSpPr>
        <p:spPr>
          <a:xfrm>
            <a:off x="9753356" y="6748272"/>
            <a:ext cx="304792" cy="109728"/>
          </a:xfrm>
          <a:prstGeom prst="rect">
            <a:avLst/>
          </a:prstGeom>
          <a:solidFill>
            <a:srgbClr val="27AE60"/>
          </a:solidFill>
          <a:ln/>
        </p:spPr>
      </p:sp>
      <p:sp>
        <p:nvSpPr>
          <p:cNvPr id="40" name="Shape 38"/>
          <p:cNvSpPr/>
          <p:nvPr/>
        </p:nvSpPr>
        <p:spPr>
          <a:xfrm>
            <a:off x="10058149" y="6748272"/>
            <a:ext cx="304792" cy="109728"/>
          </a:xfrm>
          <a:prstGeom prst="rect">
            <a:avLst/>
          </a:prstGeom>
          <a:solidFill>
            <a:srgbClr val="1F618D"/>
          </a:solidFill>
          <a:ln/>
        </p:spPr>
      </p:sp>
      <p:sp>
        <p:nvSpPr>
          <p:cNvPr id="41" name="Shape 39"/>
          <p:cNvSpPr/>
          <p:nvPr/>
        </p:nvSpPr>
        <p:spPr>
          <a:xfrm>
            <a:off x="10362941" y="6748272"/>
            <a:ext cx="304792" cy="109728"/>
          </a:xfrm>
          <a:prstGeom prst="rect">
            <a:avLst/>
          </a:prstGeom>
          <a:solidFill>
            <a:srgbClr val="8E44AD"/>
          </a:solidFill>
          <a:ln/>
        </p:spPr>
      </p:sp>
      <p:sp>
        <p:nvSpPr>
          <p:cNvPr id="42" name="Shape 40"/>
          <p:cNvSpPr/>
          <p:nvPr/>
        </p:nvSpPr>
        <p:spPr>
          <a:xfrm>
            <a:off x="10667733" y="6748272"/>
            <a:ext cx="304792" cy="109728"/>
          </a:xfrm>
          <a:prstGeom prst="rect">
            <a:avLst/>
          </a:prstGeom>
          <a:solidFill>
            <a:srgbClr val="C0392B"/>
          </a:solidFill>
          <a:ln/>
        </p:spPr>
      </p:sp>
      <p:sp>
        <p:nvSpPr>
          <p:cNvPr id="43" name="Shape 41"/>
          <p:cNvSpPr/>
          <p:nvPr/>
        </p:nvSpPr>
        <p:spPr>
          <a:xfrm>
            <a:off x="10972526" y="6748272"/>
            <a:ext cx="304792" cy="109728"/>
          </a:xfrm>
          <a:prstGeom prst="rect">
            <a:avLst/>
          </a:prstGeom>
          <a:solidFill>
            <a:srgbClr val="E67E22"/>
          </a:solidFill>
          <a:ln/>
        </p:spPr>
      </p:sp>
      <p:sp>
        <p:nvSpPr>
          <p:cNvPr id="44" name="Shape 42"/>
          <p:cNvSpPr/>
          <p:nvPr/>
        </p:nvSpPr>
        <p:spPr>
          <a:xfrm>
            <a:off x="11277318" y="6748272"/>
            <a:ext cx="304792" cy="109728"/>
          </a:xfrm>
          <a:prstGeom prst="rect">
            <a:avLst/>
          </a:prstGeom>
          <a:solidFill>
            <a:srgbClr val="27AE60"/>
          </a:solidFill>
          <a:ln/>
        </p:spPr>
      </p:sp>
      <p:sp>
        <p:nvSpPr>
          <p:cNvPr id="45" name="Shape 43"/>
          <p:cNvSpPr/>
          <p:nvPr/>
        </p:nvSpPr>
        <p:spPr>
          <a:xfrm>
            <a:off x="11582110" y="6748272"/>
            <a:ext cx="304792" cy="109728"/>
          </a:xfrm>
          <a:prstGeom prst="rect">
            <a:avLst/>
          </a:prstGeom>
          <a:solidFill>
            <a:srgbClr val="1F618D"/>
          </a:solidFill>
          <a:ln/>
        </p:spPr>
      </p:sp>
      <p:sp>
        <p:nvSpPr>
          <p:cNvPr id="46" name="Shape 44"/>
          <p:cNvSpPr/>
          <p:nvPr/>
        </p:nvSpPr>
        <p:spPr>
          <a:xfrm>
            <a:off x="11886903" y="6748272"/>
            <a:ext cx="304792" cy="109728"/>
          </a:xfrm>
          <a:prstGeom prst="rect">
            <a:avLst/>
          </a:prstGeom>
          <a:solidFill>
            <a:srgbClr val="8E44AD"/>
          </a:solidFill>
          <a:ln/>
        </p:spPr>
      </p:sp>
      <p:sp>
        <p:nvSpPr>
          <p:cNvPr id="47" name="Shape 45"/>
          <p:cNvSpPr/>
          <p:nvPr/>
        </p:nvSpPr>
        <p:spPr>
          <a:xfrm>
            <a:off x="548640" y="1554480"/>
            <a:ext cx="5440680" cy="1920240"/>
          </a:xfrm>
          <a:prstGeom prst="roundRect">
            <a:avLst>
              <a:gd name="adj" fmla="val 4762"/>
            </a:avLst>
          </a:prstGeom>
          <a:solidFill>
            <a:srgbClr val="EAF1F8"/>
          </a:solidFill>
          <a:ln/>
        </p:spPr>
      </p:sp>
      <p:sp>
        <p:nvSpPr>
          <p:cNvPr id="48" name="Text 46"/>
          <p:cNvSpPr txBox="1"/>
          <p:nvPr/>
        </p:nvSpPr>
        <p:spPr>
          <a:xfrm>
            <a:off x="777240" y="1719072"/>
            <a:ext cx="4983480" cy="159105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They show how many names each state left off its draft roll and the reason its officers wrote down, which was dead, shifted or absent (with "others" where reported), or enrolled more than once. For 20 states they also show the final roll.</a:t>
            </a:r>
            <a:endParaRPr lang="en-US" sz="1500" dirty="0"/>
          </a:p>
        </p:txBody>
      </p:sp>
      <p:sp>
        <p:nvSpPr>
          <p:cNvPr id="49" name="Shape 47"/>
          <p:cNvSpPr/>
          <p:nvPr/>
        </p:nvSpPr>
        <p:spPr>
          <a:xfrm>
            <a:off x="6199632" y="1554480"/>
            <a:ext cx="5440680" cy="1920240"/>
          </a:xfrm>
          <a:prstGeom prst="roundRect">
            <a:avLst>
              <a:gd name="adj" fmla="val 4762"/>
            </a:avLst>
          </a:prstGeom>
          <a:solidFill>
            <a:srgbClr val="EAF1F8"/>
          </a:solidFill>
          <a:ln/>
        </p:spPr>
      </p:sp>
      <p:sp>
        <p:nvSpPr>
          <p:cNvPr id="50" name="Text 48"/>
          <p:cNvSpPr txBox="1"/>
          <p:nvPr/>
        </p:nvSpPr>
        <p:spPr>
          <a:xfrm>
            <a:off x="6428232" y="1719072"/>
            <a:ext cx="4983480" cy="159105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They cannot show whether an entry was right, or break removals down by sex, age or booth. Outside Bihar they are the states' published totals, some rounded, gathered from press notes and reports.</a:t>
            </a:r>
            <a:endParaRPr lang="en-US" sz="1500" dirty="0"/>
          </a:p>
        </p:txBody>
      </p:sp>
      <p:sp>
        <p:nvSpPr>
          <p:cNvPr id="51" name="Text 49"/>
          <p:cNvSpPr txBox="1"/>
          <p:nvPr/>
        </p:nvSpPr>
        <p:spPr>
          <a:xfrm>
            <a:off x="548640" y="3749040"/>
            <a:ext cx="11094415" cy="2011680"/>
          </a:xfrm>
          <a:prstGeom prst="rect">
            <a:avLst/>
          </a:prstGeom>
          <a:noFill/>
          <a:ln/>
        </p:spPr>
        <p:txBody>
          <a:bodyPr wrap="square" lIns="0" tIns="0" rIns="0" bIns="0" rtlCol="0" anchor="t">
            <a:normAutofit/>
          </a:bodyPr>
          <a:lstStyle/>
          <a:p>
            <a:pPr indent="0" marL="0">
              <a:spcAft>
                <a:spcPts val="800"/>
              </a:spcAft>
              <a:buNone/>
            </a:pPr>
            <a:r>
              <a:rPr lang="en-US" sz="1600" dirty="0">
                <a:solidFill>
                  <a:srgbClr val="1C2833"/>
                </a:solidFill>
                <a:latin typeface="Calibri" pitchFamily="34" charset="0"/>
                <a:ea typeface="Calibri" pitchFamily="34" charset="-122"/>
                <a:cs typeface="Calibri" pitchFamily="34" charset="-120"/>
              </a:rPr>
              <a:t>Removals after the draft, at hearings and on objections, carry no reason outside Bihar, and no state has said how many of those added at the final roll had been removed at the draft. The Election Commission has published no state table of its own.</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WHAT THE ELECTION COMMISSION SHOULD DO</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Publish its own table, and the lists behind it</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16</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a state-by-state table of its own, with the reason for every removal at the draft and after it, exact rather than rounded.</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the deletion lists with the reason against each name for every state, as it did for Bihar.</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the basis for entries marked absent and enrolled more than once.</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the outcome of every claim and objection, and say how many of those added at the final roll had been removed at the draft.</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Explain why the mix of reasons differs so widely between states under one set of instructions.</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1F618D"/>
                </a:solidFill>
                <a:latin typeface="Calibri" pitchFamily="34" charset="0"/>
                <a:ea typeface="Calibri" pitchFamily="34" charset="-122"/>
                <a:cs typeface="Calibri" pitchFamily="34" charset="-120"/>
              </a:rPr>
              <a:t>METHOD</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1F4E79"/>
                </a:solidFill>
                <a:latin typeface="Cambria" pitchFamily="34" charset="0"/>
                <a:ea typeface="Cambria" pitchFamily="34" charset="-122"/>
                <a:cs typeface="Cambria" pitchFamily="34" charset="-120"/>
              </a:rPr>
              <a:t>Where the figures come from</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SIR 2025-26 · All India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17</a:t>
            </a:r>
            <a:endParaRPr lang="en-US" sz="900" dirty="0"/>
          </a:p>
        </p:txBody>
      </p:sp>
      <p:sp>
        <p:nvSpPr>
          <p:cNvPr id="6" name="Shape 4"/>
          <p:cNvSpPr/>
          <p:nvPr/>
        </p:nvSpPr>
        <p:spPr>
          <a:xfrm>
            <a:off x="0" y="6748272"/>
            <a:ext cx="304792" cy="109728"/>
          </a:xfrm>
          <a:prstGeom prst="rect">
            <a:avLst/>
          </a:prstGeom>
          <a:solidFill>
            <a:srgbClr val="C0392B"/>
          </a:solidFill>
          <a:ln/>
        </p:spPr>
      </p:sp>
      <p:sp>
        <p:nvSpPr>
          <p:cNvPr id="7" name="Shape 5"/>
          <p:cNvSpPr/>
          <p:nvPr/>
        </p:nvSpPr>
        <p:spPr>
          <a:xfrm>
            <a:off x="304792" y="6748272"/>
            <a:ext cx="304792" cy="109728"/>
          </a:xfrm>
          <a:prstGeom prst="rect">
            <a:avLst/>
          </a:prstGeom>
          <a:solidFill>
            <a:srgbClr val="E67E22"/>
          </a:solidFill>
          <a:ln/>
        </p:spPr>
      </p:sp>
      <p:sp>
        <p:nvSpPr>
          <p:cNvPr id="8" name="Shape 6"/>
          <p:cNvSpPr/>
          <p:nvPr/>
        </p:nvSpPr>
        <p:spPr>
          <a:xfrm>
            <a:off x="609585" y="6748272"/>
            <a:ext cx="304792" cy="109728"/>
          </a:xfrm>
          <a:prstGeom prst="rect">
            <a:avLst/>
          </a:prstGeom>
          <a:solidFill>
            <a:srgbClr val="27AE60"/>
          </a:solidFill>
          <a:ln/>
        </p:spPr>
      </p:sp>
      <p:sp>
        <p:nvSpPr>
          <p:cNvPr id="9" name="Shape 7"/>
          <p:cNvSpPr/>
          <p:nvPr/>
        </p:nvSpPr>
        <p:spPr>
          <a:xfrm>
            <a:off x="914377" y="6748272"/>
            <a:ext cx="304792" cy="109728"/>
          </a:xfrm>
          <a:prstGeom prst="rect">
            <a:avLst/>
          </a:prstGeom>
          <a:solidFill>
            <a:srgbClr val="1F618D"/>
          </a:solidFill>
          <a:ln/>
        </p:spPr>
      </p:sp>
      <p:sp>
        <p:nvSpPr>
          <p:cNvPr id="10" name="Shape 8"/>
          <p:cNvSpPr/>
          <p:nvPr/>
        </p:nvSpPr>
        <p:spPr>
          <a:xfrm>
            <a:off x="1219170" y="6748272"/>
            <a:ext cx="304792" cy="109728"/>
          </a:xfrm>
          <a:prstGeom prst="rect">
            <a:avLst/>
          </a:prstGeom>
          <a:solidFill>
            <a:srgbClr val="8E44AD"/>
          </a:solidFill>
          <a:ln/>
        </p:spPr>
      </p:sp>
      <p:sp>
        <p:nvSpPr>
          <p:cNvPr id="11" name="Shape 9"/>
          <p:cNvSpPr/>
          <p:nvPr/>
        </p:nvSpPr>
        <p:spPr>
          <a:xfrm>
            <a:off x="1523962" y="6748272"/>
            <a:ext cx="304792" cy="109728"/>
          </a:xfrm>
          <a:prstGeom prst="rect">
            <a:avLst/>
          </a:prstGeom>
          <a:solidFill>
            <a:srgbClr val="C0392B"/>
          </a:solidFill>
          <a:ln/>
        </p:spPr>
      </p:sp>
      <p:sp>
        <p:nvSpPr>
          <p:cNvPr id="12" name="Shape 10"/>
          <p:cNvSpPr/>
          <p:nvPr/>
        </p:nvSpPr>
        <p:spPr>
          <a:xfrm>
            <a:off x="1828754" y="6748272"/>
            <a:ext cx="304792" cy="109728"/>
          </a:xfrm>
          <a:prstGeom prst="rect">
            <a:avLst/>
          </a:prstGeom>
          <a:solidFill>
            <a:srgbClr val="E67E22"/>
          </a:solidFill>
          <a:ln/>
        </p:spPr>
      </p:sp>
      <p:sp>
        <p:nvSpPr>
          <p:cNvPr id="13" name="Shape 11"/>
          <p:cNvSpPr/>
          <p:nvPr/>
        </p:nvSpPr>
        <p:spPr>
          <a:xfrm>
            <a:off x="2133547" y="6748272"/>
            <a:ext cx="304792" cy="109728"/>
          </a:xfrm>
          <a:prstGeom prst="rect">
            <a:avLst/>
          </a:prstGeom>
          <a:solidFill>
            <a:srgbClr val="27AE60"/>
          </a:solidFill>
          <a:ln/>
        </p:spPr>
      </p:sp>
      <p:sp>
        <p:nvSpPr>
          <p:cNvPr id="14" name="Shape 12"/>
          <p:cNvSpPr/>
          <p:nvPr/>
        </p:nvSpPr>
        <p:spPr>
          <a:xfrm>
            <a:off x="2438339" y="6748272"/>
            <a:ext cx="304792" cy="109728"/>
          </a:xfrm>
          <a:prstGeom prst="rect">
            <a:avLst/>
          </a:prstGeom>
          <a:solidFill>
            <a:srgbClr val="1F618D"/>
          </a:solidFill>
          <a:ln/>
        </p:spPr>
      </p:sp>
      <p:sp>
        <p:nvSpPr>
          <p:cNvPr id="15" name="Shape 13"/>
          <p:cNvSpPr/>
          <p:nvPr/>
        </p:nvSpPr>
        <p:spPr>
          <a:xfrm>
            <a:off x="2743131" y="6748272"/>
            <a:ext cx="304792" cy="109728"/>
          </a:xfrm>
          <a:prstGeom prst="rect">
            <a:avLst/>
          </a:prstGeom>
          <a:solidFill>
            <a:srgbClr val="8E44AD"/>
          </a:solidFill>
          <a:ln/>
        </p:spPr>
      </p:sp>
      <p:sp>
        <p:nvSpPr>
          <p:cNvPr id="16" name="Shape 14"/>
          <p:cNvSpPr/>
          <p:nvPr/>
        </p:nvSpPr>
        <p:spPr>
          <a:xfrm>
            <a:off x="3047924" y="6748272"/>
            <a:ext cx="304792" cy="109728"/>
          </a:xfrm>
          <a:prstGeom prst="rect">
            <a:avLst/>
          </a:prstGeom>
          <a:solidFill>
            <a:srgbClr val="C0392B"/>
          </a:solidFill>
          <a:ln/>
        </p:spPr>
      </p:sp>
      <p:sp>
        <p:nvSpPr>
          <p:cNvPr id="17" name="Shape 15"/>
          <p:cNvSpPr/>
          <p:nvPr/>
        </p:nvSpPr>
        <p:spPr>
          <a:xfrm>
            <a:off x="3352716" y="6748272"/>
            <a:ext cx="304792" cy="109728"/>
          </a:xfrm>
          <a:prstGeom prst="rect">
            <a:avLst/>
          </a:prstGeom>
          <a:solidFill>
            <a:srgbClr val="E67E22"/>
          </a:solidFill>
          <a:ln/>
        </p:spPr>
      </p:sp>
      <p:sp>
        <p:nvSpPr>
          <p:cNvPr id="18" name="Shape 16"/>
          <p:cNvSpPr/>
          <p:nvPr/>
        </p:nvSpPr>
        <p:spPr>
          <a:xfrm>
            <a:off x="3657509" y="6748272"/>
            <a:ext cx="304792" cy="109728"/>
          </a:xfrm>
          <a:prstGeom prst="rect">
            <a:avLst/>
          </a:prstGeom>
          <a:solidFill>
            <a:srgbClr val="27AE60"/>
          </a:solidFill>
          <a:ln/>
        </p:spPr>
      </p:sp>
      <p:sp>
        <p:nvSpPr>
          <p:cNvPr id="19" name="Shape 17"/>
          <p:cNvSpPr/>
          <p:nvPr/>
        </p:nvSpPr>
        <p:spPr>
          <a:xfrm>
            <a:off x="3962301" y="6748272"/>
            <a:ext cx="304792" cy="109728"/>
          </a:xfrm>
          <a:prstGeom prst="rect">
            <a:avLst/>
          </a:prstGeom>
          <a:solidFill>
            <a:srgbClr val="1F618D"/>
          </a:solidFill>
          <a:ln/>
        </p:spPr>
      </p:sp>
      <p:sp>
        <p:nvSpPr>
          <p:cNvPr id="20" name="Shape 18"/>
          <p:cNvSpPr/>
          <p:nvPr/>
        </p:nvSpPr>
        <p:spPr>
          <a:xfrm>
            <a:off x="4267093" y="6748272"/>
            <a:ext cx="304792" cy="109728"/>
          </a:xfrm>
          <a:prstGeom prst="rect">
            <a:avLst/>
          </a:prstGeom>
          <a:solidFill>
            <a:srgbClr val="8E44AD"/>
          </a:solidFill>
          <a:ln/>
        </p:spPr>
      </p:sp>
      <p:sp>
        <p:nvSpPr>
          <p:cNvPr id="21" name="Shape 19"/>
          <p:cNvSpPr/>
          <p:nvPr/>
        </p:nvSpPr>
        <p:spPr>
          <a:xfrm>
            <a:off x="4571886" y="6748272"/>
            <a:ext cx="304792" cy="109728"/>
          </a:xfrm>
          <a:prstGeom prst="rect">
            <a:avLst/>
          </a:prstGeom>
          <a:solidFill>
            <a:srgbClr val="C0392B"/>
          </a:solidFill>
          <a:ln/>
        </p:spPr>
      </p:sp>
      <p:sp>
        <p:nvSpPr>
          <p:cNvPr id="22" name="Shape 20"/>
          <p:cNvSpPr/>
          <p:nvPr/>
        </p:nvSpPr>
        <p:spPr>
          <a:xfrm>
            <a:off x="4876678" y="6748272"/>
            <a:ext cx="304792" cy="109728"/>
          </a:xfrm>
          <a:prstGeom prst="rect">
            <a:avLst/>
          </a:prstGeom>
          <a:solidFill>
            <a:srgbClr val="E67E22"/>
          </a:solidFill>
          <a:ln/>
        </p:spPr>
      </p:sp>
      <p:sp>
        <p:nvSpPr>
          <p:cNvPr id="23" name="Shape 21"/>
          <p:cNvSpPr/>
          <p:nvPr/>
        </p:nvSpPr>
        <p:spPr>
          <a:xfrm>
            <a:off x="5181470" y="6748272"/>
            <a:ext cx="304792" cy="109728"/>
          </a:xfrm>
          <a:prstGeom prst="rect">
            <a:avLst/>
          </a:prstGeom>
          <a:solidFill>
            <a:srgbClr val="27AE60"/>
          </a:solidFill>
          <a:ln/>
        </p:spPr>
      </p:sp>
      <p:sp>
        <p:nvSpPr>
          <p:cNvPr id="24" name="Shape 22"/>
          <p:cNvSpPr/>
          <p:nvPr/>
        </p:nvSpPr>
        <p:spPr>
          <a:xfrm>
            <a:off x="5486263" y="6748272"/>
            <a:ext cx="304792" cy="109728"/>
          </a:xfrm>
          <a:prstGeom prst="rect">
            <a:avLst/>
          </a:prstGeom>
          <a:solidFill>
            <a:srgbClr val="1F618D"/>
          </a:solidFill>
          <a:ln/>
        </p:spPr>
      </p:sp>
      <p:sp>
        <p:nvSpPr>
          <p:cNvPr id="25" name="Shape 23"/>
          <p:cNvSpPr/>
          <p:nvPr/>
        </p:nvSpPr>
        <p:spPr>
          <a:xfrm>
            <a:off x="5791055" y="6748272"/>
            <a:ext cx="304792" cy="109728"/>
          </a:xfrm>
          <a:prstGeom prst="rect">
            <a:avLst/>
          </a:prstGeom>
          <a:solidFill>
            <a:srgbClr val="8E44AD"/>
          </a:solidFill>
          <a:ln/>
        </p:spPr>
      </p:sp>
      <p:sp>
        <p:nvSpPr>
          <p:cNvPr id="26" name="Shape 24"/>
          <p:cNvSpPr/>
          <p:nvPr/>
        </p:nvSpPr>
        <p:spPr>
          <a:xfrm>
            <a:off x="6095848" y="6748272"/>
            <a:ext cx="304792" cy="109728"/>
          </a:xfrm>
          <a:prstGeom prst="rect">
            <a:avLst/>
          </a:prstGeom>
          <a:solidFill>
            <a:srgbClr val="C0392B"/>
          </a:solidFill>
          <a:ln/>
        </p:spPr>
      </p:sp>
      <p:sp>
        <p:nvSpPr>
          <p:cNvPr id="27" name="Shape 25"/>
          <p:cNvSpPr/>
          <p:nvPr/>
        </p:nvSpPr>
        <p:spPr>
          <a:xfrm>
            <a:off x="6400640" y="6748272"/>
            <a:ext cx="304792" cy="109728"/>
          </a:xfrm>
          <a:prstGeom prst="rect">
            <a:avLst/>
          </a:prstGeom>
          <a:solidFill>
            <a:srgbClr val="E67E22"/>
          </a:solidFill>
          <a:ln/>
        </p:spPr>
      </p:sp>
      <p:sp>
        <p:nvSpPr>
          <p:cNvPr id="28" name="Shape 26"/>
          <p:cNvSpPr/>
          <p:nvPr/>
        </p:nvSpPr>
        <p:spPr>
          <a:xfrm>
            <a:off x="6705432" y="6748272"/>
            <a:ext cx="304792" cy="109728"/>
          </a:xfrm>
          <a:prstGeom prst="rect">
            <a:avLst/>
          </a:prstGeom>
          <a:solidFill>
            <a:srgbClr val="27AE60"/>
          </a:solidFill>
          <a:ln/>
        </p:spPr>
      </p:sp>
      <p:sp>
        <p:nvSpPr>
          <p:cNvPr id="29" name="Shape 27"/>
          <p:cNvSpPr/>
          <p:nvPr/>
        </p:nvSpPr>
        <p:spPr>
          <a:xfrm>
            <a:off x="7010225" y="6748272"/>
            <a:ext cx="304792" cy="109728"/>
          </a:xfrm>
          <a:prstGeom prst="rect">
            <a:avLst/>
          </a:prstGeom>
          <a:solidFill>
            <a:srgbClr val="1F618D"/>
          </a:solidFill>
          <a:ln/>
        </p:spPr>
      </p:sp>
      <p:sp>
        <p:nvSpPr>
          <p:cNvPr id="30" name="Shape 28"/>
          <p:cNvSpPr/>
          <p:nvPr/>
        </p:nvSpPr>
        <p:spPr>
          <a:xfrm>
            <a:off x="7315017" y="6748272"/>
            <a:ext cx="304792" cy="109728"/>
          </a:xfrm>
          <a:prstGeom prst="rect">
            <a:avLst/>
          </a:prstGeom>
          <a:solidFill>
            <a:srgbClr val="8E44AD"/>
          </a:solidFill>
          <a:ln/>
        </p:spPr>
      </p:sp>
      <p:sp>
        <p:nvSpPr>
          <p:cNvPr id="31" name="Shape 29"/>
          <p:cNvSpPr/>
          <p:nvPr/>
        </p:nvSpPr>
        <p:spPr>
          <a:xfrm>
            <a:off x="7619809" y="6748272"/>
            <a:ext cx="304792" cy="109728"/>
          </a:xfrm>
          <a:prstGeom prst="rect">
            <a:avLst/>
          </a:prstGeom>
          <a:solidFill>
            <a:srgbClr val="C0392B"/>
          </a:solidFill>
          <a:ln/>
        </p:spPr>
      </p:sp>
      <p:sp>
        <p:nvSpPr>
          <p:cNvPr id="32" name="Shape 30"/>
          <p:cNvSpPr/>
          <p:nvPr/>
        </p:nvSpPr>
        <p:spPr>
          <a:xfrm>
            <a:off x="7924602" y="6748272"/>
            <a:ext cx="304792" cy="109728"/>
          </a:xfrm>
          <a:prstGeom prst="rect">
            <a:avLst/>
          </a:prstGeom>
          <a:solidFill>
            <a:srgbClr val="E67E22"/>
          </a:solidFill>
          <a:ln/>
        </p:spPr>
      </p:sp>
      <p:sp>
        <p:nvSpPr>
          <p:cNvPr id="33" name="Shape 31"/>
          <p:cNvSpPr/>
          <p:nvPr/>
        </p:nvSpPr>
        <p:spPr>
          <a:xfrm>
            <a:off x="8229394" y="6748272"/>
            <a:ext cx="304792" cy="109728"/>
          </a:xfrm>
          <a:prstGeom prst="rect">
            <a:avLst/>
          </a:prstGeom>
          <a:solidFill>
            <a:srgbClr val="27AE60"/>
          </a:solidFill>
          <a:ln/>
        </p:spPr>
      </p:sp>
      <p:sp>
        <p:nvSpPr>
          <p:cNvPr id="34" name="Shape 32"/>
          <p:cNvSpPr/>
          <p:nvPr/>
        </p:nvSpPr>
        <p:spPr>
          <a:xfrm>
            <a:off x="8534187" y="6748272"/>
            <a:ext cx="304792" cy="109728"/>
          </a:xfrm>
          <a:prstGeom prst="rect">
            <a:avLst/>
          </a:prstGeom>
          <a:solidFill>
            <a:srgbClr val="1F618D"/>
          </a:solidFill>
          <a:ln/>
        </p:spPr>
      </p:sp>
      <p:sp>
        <p:nvSpPr>
          <p:cNvPr id="35" name="Shape 33"/>
          <p:cNvSpPr/>
          <p:nvPr/>
        </p:nvSpPr>
        <p:spPr>
          <a:xfrm>
            <a:off x="8838979" y="6748272"/>
            <a:ext cx="304792" cy="109728"/>
          </a:xfrm>
          <a:prstGeom prst="rect">
            <a:avLst/>
          </a:prstGeom>
          <a:solidFill>
            <a:srgbClr val="8E44AD"/>
          </a:solidFill>
          <a:ln/>
        </p:spPr>
      </p:sp>
      <p:sp>
        <p:nvSpPr>
          <p:cNvPr id="36" name="Shape 34"/>
          <p:cNvSpPr/>
          <p:nvPr/>
        </p:nvSpPr>
        <p:spPr>
          <a:xfrm>
            <a:off x="9143771" y="6748272"/>
            <a:ext cx="304792" cy="109728"/>
          </a:xfrm>
          <a:prstGeom prst="rect">
            <a:avLst/>
          </a:prstGeom>
          <a:solidFill>
            <a:srgbClr val="C0392B"/>
          </a:solidFill>
          <a:ln/>
        </p:spPr>
      </p:sp>
      <p:sp>
        <p:nvSpPr>
          <p:cNvPr id="37" name="Shape 35"/>
          <p:cNvSpPr/>
          <p:nvPr/>
        </p:nvSpPr>
        <p:spPr>
          <a:xfrm>
            <a:off x="9448564" y="6748272"/>
            <a:ext cx="304792" cy="109728"/>
          </a:xfrm>
          <a:prstGeom prst="rect">
            <a:avLst/>
          </a:prstGeom>
          <a:solidFill>
            <a:srgbClr val="E67E22"/>
          </a:solidFill>
          <a:ln/>
        </p:spPr>
      </p:sp>
      <p:sp>
        <p:nvSpPr>
          <p:cNvPr id="38" name="Shape 36"/>
          <p:cNvSpPr/>
          <p:nvPr/>
        </p:nvSpPr>
        <p:spPr>
          <a:xfrm>
            <a:off x="9753356" y="6748272"/>
            <a:ext cx="304792" cy="109728"/>
          </a:xfrm>
          <a:prstGeom prst="rect">
            <a:avLst/>
          </a:prstGeom>
          <a:solidFill>
            <a:srgbClr val="27AE60"/>
          </a:solidFill>
          <a:ln/>
        </p:spPr>
      </p:sp>
      <p:sp>
        <p:nvSpPr>
          <p:cNvPr id="39" name="Shape 37"/>
          <p:cNvSpPr/>
          <p:nvPr/>
        </p:nvSpPr>
        <p:spPr>
          <a:xfrm>
            <a:off x="10058149" y="6748272"/>
            <a:ext cx="304792" cy="109728"/>
          </a:xfrm>
          <a:prstGeom prst="rect">
            <a:avLst/>
          </a:prstGeom>
          <a:solidFill>
            <a:srgbClr val="1F618D"/>
          </a:solidFill>
          <a:ln/>
        </p:spPr>
      </p:sp>
      <p:sp>
        <p:nvSpPr>
          <p:cNvPr id="40" name="Shape 38"/>
          <p:cNvSpPr/>
          <p:nvPr/>
        </p:nvSpPr>
        <p:spPr>
          <a:xfrm>
            <a:off x="10362941" y="6748272"/>
            <a:ext cx="304792" cy="109728"/>
          </a:xfrm>
          <a:prstGeom prst="rect">
            <a:avLst/>
          </a:prstGeom>
          <a:solidFill>
            <a:srgbClr val="8E44AD"/>
          </a:solidFill>
          <a:ln/>
        </p:spPr>
      </p:sp>
      <p:sp>
        <p:nvSpPr>
          <p:cNvPr id="41" name="Shape 39"/>
          <p:cNvSpPr/>
          <p:nvPr/>
        </p:nvSpPr>
        <p:spPr>
          <a:xfrm>
            <a:off x="10667733" y="6748272"/>
            <a:ext cx="304792" cy="109728"/>
          </a:xfrm>
          <a:prstGeom prst="rect">
            <a:avLst/>
          </a:prstGeom>
          <a:solidFill>
            <a:srgbClr val="C0392B"/>
          </a:solidFill>
          <a:ln/>
        </p:spPr>
      </p:sp>
      <p:sp>
        <p:nvSpPr>
          <p:cNvPr id="42" name="Shape 40"/>
          <p:cNvSpPr/>
          <p:nvPr/>
        </p:nvSpPr>
        <p:spPr>
          <a:xfrm>
            <a:off x="10972526" y="6748272"/>
            <a:ext cx="304792" cy="109728"/>
          </a:xfrm>
          <a:prstGeom prst="rect">
            <a:avLst/>
          </a:prstGeom>
          <a:solidFill>
            <a:srgbClr val="E67E22"/>
          </a:solidFill>
          <a:ln/>
        </p:spPr>
      </p:sp>
      <p:sp>
        <p:nvSpPr>
          <p:cNvPr id="43" name="Shape 41"/>
          <p:cNvSpPr/>
          <p:nvPr/>
        </p:nvSpPr>
        <p:spPr>
          <a:xfrm>
            <a:off x="11277318" y="6748272"/>
            <a:ext cx="304792" cy="109728"/>
          </a:xfrm>
          <a:prstGeom prst="rect">
            <a:avLst/>
          </a:prstGeom>
          <a:solidFill>
            <a:srgbClr val="27AE60"/>
          </a:solidFill>
          <a:ln/>
        </p:spPr>
      </p:sp>
      <p:sp>
        <p:nvSpPr>
          <p:cNvPr id="44" name="Shape 42"/>
          <p:cNvSpPr/>
          <p:nvPr/>
        </p:nvSpPr>
        <p:spPr>
          <a:xfrm>
            <a:off x="11582110" y="6748272"/>
            <a:ext cx="304792" cy="109728"/>
          </a:xfrm>
          <a:prstGeom prst="rect">
            <a:avLst/>
          </a:prstGeom>
          <a:solidFill>
            <a:srgbClr val="1F618D"/>
          </a:solidFill>
          <a:ln/>
        </p:spPr>
      </p:sp>
      <p:sp>
        <p:nvSpPr>
          <p:cNvPr id="45" name="Shape 43"/>
          <p:cNvSpPr/>
          <p:nvPr/>
        </p:nvSpPr>
        <p:spPr>
          <a:xfrm>
            <a:off x="11886903" y="6748272"/>
            <a:ext cx="304792" cy="109728"/>
          </a:xfrm>
          <a:prstGeom prst="rect">
            <a:avLst/>
          </a:prstGeom>
          <a:solidFill>
            <a:srgbClr val="8E44AD"/>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All India figures are each state's Chief Electoral Officer's figures at the draft roll. Press notes were read directly for Tamil Nadu, West Bengal, Lakshadweep, Meghalaya, Arunachal Pradesh, Manipur and Nagaland, and the rest are as reported in the press, each linked on the method page and in the downloadable table.</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Bihar is counted from the phase 1 deletion lists, with shifted and absent combined to match the other states.</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Reasons are grouped into the three every state reported, namely dead, shifted, absent or other, and enrolled more than once.</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state rows add to 13.39 crore, against about 13.3 crore reported nationally on 30 September 2026; the difference is rounding.</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No name, EPIC number or address is published.</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4E79"/>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The full analysis</a:t>
            </a:r>
            <a:endParaRPr lang="en-US" sz="3400" dirty="0"/>
          </a:p>
        </p:txBody>
      </p:sp>
      <p:sp>
        <p:nvSpPr>
          <p:cNvPr id="3" name="Text 1"/>
          <p:cNvSpPr txBox="1"/>
          <p:nvPr/>
        </p:nvSpPr>
        <p:spPr>
          <a:xfrm>
            <a:off x="548640" y="2743200"/>
            <a:ext cx="11094415" cy="2377440"/>
          </a:xfrm>
          <a:prstGeom prst="rect">
            <a:avLst/>
          </a:prstGeom>
          <a:noFill/>
          <a:ln/>
        </p:spPr>
        <p:txBody>
          <a:bodyPr wrap="square" lIns="0" tIns="0" rIns="0" bIns="0" rtlCol="0" anchor="t"/>
          <a:lstStyle/>
          <a:p>
            <a:pPr indent="0" marL="0">
              <a:spcAft>
                <a:spcPts val="1000"/>
              </a:spcAft>
              <a:buNone/>
            </a:pPr>
            <a:r>
              <a:rPr lang="en-US" sz="1700" dirty="0">
                <a:solidFill>
                  <a:srgbClr val="D6E4F0"/>
                </a:solidFill>
                <a:latin typeface="Calibri" pitchFamily="34" charset="0"/>
                <a:ea typeface="Calibri" pitchFamily="34" charset="-122"/>
                <a:cs typeface="Calibri" pitchFamily="34" charset="-120"/>
              </a:rPr>
              <a:t>The All India table with a source for every row, and the full report, are published online alongside this deck.</a:t>
            </a:r>
            <a:endParaRPr lang="en-US" sz="1700" dirty="0"/>
          </a:p>
          <a:p>
            <a:pPr indent="0" marL="0">
              <a:spcAft>
                <a:spcPts val="1000"/>
              </a:spcAft>
              <a:buNone/>
            </a:pPr>
            <a:r>
              <a:rPr lang="en-US" sz="1700" dirty="0">
                <a:solidFill>
                  <a:srgbClr val="D6E4F0"/>
                </a:solidFill>
                <a:latin typeface="Calibri" pitchFamily="34" charset="0"/>
                <a:ea typeface="Calibri" pitchFamily="34" charset="-122"/>
                <a:cs typeface="Calibri" pitchFamily="34" charset="-120"/>
              </a:rPr>
              <a:t>PinPoint Ventures</a:t>
            </a:r>
            <a:endParaRPr lang="en-US" sz="1700" dirty="0"/>
          </a:p>
        </p:txBody>
      </p:sp>
      <p:sp>
        <p:nvSpPr>
          <p:cNvPr id="4" name="Shape 2"/>
          <p:cNvSpPr/>
          <p:nvPr/>
        </p:nvSpPr>
        <p:spPr>
          <a:xfrm>
            <a:off x="0" y="6748272"/>
            <a:ext cx="304792" cy="109728"/>
          </a:xfrm>
          <a:prstGeom prst="rect">
            <a:avLst/>
          </a:prstGeom>
          <a:solidFill>
            <a:srgbClr val="C0392B"/>
          </a:solidFill>
          <a:ln/>
        </p:spPr>
      </p:sp>
      <p:sp>
        <p:nvSpPr>
          <p:cNvPr id="5" name="Shape 3"/>
          <p:cNvSpPr/>
          <p:nvPr/>
        </p:nvSpPr>
        <p:spPr>
          <a:xfrm>
            <a:off x="304792" y="6748272"/>
            <a:ext cx="304792" cy="109728"/>
          </a:xfrm>
          <a:prstGeom prst="rect">
            <a:avLst/>
          </a:prstGeom>
          <a:solidFill>
            <a:srgbClr val="E67E22"/>
          </a:solidFill>
          <a:ln/>
        </p:spPr>
      </p:sp>
      <p:sp>
        <p:nvSpPr>
          <p:cNvPr id="6" name="Shape 4"/>
          <p:cNvSpPr/>
          <p:nvPr/>
        </p:nvSpPr>
        <p:spPr>
          <a:xfrm>
            <a:off x="609585" y="6748272"/>
            <a:ext cx="304792" cy="109728"/>
          </a:xfrm>
          <a:prstGeom prst="rect">
            <a:avLst/>
          </a:prstGeom>
          <a:solidFill>
            <a:srgbClr val="27AE60"/>
          </a:solidFill>
          <a:ln/>
        </p:spPr>
      </p:sp>
      <p:sp>
        <p:nvSpPr>
          <p:cNvPr id="7" name="Shape 5"/>
          <p:cNvSpPr/>
          <p:nvPr/>
        </p:nvSpPr>
        <p:spPr>
          <a:xfrm>
            <a:off x="914377" y="6748272"/>
            <a:ext cx="304792" cy="109728"/>
          </a:xfrm>
          <a:prstGeom prst="rect">
            <a:avLst/>
          </a:prstGeom>
          <a:solidFill>
            <a:srgbClr val="1F618D"/>
          </a:solidFill>
          <a:ln/>
        </p:spPr>
      </p:sp>
      <p:sp>
        <p:nvSpPr>
          <p:cNvPr id="8" name="Shape 6"/>
          <p:cNvSpPr/>
          <p:nvPr/>
        </p:nvSpPr>
        <p:spPr>
          <a:xfrm>
            <a:off x="1219170" y="6748272"/>
            <a:ext cx="304792" cy="109728"/>
          </a:xfrm>
          <a:prstGeom prst="rect">
            <a:avLst/>
          </a:prstGeom>
          <a:solidFill>
            <a:srgbClr val="8E44AD"/>
          </a:solidFill>
          <a:ln/>
        </p:spPr>
      </p:sp>
      <p:sp>
        <p:nvSpPr>
          <p:cNvPr id="9" name="Shape 7"/>
          <p:cNvSpPr/>
          <p:nvPr/>
        </p:nvSpPr>
        <p:spPr>
          <a:xfrm>
            <a:off x="1523962" y="6748272"/>
            <a:ext cx="304792" cy="109728"/>
          </a:xfrm>
          <a:prstGeom prst="rect">
            <a:avLst/>
          </a:prstGeom>
          <a:solidFill>
            <a:srgbClr val="C0392B"/>
          </a:solidFill>
          <a:ln/>
        </p:spPr>
      </p:sp>
      <p:sp>
        <p:nvSpPr>
          <p:cNvPr id="10" name="Shape 8"/>
          <p:cNvSpPr/>
          <p:nvPr/>
        </p:nvSpPr>
        <p:spPr>
          <a:xfrm>
            <a:off x="1828754" y="6748272"/>
            <a:ext cx="304792" cy="109728"/>
          </a:xfrm>
          <a:prstGeom prst="rect">
            <a:avLst/>
          </a:prstGeom>
          <a:solidFill>
            <a:srgbClr val="E67E22"/>
          </a:solidFill>
          <a:ln/>
        </p:spPr>
      </p:sp>
      <p:sp>
        <p:nvSpPr>
          <p:cNvPr id="11" name="Shape 9"/>
          <p:cNvSpPr/>
          <p:nvPr/>
        </p:nvSpPr>
        <p:spPr>
          <a:xfrm>
            <a:off x="2133547" y="6748272"/>
            <a:ext cx="304792" cy="109728"/>
          </a:xfrm>
          <a:prstGeom prst="rect">
            <a:avLst/>
          </a:prstGeom>
          <a:solidFill>
            <a:srgbClr val="27AE60"/>
          </a:solidFill>
          <a:ln/>
        </p:spPr>
      </p:sp>
      <p:sp>
        <p:nvSpPr>
          <p:cNvPr id="12" name="Shape 10"/>
          <p:cNvSpPr/>
          <p:nvPr/>
        </p:nvSpPr>
        <p:spPr>
          <a:xfrm>
            <a:off x="2438339" y="6748272"/>
            <a:ext cx="304792" cy="109728"/>
          </a:xfrm>
          <a:prstGeom prst="rect">
            <a:avLst/>
          </a:prstGeom>
          <a:solidFill>
            <a:srgbClr val="1F618D"/>
          </a:solidFill>
          <a:ln/>
        </p:spPr>
      </p:sp>
      <p:sp>
        <p:nvSpPr>
          <p:cNvPr id="13" name="Shape 11"/>
          <p:cNvSpPr/>
          <p:nvPr/>
        </p:nvSpPr>
        <p:spPr>
          <a:xfrm>
            <a:off x="2743131" y="6748272"/>
            <a:ext cx="304792" cy="109728"/>
          </a:xfrm>
          <a:prstGeom prst="rect">
            <a:avLst/>
          </a:prstGeom>
          <a:solidFill>
            <a:srgbClr val="8E44AD"/>
          </a:solidFill>
          <a:ln/>
        </p:spPr>
      </p:sp>
      <p:sp>
        <p:nvSpPr>
          <p:cNvPr id="14" name="Shape 12"/>
          <p:cNvSpPr/>
          <p:nvPr/>
        </p:nvSpPr>
        <p:spPr>
          <a:xfrm>
            <a:off x="3047924" y="6748272"/>
            <a:ext cx="304792" cy="109728"/>
          </a:xfrm>
          <a:prstGeom prst="rect">
            <a:avLst/>
          </a:prstGeom>
          <a:solidFill>
            <a:srgbClr val="C0392B"/>
          </a:solidFill>
          <a:ln/>
        </p:spPr>
      </p:sp>
      <p:sp>
        <p:nvSpPr>
          <p:cNvPr id="15" name="Shape 13"/>
          <p:cNvSpPr/>
          <p:nvPr/>
        </p:nvSpPr>
        <p:spPr>
          <a:xfrm>
            <a:off x="3352716" y="6748272"/>
            <a:ext cx="304792" cy="109728"/>
          </a:xfrm>
          <a:prstGeom prst="rect">
            <a:avLst/>
          </a:prstGeom>
          <a:solidFill>
            <a:srgbClr val="E67E22"/>
          </a:solidFill>
          <a:ln/>
        </p:spPr>
      </p:sp>
      <p:sp>
        <p:nvSpPr>
          <p:cNvPr id="16" name="Shape 14"/>
          <p:cNvSpPr/>
          <p:nvPr/>
        </p:nvSpPr>
        <p:spPr>
          <a:xfrm>
            <a:off x="3657509" y="6748272"/>
            <a:ext cx="304792" cy="109728"/>
          </a:xfrm>
          <a:prstGeom prst="rect">
            <a:avLst/>
          </a:prstGeom>
          <a:solidFill>
            <a:srgbClr val="27AE60"/>
          </a:solidFill>
          <a:ln/>
        </p:spPr>
      </p:sp>
      <p:sp>
        <p:nvSpPr>
          <p:cNvPr id="17" name="Shape 15"/>
          <p:cNvSpPr/>
          <p:nvPr/>
        </p:nvSpPr>
        <p:spPr>
          <a:xfrm>
            <a:off x="3962301" y="6748272"/>
            <a:ext cx="304792" cy="109728"/>
          </a:xfrm>
          <a:prstGeom prst="rect">
            <a:avLst/>
          </a:prstGeom>
          <a:solidFill>
            <a:srgbClr val="1F618D"/>
          </a:solidFill>
          <a:ln/>
        </p:spPr>
      </p:sp>
      <p:sp>
        <p:nvSpPr>
          <p:cNvPr id="18" name="Shape 16"/>
          <p:cNvSpPr/>
          <p:nvPr/>
        </p:nvSpPr>
        <p:spPr>
          <a:xfrm>
            <a:off x="4267093" y="6748272"/>
            <a:ext cx="304792" cy="109728"/>
          </a:xfrm>
          <a:prstGeom prst="rect">
            <a:avLst/>
          </a:prstGeom>
          <a:solidFill>
            <a:srgbClr val="8E44AD"/>
          </a:solidFill>
          <a:ln/>
        </p:spPr>
      </p:sp>
      <p:sp>
        <p:nvSpPr>
          <p:cNvPr id="19" name="Shape 17"/>
          <p:cNvSpPr/>
          <p:nvPr/>
        </p:nvSpPr>
        <p:spPr>
          <a:xfrm>
            <a:off x="4571886" y="6748272"/>
            <a:ext cx="304792" cy="109728"/>
          </a:xfrm>
          <a:prstGeom prst="rect">
            <a:avLst/>
          </a:prstGeom>
          <a:solidFill>
            <a:srgbClr val="C0392B"/>
          </a:solidFill>
          <a:ln/>
        </p:spPr>
      </p:sp>
      <p:sp>
        <p:nvSpPr>
          <p:cNvPr id="20" name="Shape 18"/>
          <p:cNvSpPr/>
          <p:nvPr/>
        </p:nvSpPr>
        <p:spPr>
          <a:xfrm>
            <a:off x="4876678" y="6748272"/>
            <a:ext cx="304792" cy="109728"/>
          </a:xfrm>
          <a:prstGeom prst="rect">
            <a:avLst/>
          </a:prstGeom>
          <a:solidFill>
            <a:srgbClr val="E67E22"/>
          </a:solidFill>
          <a:ln/>
        </p:spPr>
      </p:sp>
      <p:sp>
        <p:nvSpPr>
          <p:cNvPr id="21" name="Shape 19"/>
          <p:cNvSpPr/>
          <p:nvPr/>
        </p:nvSpPr>
        <p:spPr>
          <a:xfrm>
            <a:off x="5181470" y="6748272"/>
            <a:ext cx="304792" cy="109728"/>
          </a:xfrm>
          <a:prstGeom prst="rect">
            <a:avLst/>
          </a:prstGeom>
          <a:solidFill>
            <a:srgbClr val="27AE60"/>
          </a:solidFill>
          <a:ln/>
        </p:spPr>
      </p:sp>
      <p:sp>
        <p:nvSpPr>
          <p:cNvPr id="22" name="Shape 20"/>
          <p:cNvSpPr/>
          <p:nvPr/>
        </p:nvSpPr>
        <p:spPr>
          <a:xfrm>
            <a:off x="5486263" y="6748272"/>
            <a:ext cx="304792" cy="109728"/>
          </a:xfrm>
          <a:prstGeom prst="rect">
            <a:avLst/>
          </a:prstGeom>
          <a:solidFill>
            <a:srgbClr val="1F618D"/>
          </a:solidFill>
          <a:ln/>
        </p:spPr>
      </p:sp>
      <p:sp>
        <p:nvSpPr>
          <p:cNvPr id="23" name="Shape 21"/>
          <p:cNvSpPr/>
          <p:nvPr/>
        </p:nvSpPr>
        <p:spPr>
          <a:xfrm>
            <a:off x="5791055" y="6748272"/>
            <a:ext cx="304792" cy="109728"/>
          </a:xfrm>
          <a:prstGeom prst="rect">
            <a:avLst/>
          </a:prstGeom>
          <a:solidFill>
            <a:srgbClr val="8E44AD"/>
          </a:solidFill>
          <a:ln/>
        </p:spPr>
      </p:sp>
      <p:sp>
        <p:nvSpPr>
          <p:cNvPr id="24" name="Shape 22"/>
          <p:cNvSpPr/>
          <p:nvPr/>
        </p:nvSpPr>
        <p:spPr>
          <a:xfrm>
            <a:off x="6095848" y="6748272"/>
            <a:ext cx="304792" cy="109728"/>
          </a:xfrm>
          <a:prstGeom prst="rect">
            <a:avLst/>
          </a:prstGeom>
          <a:solidFill>
            <a:srgbClr val="C0392B"/>
          </a:solidFill>
          <a:ln/>
        </p:spPr>
      </p:sp>
      <p:sp>
        <p:nvSpPr>
          <p:cNvPr id="25" name="Shape 23"/>
          <p:cNvSpPr/>
          <p:nvPr/>
        </p:nvSpPr>
        <p:spPr>
          <a:xfrm>
            <a:off x="6400640" y="6748272"/>
            <a:ext cx="304792" cy="109728"/>
          </a:xfrm>
          <a:prstGeom prst="rect">
            <a:avLst/>
          </a:prstGeom>
          <a:solidFill>
            <a:srgbClr val="E67E22"/>
          </a:solidFill>
          <a:ln/>
        </p:spPr>
      </p:sp>
      <p:sp>
        <p:nvSpPr>
          <p:cNvPr id="26" name="Shape 24"/>
          <p:cNvSpPr/>
          <p:nvPr/>
        </p:nvSpPr>
        <p:spPr>
          <a:xfrm>
            <a:off x="6705432" y="6748272"/>
            <a:ext cx="304792" cy="109728"/>
          </a:xfrm>
          <a:prstGeom prst="rect">
            <a:avLst/>
          </a:prstGeom>
          <a:solidFill>
            <a:srgbClr val="27AE60"/>
          </a:solidFill>
          <a:ln/>
        </p:spPr>
      </p:sp>
      <p:sp>
        <p:nvSpPr>
          <p:cNvPr id="27" name="Shape 25"/>
          <p:cNvSpPr/>
          <p:nvPr/>
        </p:nvSpPr>
        <p:spPr>
          <a:xfrm>
            <a:off x="7010225" y="6748272"/>
            <a:ext cx="304792" cy="109728"/>
          </a:xfrm>
          <a:prstGeom prst="rect">
            <a:avLst/>
          </a:prstGeom>
          <a:solidFill>
            <a:srgbClr val="1F618D"/>
          </a:solidFill>
          <a:ln/>
        </p:spPr>
      </p:sp>
      <p:sp>
        <p:nvSpPr>
          <p:cNvPr id="28" name="Shape 26"/>
          <p:cNvSpPr/>
          <p:nvPr/>
        </p:nvSpPr>
        <p:spPr>
          <a:xfrm>
            <a:off x="7315017" y="6748272"/>
            <a:ext cx="304792" cy="109728"/>
          </a:xfrm>
          <a:prstGeom prst="rect">
            <a:avLst/>
          </a:prstGeom>
          <a:solidFill>
            <a:srgbClr val="8E44AD"/>
          </a:solidFill>
          <a:ln/>
        </p:spPr>
      </p:sp>
      <p:sp>
        <p:nvSpPr>
          <p:cNvPr id="29" name="Shape 27"/>
          <p:cNvSpPr/>
          <p:nvPr/>
        </p:nvSpPr>
        <p:spPr>
          <a:xfrm>
            <a:off x="7619809" y="6748272"/>
            <a:ext cx="304792" cy="109728"/>
          </a:xfrm>
          <a:prstGeom prst="rect">
            <a:avLst/>
          </a:prstGeom>
          <a:solidFill>
            <a:srgbClr val="C0392B"/>
          </a:solidFill>
          <a:ln/>
        </p:spPr>
      </p:sp>
      <p:sp>
        <p:nvSpPr>
          <p:cNvPr id="30" name="Shape 28"/>
          <p:cNvSpPr/>
          <p:nvPr/>
        </p:nvSpPr>
        <p:spPr>
          <a:xfrm>
            <a:off x="7924602" y="6748272"/>
            <a:ext cx="304792" cy="109728"/>
          </a:xfrm>
          <a:prstGeom prst="rect">
            <a:avLst/>
          </a:prstGeom>
          <a:solidFill>
            <a:srgbClr val="E67E22"/>
          </a:solidFill>
          <a:ln/>
        </p:spPr>
      </p:sp>
      <p:sp>
        <p:nvSpPr>
          <p:cNvPr id="31" name="Shape 29"/>
          <p:cNvSpPr/>
          <p:nvPr/>
        </p:nvSpPr>
        <p:spPr>
          <a:xfrm>
            <a:off x="8229394" y="6748272"/>
            <a:ext cx="304792" cy="109728"/>
          </a:xfrm>
          <a:prstGeom prst="rect">
            <a:avLst/>
          </a:prstGeom>
          <a:solidFill>
            <a:srgbClr val="27AE60"/>
          </a:solidFill>
          <a:ln/>
        </p:spPr>
      </p:sp>
      <p:sp>
        <p:nvSpPr>
          <p:cNvPr id="32" name="Shape 30"/>
          <p:cNvSpPr/>
          <p:nvPr/>
        </p:nvSpPr>
        <p:spPr>
          <a:xfrm>
            <a:off x="8534187" y="6748272"/>
            <a:ext cx="304792" cy="109728"/>
          </a:xfrm>
          <a:prstGeom prst="rect">
            <a:avLst/>
          </a:prstGeom>
          <a:solidFill>
            <a:srgbClr val="1F618D"/>
          </a:solidFill>
          <a:ln/>
        </p:spPr>
      </p:sp>
      <p:sp>
        <p:nvSpPr>
          <p:cNvPr id="33" name="Shape 31"/>
          <p:cNvSpPr/>
          <p:nvPr/>
        </p:nvSpPr>
        <p:spPr>
          <a:xfrm>
            <a:off x="8838979" y="6748272"/>
            <a:ext cx="304792" cy="109728"/>
          </a:xfrm>
          <a:prstGeom prst="rect">
            <a:avLst/>
          </a:prstGeom>
          <a:solidFill>
            <a:srgbClr val="8E44AD"/>
          </a:solidFill>
          <a:ln/>
        </p:spPr>
      </p:sp>
      <p:sp>
        <p:nvSpPr>
          <p:cNvPr id="34" name="Shape 32"/>
          <p:cNvSpPr/>
          <p:nvPr/>
        </p:nvSpPr>
        <p:spPr>
          <a:xfrm>
            <a:off x="9143771" y="6748272"/>
            <a:ext cx="304792" cy="109728"/>
          </a:xfrm>
          <a:prstGeom prst="rect">
            <a:avLst/>
          </a:prstGeom>
          <a:solidFill>
            <a:srgbClr val="C0392B"/>
          </a:solidFill>
          <a:ln/>
        </p:spPr>
      </p:sp>
      <p:sp>
        <p:nvSpPr>
          <p:cNvPr id="35" name="Shape 33"/>
          <p:cNvSpPr/>
          <p:nvPr/>
        </p:nvSpPr>
        <p:spPr>
          <a:xfrm>
            <a:off x="9448564" y="6748272"/>
            <a:ext cx="304792" cy="109728"/>
          </a:xfrm>
          <a:prstGeom prst="rect">
            <a:avLst/>
          </a:prstGeom>
          <a:solidFill>
            <a:srgbClr val="E67E22"/>
          </a:solidFill>
          <a:ln/>
        </p:spPr>
      </p:sp>
      <p:sp>
        <p:nvSpPr>
          <p:cNvPr id="36" name="Shape 34"/>
          <p:cNvSpPr/>
          <p:nvPr/>
        </p:nvSpPr>
        <p:spPr>
          <a:xfrm>
            <a:off x="9753356" y="6748272"/>
            <a:ext cx="304792" cy="109728"/>
          </a:xfrm>
          <a:prstGeom prst="rect">
            <a:avLst/>
          </a:prstGeom>
          <a:solidFill>
            <a:srgbClr val="27AE60"/>
          </a:solidFill>
          <a:ln/>
        </p:spPr>
      </p:sp>
      <p:sp>
        <p:nvSpPr>
          <p:cNvPr id="37" name="Shape 35"/>
          <p:cNvSpPr/>
          <p:nvPr/>
        </p:nvSpPr>
        <p:spPr>
          <a:xfrm>
            <a:off x="10058149" y="6748272"/>
            <a:ext cx="304792" cy="109728"/>
          </a:xfrm>
          <a:prstGeom prst="rect">
            <a:avLst/>
          </a:prstGeom>
          <a:solidFill>
            <a:srgbClr val="1F618D"/>
          </a:solidFill>
          <a:ln/>
        </p:spPr>
      </p:sp>
      <p:sp>
        <p:nvSpPr>
          <p:cNvPr id="38" name="Shape 36"/>
          <p:cNvSpPr/>
          <p:nvPr/>
        </p:nvSpPr>
        <p:spPr>
          <a:xfrm>
            <a:off x="10362941" y="6748272"/>
            <a:ext cx="304792" cy="109728"/>
          </a:xfrm>
          <a:prstGeom prst="rect">
            <a:avLst/>
          </a:prstGeom>
          <a:solidFill>
            <a:srgbClr val="8E44AD"/>
          </a:solidFill>
          <a:ln/>
        </p:spPr>
      </p:sp>
      <p:sp>
        <p:nvSpPr>
          <p:cNvPr id="39" name="Shape 37"/>
          <p:cNvSpPr/>
          <p:nvPr/>
        </p:nvSpPr>
        <p:spPr>
          <a:xfrm>
            <a:off x="10667733" y="6748272"/>
            <a:ext cx="304792" cy="109728"/>
          </a:xfrm>
          <a:prstGeom prst="rect">
            <a:avLst/>
          </a:prstGeom>
          <a:solidFill>
            <a:srgbClr val="C0392B"/>
          </a:solidFill>
          <a:ln/>
        </p:spPr>
      </p:sp>
      <p:sp>
        <p:nvSpPr>
          <p:cNvPr id="40" name="Shape 38"/>
          <p:cNvSpPr/>
          <p:nvPr/>
        </p:nvSpPr>
        <p:spPr>
          <a:xfrm>
            <a:off x="10972526" y="6748272"/>
            <a:ext cx="304792" cy="109728"/>
          </a:xfrm>
          <a:prstGeom prst="rect">
            <a:avLst/>
          </a:prstGeom>
          <a:solidFill>
            <a:srgbClr val="E67E22"/>
          </a:solidFill>
          <a:ln/>
        </p:spPr>
      </p:sp>
      <p:sp>
        <p:nvSpPr>
          <p:cNvPr id="41" name="Shape 39"/>
          <p:cNvSpPr/>
          <p:nvPr/>
        </p:nvSpPr>
        <p:spPr>
          <a:xfrm>
            <a:off x="11277318" y="6748272"/>
            <a:ext cx="304792" cy="109728"/>
          </a:xfrm>
          <a:prstGeom prst="rect">
            <a:avLst/>
          </a:prstGeom>
          <a:solidFill>
            <a:srgbClr val="27AE60"/>
          </a:solidFill>
          <a:ln/>
        </p:spPr>
      </p:sp>
      <p:sp>
        <p:nvSpPr>
          <p:cNvPr id="42" name="Shape 40"/>
          <p:cNvSpPr/>
          <p:nvPr/>
        </p:nvSpPr>
        <p:spPr>
          <a:xfrm>
            <a:off x="11582110" y="6748272"/>
            <a:ext cx="304792" cy="109728"/>
          </a:xfrm>
          <a:prstGeom prst="rect">
            <a:avLst/>
          </a:prstGeom>
          <a:solidFill>
            <a:srgbClr val="1F618D"/>
          </a:solidFill>
          <a:ln/>
        </p:spPr>
      </p:sp>
      <p:sp>
        <p:nvSpPr>
          <p:cNvPr id="43" name="Shape 41"/>
          <p:cNvSpPr/>
          <p:nvPr/>
        </p:nvSpPr>
        <p:spPr>
          <a:xfrm>
            <a:off x="11886903" y="6748272"/>
            <a:ext cx="304792" cy="109728"/>
          </a:xfrm>
          <a:prstGeom prst="rect">
            <a:avLst/>
          </a:prstGeom>
          <a:solidFill>
            <a:srgbClr val="8E44AD"/>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SIR 2025-26: All India</dc:title>
  <dc:subject>PptxGenJS Presentation</dc:subject>
  <dc:creator>PinPoint Ventures</dc:creator>
  <cp:lastModifiedBy>PinPoint Ventures</cp:lastModifiedBy>
  <cp:revision>1</cp:revision>
  <dcterms:created xsi:type="dcterms:W3CDTF">2026-10-01T19:41:52Z</dcterms:created>
  <dcterms:modified xsi:type="dcterms:W3CDTF">2026-10-01T19:41:52Z</dcterms:modified>
</cp:coreProperties>
</file>