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charts/chart23.xml" ContentType="application/vnd.openxmlformats-officedocument.drawingml.chart+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charts/chart24.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charts/chart25.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charts/chart26.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charts/chart27.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charts/chart28.xml" ContentType="application/vnd.openxmlformats-officedocument.drawingml.chart+xml"/>
  <Override PartName="/ppt/slideMasters/slideMaster10.xml" ContentType="application/vnd.openxmlformats-officedocument.presentationml.slideMaster+xml"/>
  <Override PartName="/ppt/slides/slide10.xml" ContentType="application/vnd.openxmlformats-officedocument.presentationml.slide+xml"/>
  <Override PartName="/ppt/charts/chart29.xml" ContentType="application/vnd.openxmlformats-officedocument.drawingml.chart+xml"/>
  <Override PartName="/ppt/slideMasters/slideMaster11.xml" ContentType="application/vnd.openxmlformats-officedocument.presentationml.slideMaster+xml"/>
  <Override PartName="/ppt/slides/slide11.xml" ContentType="application/vnd.openxmlformats-officedocument.presentationml.slide+xml"/>
  <Override PartName="/ppt/charts/chart30.xml" ContentType="application/vnd.openxmlformats-officedocument.drawingml.chart+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charts/chart31.xml" ContentType="application/vnd.openxmlformats-officedocument.drawingml.chart+xml"/>
  <Override PartName="/ppt/slideMasters/slideMaster15.xml" ContentType="application/vnd.openxmlformats-officedocument.presentationml.slideMaster+xml"/>
  <Override PartName="/ppt/slides/slide15.xml" ContentType="application/vnd.openxmlformats-officedocument.presentationml.slide+xml"/>
  <Override PartName="/ppt/charts/chart32.xml" ContentType="application/vnd.openxmlformats-officedocument.drawingml.chart+xml"/>
  <Override PartName="/ppt/charts/chart33.xml" ContentType="application/vnd.openxmlformats-officedocument.drawingml.chart+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charts/_rels/chart23.xml.rels><?xml version="1.0" encoding="UTF-8" standalone="yes"?><Relationships xmlns="http://schemas.openxmlformats.org/package/2006/relationships"><Relationship Id="rId1" Type="http://schemas.openxmlformats.org/officeDocument/2006/relationships/package" Target="../embeddings/Microsoft_Excel_Worksheet23.xlsx"/></Relationships>
</file>

<file path=ppt/charts/_rels/chart24.xml.rels><?xml version="1.0" encoding="UTF-8" standalone="yes"?><Relationships xmlns="http://schemas.openxmlformats.org/package/2006/relationships"><Relationship Id="rId1" Type="http://schemas.openxmlformats.org/officeDocument/2006/relationships/package" Target="../embeddings/Microsoft_Excel_Worksheet24.xlsx"/></Relationships>
</file>

<file path=ppt/charts/_rels/chart25.xml.rels><?xml version="1.0" encoding="UTF-8" standalone="yes"?><Relationships xmlns="http://schemas.openxmlformats.org/package/2006/relationships"><Relationship Id="rId1" Type="http://schemas.openxmlformats.org/officeDocument/2006/relationships/package" Target="../embeddings/Microsoft_Excel_Worksheet25.xlsx"/></Relationships>
</file>

<file path=ppt/charts/_rels/chart26.xml.rels><?xml version="1.0" encoding="UTF-8" standalone="yes"?><Relationships xmlns="http://schemas.openxmlformats.org/package/2006/relationships"><Relationship Id="rId1" Type="http://schemas.openxmlformats.org/officeDocument/2006/relationships/package" Target="../embeddings/Microsoft_Excel_Worksheet26.xlsx"/></Relationships>
</file>

<file path=ppt/charts/_rels/chart27.xml.rels><?xml version="1.0" encoding="UTF-8" standalone="yes"?><Relationships xmlns="http://schemas.openxmlformats.org/package/2006/relationships"><Relationship Id="rId1" Type="http://schemas.openxmlformats.org/officeDocument/2006/relationships/package" Target="../embeddings/Microsoft_Excel_Worksheet27.xlsx"/></Relationships>
</file>

<file path=ppt/charts/_rels/chart28.xml.rels><?xml version="1.0" encoding="UTF-8" standalone="yes"?><Relationships xmlns="http://schemas.openxmlformats.org/package/2006/relationships"><Relationship Id="rId1" Type="http://schemas.openxmlformats.org/officeDocument/2006/relationships/package" Target="../embeddings/Microsoft_Excel_Worksheet28.xlsx"/></Relationships>
</file>

<file path=ppt/charts/_rels/chart29.xml.rels><?xml version="1.0" encoding="UTF-8" standalone="yes"?><Relationships xmlns="http://schemas.openxmlformats.org/package/2006/relationships"><Relationship Id="rId1" Type="http://schemas.openxmlformats.org/officeDocument/2006/relationships/package" Target="../embeddings/Microsoft_Excel_Worksheet29.xlsx"/></Relationships>
</file>

<file path=ppt/charts/_rels/chart30.xml.rels><?xml version="1.0" encoding="UTF-8" standalone="yes"?><Relationships xmlns="http://schemas.openxmlformats.org/package/2006/relationships"><Relationship Id="rId1" Type="http://schemas.openxmlformats.org/officeDocument/2006/relationships/package" Target="../embeddings/Microsoft_Excel_Worksheet30.xlsx"/></Relationships>
</file>

<file path=ppt/charts/_rels/chart31.xml.rels><?xml version="1.0" encoding="UTF-8" standalone="yes"?><Relationships xmlns="http://schemas.openxmlformats.org/package/2006/relationships"><Relationship Id="rId1" Type="http://schemas.openxmlformats.org/officeDocument/2006/relationships/package" Target="../embeddings/Microsoft_Excel_Worksheet31.xlsx"/></Relationships>
</file>

<file path=ppt/charts/_rels/chart32.xml.rels><?xml version="1.0" encoding="UTF-8" standalone="yes"?><Relationships xmlns="http://schemas.openxmlformats.org/package/2006/relationships"><Relationship Id="rId1" Type="http://schemas.openxmlformats.org/officeDocument/2006/relationships/package" Target="../embeddings/Microsoft_Excel_Worksheet32.xlsx"/></Relationships>
</file>

<file path=ppt/charts/_rels/chart33.xml.rels><?xml version="1.0" encoding="UTF-8" standalone="yes"?><Relationships xmlns="http://schemas.openxmlformats.org/package/2006/relationships"><Relationship Id="rId1" Type="http://schemas.openxmlformats.org/officeDocument/2006/relationships/package" Target="../embeddings/Microsoft_Excel_Worksheet33.xlsx"/></Relationships>
</file>

<file path=ppt/charts/chart2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stacked"/>
        <c:varyColors val="0"/>
        <c:ser>
          <c:idx val="0"/>
          <c:order val="0"/>
          <c:tx>
            <c:strRef>
              <c:f>Sheet1!$B$1</c:f>
              <c:strCache>
                <c:ptCount val="1"/>
                <c:pt idx="0">
                  <c:v>Struck off</c:v>
                </c:pt>
              </c:strCache>
            </c:strRef>
          </c:tx>
          <c:spPr>
            <a:solidFill>
              <a:srgbClr val="C0392B"/>
            </a:solidFill>
            <a:effectLst/>
          </c:spPr>
          <c:invertIfNegative val="0"/>
          <c:dLbls>
            <c:numFmt formatCode="0.0" sourceLinked="0"/>
            <c:txPr>
              <a:bodyPr/>
              <a:lstStyle/>
              <a:p>
                <a:pPr>
                  <a:defRPr b="0" i="0" strike="noStrike" sz="1000" u="none">
                    <a:solidFill>
                      <a:srgbClr val="FFFFFF"/>
                    </a:solidFill>
                    <a:latin typeface="Calibri"/>
                  </a:defRPr>
                </a:pPr>
              </a:p>
            </c:txPr>
            <c:dLblPos val="ctr"/>
            <c:showLegendKey val="0"/>
            <c:showVal val="1"/>
            <c:showCatName val="0"/>
            <c:showSerName val="0"/>
            <c:showPercent val="0"/>
            <c:showBubbleSize val="0"/>
            <c:showLeaderLines val="0"/>
          </c:dLbls>
          <c:cat>
            <c:multiLvlStrRef>
              <c:f>Sheet1!$A$2:$A$6</c:f>
              <c:multiLvlStrCache>
                <c:ptCount val="5"/>
                <c:lvl>
                  <c:pt idx="0">
                    <c:v>Charminar</c:v>
                  </c:pt>
                  <c:pt idx="1">
                    <c:v>Yakutpura</c:v>
                  </c:pt>
                  <c:pt idx="2">
                    <c:v>Malakpet</c:v>
                  </c:pt>
                  <c:pt idx="3">
                    <c:v>Chandrayangutta</c:v>
                  </c:pt>
                  <c:pt idx="4">
                    <c:v>Bahadurpura</c:v>
                  </c:pt>
                </c:lvl>
              </c:multiLvlStrCache>
            </c:multiLvlStrRef>
          </c:cat>
          <c:val>
            <c:numRef>
              <c:f>Sheet1!$B$2:$B$6</c:f>
              <c:numCache>
                <c:formatCode>General</c:formatCode>
                <c:ptCount val="5"/>
                <c:pt idx="0">
                  <c:v>39.66</c:v>
                </c:pt>
                <c:pt idx="1">
                  <c:v>41.33</c:v>
                </c:pt>
                <c:pt idx="2">
                  <c:v>45.09</c:v>
                </c:pt>
                <c:pt idx="3">
                  <c:v>39.46</c:v>
                </c:pt>
                <c:pt idx="4">
                  <c:v>34.57</c:v>
                </c:pt>
              </c:numCache>
            </c:numRef>
          </c:val>
        </c:ser>
        <c:ser>
          <c:idx val="1"/>
          <c:order val="1"/>
          <c:tx>
            <c:strRef>
              <c:f>Sheet1!$C$1</c:f>
              <c:strCache>
                <c:ptCount val="1"/>
                <c:pt idx="0">
                  <c:v>Kept, summoned to a hearing</c:v>
                </c:pt>
              </c:strCache>
            </c:strRef>
          </c:tx>
          <c:spPr>
            <a:solidFill>
              <a:srgbClr val="D4AC0D"/>
            </a:solidFill>
            <a:effectLst/>
          </c:spPr>
          <c:invertIfNegative val="0"/>
          <c:dLbls>
            <c:numFmt formatCode="0.0" sourceLinked="0"/>
            <c:txPr>
              <a:bodyPr/>
              <a:lstStyle/>
              <a:p>
                <a:pPr>
                  <a:defRPr b="0" i="0" strike="noStrike" sz="1000" u="none">
                    <a:solidFill>
                      <a:srgbClr val="FFFFFF"/>
                    </a:solidFill>
                    <a:latin typeface="Calibri"/>
                  </a:defRPr>
                </a:pPr>
              </a:p>
            </c:txPr>
            <c:dLblPos val="ctr"/>
            <c:showLegendKey val="0"/>
            <c:showVal val="1"/>
            <c:showCatName val="0"/>
            <c:showSerName val="0"/>
            <c:showPercent val="0"/>
            <c:showBubbleSize val="0"/>
            <c:showLeaderLines val="0"/>
          </c:dLbls>
          <c:cat>
            <c:multiLvlStrRef>
              <c:f>Sheet1!$A$2:$A$6</c:f>
              <c:multiLvlStrCache>
                <c:ptCount val="5"/>
                <c:lvl>
                  <c:pt idx="0">
                    <c:v>Charminar</c:v>
                  </c:pt>
                  <c:pt idx="1">
                    <c:v>Yakutpura</c:v>
                  </c:pt>
                  <c:pt idx="2">
                    <c:v>Malakpet</c:v>
                  </c:pt>
                  <c:pt idx="3">
                    <c:v>Chandrayangutta</c:v>
                  </c:pt>
                  <c:pt idx="4">
                    <c:v>Bahadurpura</c:v>
                  </c:pt>
                </c:lvl>
              </c:multiLvlStrCache>
            </c:multiLvlStrRef>
          </c:cat>
          <c:val>
            <c:numRef>
              <c:f>Sheet1!$C$2:$C$6</c:f>
              <c:numCache>
                <c:formatCode>General</c:formatCode>
                <c:ptCount val="5"/>
                <c:pt idx="0">
                  <c:v>21.12</c:v>
                </c:pt>
                <c:pt idx="1">
                  <c:v>23.3</c:v>
                </c:pt>
                <c:pt idx="2">
                  <c:v>21.55</c:v>
                </c:pt>
                <c:pt idx="3">
                  <c:v>21.27</c:v>
                </c:pt>
                <c:pt idx="4">
                  <c:v>23.93</c:v>
                </c:pt>
              </c:numCache>
            </c:numRef>
          </c:val>
        </c:ser>
        <c:ser>
          <c:idx val="2"/>
          <c:order val="2"/>
          <c:tx>
            <c:strRef>
              <c:f>Sheet1!$D$1</c:f>
              <c:strCache>
                <c:ptCount val="1"/>
                <c:pt idx="0">
                  <c:v>Kept, not summoned</c:v>
                </c:pt>
              </c:strCache>
            </c:strRef>
          </c:tx>
          <c:spPr>
            <a:solidFill>
              <a:srgbClr val="1F618D"/>
            </a:solidFill>
            <a:effectLst/>
          </c:spPr>
          <c:invertIfNegative val="0"/>
          <c:dLbls>
            <c:numFmt formatCode="0.0" sourceLinked="0"/>
            <c:txPr>
              <a:bodyPr/>
              <a:lstStyle/>
              <a:p>
                <a:pPr>
                  <a:defRPr b="0" i="0" strike="noStrike" sz="1000" u="none">
                    <a:solidFill>
                      <a:srgbClr val="FFFFFF"/>
                    </a:solidFill>
                    <a:latin typeface="Calibri"/>
                  </a:defRPr>
                </a:pPr>
              </a:p>
            </c:txPr>
            <c:dLblPos val="ctr"/>
            <c:showLegendKey val="0"/>
            <c:showVal val="1"/>
            <c:showCatName val="0"/>
            <c:showSerName val="0"/>
            <c:showPercent val="0"/>
            <c:showBubbleSize val="0"/>
            <c:showLeaderLines val="0"/>
          </c:dLbls>
          <c:cat>
            <c:multiLvlStrRef>
              <c:f>Sheet1!$A$2:$A$6</c:f>
              <c:multiLvlStrCache>
                <c:ptCount val="5"/>
                <c:lvl>
                  <c:pt idx="0">
                    <c:v>Charminar</c:v>
                  </c:pt>
                  <c:pt idx="1">
                    <c:v>Yakutpura</c:v>
                  </c:pt>
                  <c:pt idx="2">
                    <c:v>Malakpet</c:v>
                  </c:pt>
                  <c:pt idx="3">
                    <c:v>Chandrayangutta</c:v>
                  </c:pt>
                  <c:pt idx="4">
                    <c:v>Bahadurpura</c:v>
                  </c:pt>
                </c:lvl>
              </c:multiLvlStrCache>
            </c:multiLvlStrRef>
          </c:cat>
          <c:val>
            <c:numRef>
              <c:f>Sheet1!$D$2:$D$6</c:f>
              <c:numCache>
                <c:formatCode>General</c:formatCode>
                <c:ptCount val="5"/>
                <c:pt idx="0">
                  <c:v>39.2</c:v>
                </c:pt>
                <c:pt idx="1">
                  <c:v>35.3</c:v>
                </c:pt>
                <c:pt idx="2">
                  <c:v>30.9</c:v>
                </c:pt>
                <c:pt idx="3">
                  <c:v>39.2</c:v>
                </c:pt>
                <c:pt idx="4">
                  <c:v>41.4</c:v>
                </c:pt>
              </c:numCache>
            </c:numRef>
          </c:val>
        </c:ser>
        <c:dLbls>
          <c:numFmt formatCode="0.0" sourceLinked="0"/>
          <c:txPr>
            <a:bodyPr/>
            <a:lstStyle/>
            <a:p>
              <a:pPr>
                <a:defRPr b="0" i="0" strike="noStrike" sz="1000" u="none">
                  <a:solidFill>
                    <a:srgbClr val="FFFFFF"/>
                  </a:solidFill>
                  <a:latin typeface="Calibri"/>
                </a:defRPr>
              </a:pPr>
            </a:p>
          </c:txPr>
          <c:dLblPos val="ctr"/>
          <c:showLegendKey val="0"/>
          <c:showVal val="1"/>
          <c:showCatName val="0"/>
          <c:showSerName val="0"/>
          <c:showPercent val="0"/>
          <c:showBubbleSize val="0"/>
          <c:showLeaderLines val="0"/>
        </c:dLbls>
        <c:gapWidth val="50"/>
        <c:overlap val="10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max val="100"/>
        </c:scaling>
        <c:delete val="1"/>
        <c:axPos val="b"/>
        <c:majorGridlines>
          <c:spPr>
            <a:ln w="6350" cap="flat">
              <a:solidFill>
                <a:srgbClr val="E1E5E8"/>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1100">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percentStacked"/>
        <c:varyColors val="0"/>
        <c:ser>
          <c:idx val="0"/>
          <c:order val="0"/>
          <c:tx>
            <c:strRef>
              <c:f>Sheet1!$B$1</c:f>
              <c:strCache>
                <c:ptCount val="1"/>
                <c:pt idx="0">
                  <c:v>Permanently shifted</c:v>
                </c:pt>
              </c:strCache>
            </c:strRef>
          </c:tx>
          <c:spPr>
            <a:solidFill>
              <a:srgbClr val="1F618D"/>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cat>
            <c:multiLvlStrRef>
              <c:f>Sheet1!$A$2:$A$6</c:f>
              <c:multiLvlStrCache>
                <c:ptCount val="5"/>
                <c:lvl>
                  <c:pt idx="0">
                    <c:v>Charminar</c:v>
                  </c:pt>
                  <c:pt idx="1">
                    <c:v>Yakutpura</c:v>
                  </c:pt>
                  <c:pt idx="2">
                    <c:v>Malakpet</c:v>
                  </c:pt>
                  <c:pt idx="3">
                    <c:v>Chandrayangutta</c:v>
                  </c:pt>
                  <c:pt idx="4">
                    <c:v>Bahadurpura</c:v>
                  </c:pt>
                </c:lvl>
              </c:multiLvlStrCache>
            </c:multiLvlStrRef>
          </c:cat>
          <c:val>
            <c:numRef>
              <c:f>Sheet1!$B$2:$B$6</c:f>
              <c:numCache>
                <c:formatCode>General</c:formatCode>
                <c:ptCount val="5"/>
                <c:pt idx="0">
                  <c:v>44.9</c:v>
                </c:pt>
                <c:pt idx="1">
                  <c:v>66.8</c:v>
                </c:pt>
                <c:pt idx="2">
                  <c:v>81.4</c:v>
                </c:pt>
                <c:pt idx="3">
                  <c:v>61.4</c:v>
                </c:pt>
                <c:pt idx="4">
                  <c:v>59.2</c:v>
                </c:pt>
              </c:numCache>
            </c:numRef>
          </c:val>
        </c:ser>
        <c:ser>
          <c:idx val="1"/>
          <c:order val="1"/>
          <c:tx>
            <c:strRef>
              <c:f>Sheet1!$C$1</c:f>
              <c:strCache>
                <c:ptCount val="1"/>
                <c:pt idx="0">
                  <c:v>Untraceable or absent</c:v>
                </c:pt>
              </c:strCache>
            </c:strRef>
          </c:tx>
          <c:spPr>
            <a:solidFill>
              <a:srgbClr val="C0392B"/>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cat>
            <c:multiLvlStrRef>
              <c:f>Sheet1!$A$2:$A$6</c:f>
              <c:multiLvlStrCache>
                <c:ptCount val="5"/>
                <c:lvl>
                  <c:pt idx="0">
                    <c:v>Charminar</c:v>
                  </c:pt>
                  <c:pt idx="1">
                    <c:v>Yakutpura</c:v>
                  </c:pt>
                  <c:pt idx="2">
                    <c:v>Malakpet</c:v>
                  </c:pt>
                  <c:pt idx="3">
                    <c:v>Chandrayangutta</c:v>
                  </c:pt>
                  <c:pt idx="4">
                    <c:v>Bahadurpura</c:v>
                  </c:pt>
                </c:lvl>
              </c:multiLvlStrCache>
            </c:multiLvlStrRef>
          </c:cat>
          <c:val>
            <c:numRef>
              <c:f>Sheet1!$C$2:$C$6</c:f>
              <c:numCache>
                <c:formatCode>General</c:formatCode>
                <c:ptCount val="5"/>
                <c:pt idx="0">
                  <c:v>38.3</c:v>
                </c:pt>
                <c:pt idx="1">
                  <c:v>16.1</c:v>
                </c:pt>
                <c:pt idx="2">
                  <c:v>6.5</c:v>
                </c:pt>
                <c:pt idx="3">
                  <c:v>25.4</c:v>
                </c:pt>
                <c:pt idx="4">
                  <c:v>24.4</c:v>
                </c:pt>
              </c:numCache>
            </c:numRef>
          </c:val>
        </c:ser>
        <c:ser>
          <c:idx val="2"/>
          <c:order val="2"/>
          <c:tx>
            <c:strRef>
              <c:f>Sheet1!$D$1</c:f>
              <c:strCache>
                <c:ptCount val="1"/>
                <c:pt idx="0">
                  <c:v>Dead</c:v>
                </c:pt>
              </c:strCache>
            </c:strRef>
          </c:tx>
          <c:spPr>
            <a:solidFill>
              <a:srgbClr val="95A5A6"/>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cat>
            <c:multiLvlStrRef>
              <c:f>Sheet1!$A$2:$A$6</c:f>
              <c:multiLvlStrCache>
                <c:ptCount val="5"/>
                <c:lvl>
                  <c:pt idx="0">
                    <c:v>Charminar</c:v>
                  </c:pt>
                  <c:pt idx="1">
                    <c:v>Yakutpura</c:v>
                  </c:pt>
                  <c:pt idx="2">
                    <c:v>Malakpet</c:v>
                  </c:pt>
                  <c:pt idx="3">
                    <c:v>Chandrayangutta</c:v>
                  </c:pt>
                  <c:pt idx="4">
                    <c:v>Bahadurpura</c:v>
                  </c:pt>
                </c:lvl>
              </c:multiLvlStrCache>
            </c:multiLvlStrRef>
          </c:cat>
          <c:val>
            <c:numRef>
              <c:f>Sheet1!$D$2:$D$6</c:f>
              <c:numCache>
                <c:formatCode>General</c:formatCode>
                <c:ptCount val="5"/>
                <c:pt idx="0">
                  <c:v>10.9</c:v>
                </c:pt>
                <c:pt idx="1">
                  <c:v>9.4</c:v>
                </c:pt>
                <c:pt idx="2">
                  <c:v>7.2</c:v>
                </c:pt>
                <c:pt idx="3">
                  <c:v>8.6</c:v>
                </c:pt>
                <c:pt idx="4">
                  <c:v>8</c:v>
                </c:pt>
              </c:numCache>
            </c:numRef>
          </c:val>
        </c:ser>
        <c:ser>
          <c:idx val="3"/>
          <c:order val="3"/>
          <c:tx>
            <c:strRef>
              <c:f>Sheet1!$E$1</c:f>
              <c:strCache>
                <c:ptCount val="1"/>
                <c:pt idx="0">
                  <c:v>Enrolled elsewhere</c:v>
                </c:pt>
              </c:strCache>
            </c:strRef>
          </c:tx>
          <c:spPr>
            <a:solidFill>
              <a:srgbClr val="E0A526"/>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cat>
            <c:multiLvlStrRef>
              <c:f>Sheet1!$A$2:$A$6</c:f>
              <c:multiLvlStrCache>
                <c:ptCount val="5"/>
                <c:lvl>
                  <c:pt idx="0">
                    <c:v>Charminar</c:v>
                  </c:pt>
                  <c:pt idx="1">
                    <c:v>Yakutpura</c:v>
                  </c:pt>
                  <c:pt idx="2">
                    <c:v>Malakpet</c:v>
                  </c:pt>
                  <c:pt idx="3">
                    <c:v>Chandrayangutta</c:v>
                  </c:pt>
                  <c:pt idx="4">
                    <c:v>Bahadurpura</c:v>
                  </c:pt>
                </c:lvl>
              </c:multiLvlStrCache>
            </c:multiLvlStrRef>
          </c:cat>
          <c:val>
            <c:numRef>
              <c:f>Sheet1!$E$2:$E$6</c:f>
              <c:numCache>
                <c:formatCode>General</c:formatCode>
                <c:ptCount val="5"/>
                <c:pt idx="0">
                  <c:v>6</c:v>
                </c:pt>
                <c:pt idx="1">
                  <c:v>7.7</c:v>
                </c:pt>
                <c:pt idx="2">
                  <c:v>4.9</c:v>
                </c:pt>
                <c:pt idx="3">
                  <c:v>4.2</c:v>
                </c:pt>
                <c:pt idx="4">
                  <c:v>7.6</c:v>
                </c:pt>
              </c:numCache>
            </c:numRef>
          </c:val>
        </c:ser>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gapWidth val="50"/>
        <c:overlap val="10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scaling>
        <c:delete val="1"/>
        <c:axPos val="b"/>
        <c:majorGridlines>
          <c:spPr>
            <a:ln w="6350" cap="flat">
              <a:solidFill>
                <a:srgbClr val="E1E5E8"/>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1100">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 left off</c:v>
                </c:pt>
              </c:strCache>
            </c:strRef>
          </c:tx>
          <c:spPr>
            <a:solidFill>
              <a:srgbClr val="8B1E3F"/>
            </a:solidFill>
            <a:effectLst/>
          </c:spPr>
          <c:invertIfNegative val="0"/>
          <c:dLbls>
            <c:numFmt formatCode="0.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dPt>
            <c:idx val="0"/>
            <c:invertIfNegative val="0"/>
            <c:bubble3D val="0"/>
            <c:spPr>
              <a:solidFill>
                <a:srgbClr val="8B1E3F"/>
              </a:solidFill>
              <a:effectLst/>
            </c:spPr>
          </c:dPt>
          <c:dPt>
            <c:idx val="1"/>
            <c:invertIfNegative val="0"/>
            <c:bubble3D val="0"/>
            <c:spPr>
              <a:solidFill>
                <a:srgbClr val="1F618D"/>
              </a:solidFill>
              <a:effectLst/>
            </c:spPr>
          </c:dPt>
          <c:dPt>
            <c:idx val="2"/>
            <c:invertIfNegative val="0"/>
            <c:bubble3D val="0"/>
            <c:spPr>
              <a:solidFill>
                <a:srgbClr val="1F618D"/>
              </a:solidFill>
              <a:effectLst/>
            </c:spPr>
          </c:dPt>
          <c:dPt>
            <c:idx val="3"/>
            <c:invertIfNegative val="0"/>
            <c:bubble3D val="0"/>
            <c:spPr>
              <a:solidFill>
                <a:srgbClr val="8B1E3F"/>
              </a:solidFill>
              <a:effectLst/>
            </c:spPr>
          </c:dPt>
          <c:dPt>
            <c:idx val="4"/>
            <c:invertIfNegative val="0"/>
            <c:bubble3D val="0"/>
            <c:spPr>
              <a:solidFill>
                <a:srgbClr val="1F618D"/>
              </a:solidFill>
              <a:effectLst/>
            </c:spPr>
          </c:dPt>
          <c:dPt>
            <c:idx val="5"/>
            <c:invertIfNegative val="0"/>
            <c:bubble3D val="0"/>
            <c:spPr>
              <a:solidFill>
                <a:srgbClr val="8B1E3F"/>
              </a:solidFill>
              <a:effectLst/>
            </c:spPr>
          </c:dPt>
          <c:dPt>
            <c:idx val="6"/>
            <c:invertIfNegative val="0"/>
            <c:bubble3D val="0"/>
            <c:spPr>
              <a:solidFill>
                <a:srgbClr val="1F618D"/>
              </a:solidFill>
              <a:effectLst/>
            </c:spPr>
          </c:dPt>
          <c:dPt>
            <c:idx val="7"/>
            <c:invertIfNegative val="0"/>
            <c:bubble3D val="0"/>
            <c:spPr>
              <a:solidFill>
                <a:srgbClr val="8B1E3F"/>
              </a:solidFill>
              <a:effectLst/>
            </c:spPr>
          </c:dPt>
          <c:dPt>
            <c:idx val="8"/>
            <c:invertIfNegative val="0"/>
            <c:bubble3D val="0"/>
            <c:spPr>
              <a:solidFill>
                <a:srgbClr val="1F618D"/>
              </a:solidFill>
              <a:effectLst/>
            </c:spPr>
          </c:dPt>
          <c:dPt>
            <c:idx val="9"/>
            <c:invertIfNegative val="0"/>
            <c:bubble3D val="0"/>
            <c:spPr>
              <a:solidFill>
                <a:srgbClr val="1F618D"/>
              </a:solidFill>
              <a:effectLst/>
            </c:spPr>
          </c:dPt>
          <c:dPt>
            <c:idx val="10"/>
            <c:invertIfNegative val="0"/>
            <c:bubble3D val="0"/>
            <c:spPr>
              <a:solidFill>
                <a:srgbClr val="1F618D"/>
              </a:solidFill>
              <a:effectLst/>
            </c:spPr>
          </c:dPt>
          <c:dPt>
            <c:idx val="11"/>
            <c:invertIfNegative val="0"/>
            <c:bubble3D val="0"/>
            <c:spPr>
              <a:solidFill>
                <a:srgbClr val="1F618D"/>
              </a:solidFill>
              <a:effectLst/>
            </c:spPr>
          </c:dPt>
          <c:dPt>
            <c:idx val="12"/>
            <c:invertIfNegative val="0"/>
            <c:bubble3D val="0"/>
            <c:spPr>
              <a:solidFill>
                <a:srgbClr val="8B1E3F"/>
              </a:solidFill>
              <a:effectLst/>
            </c:spPr>
          </c:dPt>
          <c:dPt>
            <c:idx val="13"/>
            <c:invertIfNegative val="0"/>
            <c:bubble3D val="0"/>
            <c:spPr>
              <a:solidFill>
                <a:srgbClr val="1F618D"/>
              </a:solidFill>
              <a:effectLst/>
            </c:spPr>
          </c:dPt>
          <c:dPt>
            <c:idx val="14"/>
            <c:invertIfNegative val="0"/>
            <c:bubble3D val="0"/>
            <c:spPr>
              <a:solidFill>
                <a:srgbClr val="1F618D"/>
              </a:solidFill>
              <a:effectLst/>
            </c:spPr>
          </c:dPt>
          <c:cat>
            <c:multiLvlStrRef>
              <c:f>Sheet1!$A$2:$A$16</c:f>
              <c:multiLvlStrCache>
                <c:ptCount val="15"/>
                <c:lvl>
                  <c:pt idx="0">
                    <c:v>Bahadurpura</c:v>
                  </c:pt>
                  <c:pt idx="1">
                    <c:v>Karwan</c:v>
                  </c:pt>
                  <c:pt idx="2">
                    <c:v>Secunderabad</c:v>
                  </c:pt>
                  <c:pt idx="3">
                    <c:v>Chandrayangutta</c:v>
                  </c:pt>
                  <c:pt idx="4">
                    <c:v>Nampally</c:v>
                  </c:pt>
                  <c:pt idx="5">
                    <c:v>Charminar</c:v>
                  </c:pt>
                  <c:pt idx="6">
                    <c:v>Goshamahal</c:v>
                  </c:pt>
                  <c:pt idx="7">
                    <c:v>Yakutpura</c:v>
                  </c:pt>
                  <c:pt idx="8">
                    <c:v>Khairatabad</c:v>
                  </c:pt>
                  <c:pt idx="9">
                    <c:v>Amberpet</c:v>
                  </c:pt>
                  <c:pt idx="10">
                    <c:v>Secunderabad Cantonment</c:v>
                  </c:pt>
                  <c:pt idx="11">
                    <c:v>Jubilee Hills</c:v>
                  </c:pt>
                  <c:pt idx="12">
                    <c:v>Malakpet</c:v>
                  </c:pt>
                  <c:pt idx="13">
                    <c:v>Sanathnagar</c:v>
                  </c:pt>
                  <c:pt idx="14">
                    <c:v>Musheerabad</c:v>
                  </c:pt>
                </c:lvl>
              </c:multiLvlStrCache>
            </c:multiLvlStrRef>
          </c:cat>
          <c:val>
            <c:numRef>
              <c:f>Sheet1!$B$2:$B$16</c:f>
              <c:numCache>
                <c:formatCode>General</c:formatCode>
                <c:ptCount val="15"/>
                <c:pt idx="0">
                  <c:v>34.57</c:v>
                </c:pt>
                <c:pt idx="1">
                  <c:v>37</c:v>
                </c:pt>
                <c:pt idx="2">
                  <c:v>38.19</c:v>
                </c:pt>
                <c:pt idx="3">
                  <c:v>39.46</c:v>
                </c:pt>
                <c:pt idx="4">
                  <c:v>39.64</c:v>
                </c:pt>
                <c:pt idx="5">
                  <c:v>39.66</c:v>
                </c:pt>
                <c:pt idx="6">
                  <c:v>40.02</c:v>
                </c:pt>
                <c:pt idx="7">
                  <c:v>41.33</c:v>
                </c:pt>
                <c:pt idx="8">
                  <c:v>42.04</c:v>
                </c:pt>
                <c:pt idx="9">
                  <c:v>42.61</c:v>
                </c:pt>
                <c:pt idx="10">
                  <c:v>42.77</c:v>
                </c:pt>
                <c:pt idx="11">
                  <c:v>44.14</c:v>
                </c:pt>
                <c:pt idx="12">
                  <c:v>44.76</c:v>
                </c:pt>
                <c:pt idx="13">
                  <c:v>44.93</c:v>
                </c:pt>
                <c:pt idx="14">
                  <c:v>45.17</c:v>
                </c:pt>
              </c:numCache>
            </c:numRef>
          </c:val>
        </c:ser>
        <c:dLbls>
          <c:numFmt formatCode="0.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scaling>
        <c:delete val="1"/>
        <c:axPos val="b"/>
        <c:majorGridlines>
          <c:spPr>
            <a:ln w="6350" cap="flat">
              <a:solidFill>
                <a:srgbClr val="E1E5E8"/>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 struck off</c:v>
                </c:pt>
              </c:strCache>
            </c:strRef>
          </c:tx>
          <c:spPr>
            <a:solidFill>
              <a:srgbClr val="8B1E3F"/>
            </a:solidFill>
            <a:effectLst/>
          </c:spPr>
          <c:invertIfNegative val="0"/>
          <c:dLbls>
            <c:numFmt formatCode="0.0&quot;%&quot;"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cat>
            <c:multiLvlStrRef>
              <c:f>Sheet1!$A$2:$A$9</c:f>
              <c:multiLvlStrCache>
                <c:ptCount val="8"/>
                <c:lvl>
                  <c:pt idx="0">
                    <c:v>18-24</c:v>
                  </c:pt>
                  <c:pt idx="1">
                    <c:v>25-29</c:v>
                  </c:pt>
                  <c:pt idx="2">
                    <c:v>30-39</c:v>
                  </c:pt>
                  <c:pt idx="3">
                    <c:v>40-49</c:v>
                  </c:pt>
                  <c:pt idx="4">
                    <c:v>50-59</c:v>
                  </c:pt>
                  <c:pt idx="5">
                    <c:v>60-69</c:v>
                  </c:pt>
                  <c:pt idx="6">
                    <c:v>70-79</c:v>
                  </c:pt>
                  <c:pt idx="7">
                    <c:v>80+</c:v>
                  </c:pt>
                </c:lvl>
              </c:multiLvlStrCache>
            </c:multiLvlStrRef>
          </c:cat>
          <c:val>
            <c:numRef>
              <c:f>Sheet1!$B$2:$B$9</c:f>
              <c:numCache>
                <c:formatCode>General</c:formatCode>
                <c:ptCount val="8"/>
                <c:pt idx="0">
                  <c:v>20.9</c:v>
                </c:pt>
                <c:pt idx="1">
                  <c:v>30.6</c:v>
                </c:pt>
                <c:pt idx="2">
                  <c:v>40.5</c:v>
                </c:pt>
                <c:pt idx="3">
                  <c:v>41</c:v>
                </c:pt>
                <c:pt idx="4">
                  <c:v>41</c:v>
                </c:pt>
                <c:pt idx="5">
                  <c:v>46.6</c:v>
                </c:pt>
                <c:pt idx="6">
                  <c:v>57.2</c:v>
                </c:pt>
                <c:pt idx="7">
                  <c:v>74</c:v>
                </c:pt>
              </c:numCache>
            </c:numRef>
          </c:val>
        </c:ser>
        <c:dLbls>
          <c:numFmt formatCode="0.0&quot;%&quot;"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scaling>
        <c:delete val="1"/>
        <c:axPos val="l"/>
        <c:majorGridlines>
          <c:spPr>
            <a:ln w="6350" cap="flat">
              <a:solidFill>
                <a:srgbClr val="E1E5E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Linked to 2002</c:v>
                </c:pt>
              </c:strCache>
            </c:strRef>
          </c:tx>
          <c:spPr>
            <a:solidFill>
              <a:srgbClr val="0E5E6F"/>
            </a:solidFill>
            <a:effectLst/>
          </c:spPr>
          <c:invertIfNegative val="0"/>
          <c:dLbls>
            <c:numFmt formatCode="0.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cat>
            <c:multiLvlStrRef>
              <c:f>Sheet1!$A$2:$A$5</c:f>
              <c:multiLvlStrCache>
                <c:ptCount val="4"/>
                <c:lvl>
                  <c:pt idx="0">
                    <c:v>Charminar</c:v>
                  </c:pt>
                  <c:pt idx="1">
                    <c:v>Yakutpura</c:v>
                  </c:pt>
                  <c:pt idx="2">
                    <c:v>Chandrayangutta</c:v>
                  </c:pt>
                  <c:pt idx="3">
                    <c:v>Bahadurpura</c:v>
                  </c:pt>
                </c:lvl>
              </c:multiLvlStrCache>
            </c:multiLvlStrRef>
          </c:cat>
          <c:val>
            <c:numRef>
              <c:f>Sheet1!$B$2:$B$5</c:f>
              <c:numCache>
                <c:formatCode>General</c:formatCode>
                <c:ptCount val="4"/>
                <c:pt idx="0">
                  <c:v>26.16</c:v>
                </c:pt>
                <c:pt idx="1">
                  <c:v>29.2</c:v>
                </c:pt>
                <c:pt idx="2">
                  <c:v>24.75</c:v>
                </c:pt>
                <c:pt idx="3">
                  <c:v>21.68</c:v>
                </c:pt>
              </c:numCache>
            </c:numRef>
          </c:val>
        </c:ser>
        <c:ser>
          <c:idx val="1"/>
          <c:order val="1"/>
          <c:tx>
            <c:strRef>
              <c:f>Sheet1!$C$1</c:f>
              <c:strCache>
                <c:ptCount val="1"/>
                <c:pt idx="0">
                  <c:v>No 2002 link</c:v>
                </c:pt>
              </c:strCache>
            </c:strRef>
          </c:tx>
          <c:spPr>
            <a:solidFill>
              <a:srgbClr val="C0392B"/>
            </a:solidFill>
            <a:effectLst/>
          </c:spPr>
          <c:invertIfNegative val="0"/>
          <c:dLbls>
            <c:numFmt formatCode="0.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cat>
            <c:multiLvlStrRef>
              <c:f>Sheet1!$A$2:$A$5</c:f>
              <c:multiLvlStrCache>
                <c:ptCount val="4"/>
                <c:lvl>
                  <c:pt idx="0">
                    <c:v>Charminar</c:v>
                  </c:pt>
                  <c:pt idx="1">
                    <c:v>Yakutpura</c:v>
                  </c:pt>
                  <c:pt idx="2">
                    <c:v>Chandrayangutta</c:v>
                  </c:pt>
                  <c:pt idx="3">
                    <c:v>Bahadurpura</c:v>
                  </c:pt>
                </c:lvl>
              </c:multiLvlStrCache>
            </c:multiLvlStrRef>
          </c:cat>
          <c:val>
            <c:numRef>
              <c:f>Sheet1!$C$2:$C$5</c:f>
              <c:numCache>
                <c:formatCode>General</c:formatCode>
                <c:ptCount val="4"/>
                <c:pt idx="0">
                  <c:v>53.08</c:v>
                </c:pt>
                <c:pt idx="1">
                  <c:v>52.23</c:v>
                </c:pt>
                <c:pt idx="2">
                  <c:v>51.73</c:v>
                </c:pt>
                <c:pt idx="3">
                  <c:v>49.56</c:v>
                </c:pt>
              </c:numCache>
            </c:numRef>
          </c:val>
        </c:ser>
        <c:dLbls>
          <c:numFmt formatCode="0.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scaling>
        <c:delete val="1"/>
        <c:axPos val="l"/>
        <c:majorGridlines>
          <c:spPr>
            <a:ln w="6350" cap="flat">
              <a:solidFill>
                <a:srgbClr val="E1E5E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1100">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Hindu-name electors</c:v>
                </c:pt>
              </c:strCache>
            </c:strRef>
          </c:tx>
          <c:spPr>
            <a:solidFill>
              <a:srgbClr val="E0A526"/>
            </a:solidFill>
            <a:effectLst/>
          </c:spPr>
          <c:invertIfNegative val="0"/>
          <c:dLbls>
            <c:numFmt formatCode="0.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cat>
            <c:multiLvlStrRef>
              <c:f>Sheet1!$A$2:$A$6</c:f>
              <c:multiLvlStrCache>
                <c:ptCount val="5"/>
                <c:lvl>
                  <c:pt idx="0">
                    <c:v>Charminar</c:v>
                  </c:pt>
                  <c:pt idx="1">
                    <c:v>Yakutpura</c:v>
                  </c:pt>
                  <c:pt idx="2">
                    <c:v>Malakpet</c:v>
                  </c:pt>
                  <c:pt idx="3">
                    <c:v>Chandrayangutta</c:v>
                  </c:pt>
                  <c:pt idx="4">
                    <c:v>Bahadurpura</c:v>
                  </c:pt>
                </c:lvl>
              </c:multiLvlStrCache>
            </c:multiLvlStrRef>
          </c:cat>
          <c:val>
            <c:numRef>
              <c:f>Sheet1!$B$2:$B$6</c:f>
              <c:numCache>
                <c:formatCode>General</c:formatCode>
                <c:ptCount val="5"/>
                <c:pt idx="0">
                  <c:v>46.62</c:v>
                </c:pt>
                <c:pt idx="1">
                  <c:v>55.79</c:v>
                </c:pt>
                <c:pt idx="2">
                  <c:v>53.64</c:v>
                </c:pt>
                <c:pt idx="3">
                  <c:v>51.74</c:v>
                </c:pt>
                <c:pt idx="4">
                  <c:v>44.18</c:v>
                </c:pt>
              </c:numCache>
            </c:numRef>
          </c:val>
        </c:ser>
        <c:ser>
          <c:idx val="1"/>
          <c:order val="1"/>
          <c:tx>
            <c:strRef>
              <c:f>Sheet1!$C$1</c:f>
              <c:strCache>
                <c:ptCount val="1"/>
                <c:pt idx="0">
                  <c:v>Muslim-name electors</c:v>
                </c:pt>
              </c:strCache>
            </c:strRef>
          </c:tx>
          <c:spPr>
            <a:solidFill>
              <a:srgbClr val="1E8449"/>
            </a:solidFill>
            <a:effectLst/>
          </c:spPr>
          <c:invertIfNegative val="0"/>
          <c:dLbls>
            <c:numFmt formatCode="0.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cat>
            <c:multiLvlStrRef>
              <c:f>Sheet1!$A$2:$A$6</c:f>
              <c:multiLvlStrCache>
                <c:ptCount val="5"/>
                <c:lvl>
                  <c:pt idx="0">
                    <c:v>Charminar</c:v>
                  </c:pt>
                  <c:pt idx="1">
                    <c:v>Yakutpura</c:v>
                  </c:pt>
                  <c:pt idx="2">
                    <c:v>Malakpet</c:v>
                  </c:pt>
                  <c:pt idx="3">
                    <c:v>Chandrayangutta</c:v>
                  </c:pt>
                  <c:pt idx="4">
                    <c:v>Bahadurpura</c:v>
                  </c:pt>
                </c:lvl>
              </c:multiLvlStrCache>
            </c:multiLvlStrRef>
          </c:cat>
          <c:val>
            <c:numRef>
              <c:f>Sheet1!$C$2:$C$6</c:f>
              <c:numCache>
                <c:formatCode>General</c:formatCode>
                <c:ptCount val="5"/>
                <c:pt idx="0">
                  <c:v>36.1</c:v>
                </c:pt>
                <c:pt idx="1">
                  <c:v>34.51</c:v>
                </c:pt>
                <c:pt idx="2">
                  <c:v>38.16</c:v>
                </c:pt>
                <c:pt idx="3">
                  <c:v>36.07</c:v>
                </c:pt>
                <c:pt idx="4">
                  <c:v>33.36</c:v>
                </c:pt>
              </c:numCache>
            </c:numRef>
          </c:val>
        </c:ser>
        <c:dLbls>
          <c:numFmt formatCode="0.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scaling>
        <c:delete val="1"/>
        <c:axPos val="l"/>
        <c:majorGridlines>
          <c:spPr>
            <a:ln w="6350" cap="flat">
              <a:solidFill>
                <a:srgbClr val="E1E5E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1100">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Women</c:v>
                </c:pt>
              </c:strCache>
            </c:strRef>
          </c:tx>
          <c:spPr>
            <a:solidFill>
              <a:srgbClr val="AF3B6E"/>
            </a:solidFill>
            <a:effectLst/>
          </c:spPr>
          <c:invertIfNegative val="0"/>
          <c:dLbls>
            <c:numFmt formatCode="0.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cat>
            <c:multiLvlStrRef>
              <c:f>Sheet1!$A$2:$A$6</c:f>
              <c:multiLvlStrCache>
                <c:ptCount val="5"/>
                <c:lvl>
                  <c:pt idx="0">
                    <c:v>Charminar</c:v>
                  </c:pt>
                  <c:pt idx="1">
                    <c:v>Yakutpura</c:v>
                  </c:pt>
                  <c:pt idx="2">
                    <c:v>Malakpet</c:v>
                  </c:pt>
                  <c:pt idx="3">
                    <c:v>Chandrayangutta</c:v>
                  </c:pt>
                  <c:pt idx="4">
                    <c:v>Bahadurpura</c:v>
                  </c:pt>
                </c:lvl>
              </c:multiLvlStrCache>
            </c:multiLvlStrRef>
          </c:cat>
          <c:val>
            <c:numRef>
              <c:f>Sheet1!$B$2:$B$6</c:f>
              <c:numCache>
                <c:formatCode>General</c:formatCode>
                <c:ptCount val="5"/>
                <c:pt idx="0">
                  <c:v>38.14</c:v>
                </c:pt>
                <c:pt idx="1">
                  <c:v>40.31</c:v>
                </c:pt>
                <c:pt idx="2">
                  <c:v>45.08</c:v>
                </c:pt>
                <c:pt idx="3">
                  <c:v>40.01</c:v>
                </c:pt>
                <c:pt idx="4">
                  <c:v>35.79</c:v>
                </c:pt>
              </c:numCache>
            </c:numRef>
          </c:val>
        </c:ser>
        <c:ser>
          <c:idx val="1"/>
          <c:order val="1"/>
          <c:tx>
            <c:strRef>
              <c:f>Sheet1!$C$1</c:f>
              <c:strCache>
                <c:ptCount val="1"/>
                <c:pt idx="0">
                  <c:v>Men</c:v>
                </c:pt>
              </c:strCache>
            </c:strRef>
          </c:tx>
          <c:spPr>
            <a:solidFill>
              <a:srgbClr val="1F618D"/>
            </a:solidFill>
            <a:effectLst/>
          </c:spPr>
          <c:invertIfNegative val="0"/>
          <c:dLbls>
            <c:numFmt formatCode="0.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cat>
            <c:multiLvlStrRef>
              <c:f>Sheet1!$A$2:$A$6</c:f>
              <c:multiLvlStrCache>
                <c:ptCount val="5"/>
                <c:lvl>
                  <c:pt idx="0">
                    <c:v>Charminar</c:v>
                  </c:pt>
                  <c:pt idx="1">
                    <c:v>Yakutpura</c:v>
                  </c:pt>
                  <c:pt idx="2">
                    <c:v>Malakpet</c:v>
                  </c:pt>
                  <c:pt idx="3">
                    <c:v>Chandrayangutta</c:v>
                  </c:pt>
                  <c:pt idx="4">
                    <c:v>Bahadurpura</c:v>
                  </c:pt>
                </c:lvl>
              </c:multiLvlStrCache>
            </c:multiLvlStrRef>
          </c:cat>
          <c:val>
            <c:numRef>
              <c:f>Sheet1!$C$2:$C$6</c:f>
              <c:numCache>
                <c:formatCode>General</c:formatCode>
                <c:ptCount val="5"/>
                <c:pt idx="0">
                  <c:v>41.11</c:v>
                </c:pt>
                <c:pt idx="1">
                  <c:v>42.42</c:v>
                </c:pt>
                <c:pt idx="2">
                  <c:v>47.43</c:v>
                </c:pt>
                <c:pt idx="3">
                  <c:v>38.97</c:v>
                </c:pt>
                <c:pt idx="4">
                  <c:v>33.41</c:v>
                </c:pt>
              </c:numCache>
            </c:numRef>
          </c:val>
        </c:ser>
        <c:dLbls>
          <c:numFmt formatCode="0.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scaling>
        <c:delete val="1"/>
        <c:axPos val="l"/>
        <c:majorGridlines>
          <c:spPr>
            <a:ln w="6350" cap="flat">
              <a:solidFill>
                <a:srgbClr val="E1E5E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1100">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Parts</c:v>
                </c:pt>
              </c:strCache>
            </c:strRef>
          </c:tx>
          <c:spPr>
            <a:solidFill>
              <a:srgbClr val="95A5A6"/>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dPt>
            <c:idx val="0"/>
            <c:invertIfNegative val="0"/>
            <c:bubble3D val="0"/>
            <c:spPr>
              <a:solidFill>
                <a:srgbClr val="95A5A6"/>
              </a:solidFill>
              <a:effectLst/>
            </c:spPr>
          </c:dPt>
          <c:dPt>
            <c:idx val="1"/>
            <c:invertIfNegative val="0"/>
            <c:bubble3D val="0"/>
            <c:spPr>
              <a:solidFill>
                <a:srgbClr val="95A5A6"/>
              </a:solidFill>
              <a:effectLst/>
            </c:spPr>
          </c:dPt>
          <c:dPt>
            <c:idx val="2"/>
            <c:invertIfNegative val="0"/>
            <c:bubble3D val="0"/>
            <c:spPr>
              <a:solidFill>
                <a:srgbClr val="95A5A6"/>
              </a:solidFill>
              <a:effectLst/>
            </c:spPr>
          </c:dPt>
          <c:dPt>
            <c:idx val="3"/>
            <c:invertIfNegative val="0"/>
            <c:bubble3D val="0"/>
            <c:spPr>
              <a:solidFill>
                <a:srgbClr val="95A5A6"/>
              </a:solidFill>
              <a:effectLst/>
            </c:spPr>
          </c:dPt>
          <c:dPt>
            <c:idx val="4"/>
            <c:invertIfNegative val="0"/>
            <c:bubble3D val="0"/>
            <c:spPr>
              <a:solidFill>
                <a:srgbClr val="95A5A6"/>
              </a:solidFill>
              <a:effectLst/>
            </c:spPr>
          </c:dPt>
          <c:dPt>
            <c:idx val="5"/>
            <c:invertIfNegative val="0"/>
            <c:bubble3D val="0"/>
            <c:spPr>
              <a:solidFill>
                <a:srgbClr val="8B1E3F"/>
              </a:solidFill>
              <a:effectLst/>
            </c:spPr>
          </c:dPt>
          <c:dPt>
            <c:idx val="6"/>
            <c:invertIfNegative val="0"/>
            <c:bubble3D val="0"/>
            <c:spPr>
              <a:solidFill>
                <a:srgbClr val="8B1E3F"/>
              </a:solidFill>
              <a:effectLst/>
            </c:spPr>
          </c:dPt>
          <c:cat>
            <c:multiLvlStrRef>
              <c:f>Sheet1!$A$2:$A$8</c:f>
              <c:multiLvlStrCache>
                <c:ptCount val="7"/>
                <c:lvl>
                  <c:pt idx="0">
                    <c:v>10–20%</c:v>
                  </c:pt>
                  <c:pt idx="1">
                    <c:v>20–30%</c:v>
                  </c:pt>
                  <c:pt idx="2">
                    <c:v>30–40%</c:v>
                  </c:pt>
                  <c:pt idx="3">
                    <c:v>40–50%</c:v>
                  </c:pt>
                  <c:pt idx="4">
                    <c:v>50–60%</c:v>
                  </c:pt>
                  <c:pt idx="5">
                    <c:v>60–70%</c:v>
                  </c:pt>
                  <c:pt idx="6">
                    <c:v>70–80%</c:v>
                  </c:pt>
                </c:lvl>
              </c:multiLvlStrCache>
            </c:multiLvlStrRef>
          </c:cat>
          <c:val>
            <c:numRef>
              <c:f>Sheet1!$B$2:$B$8</c:f>
              <c:numCache>
                <c:formatCode>General</c:formatCode>
                <c:ptCount val="7"/>
                <c:pt idx="0">
                  <c:v>11</c:v>
                </c:pt>
                <c:pt idx="1">
                  <c:v>110</c:v>
                </c:pt>
                <c:pt idx="2">
                  <c:v>551</c:v>
                </c:pt>
                <c:pt idx="3">
                  <c:v>352</c:v>
                </c:pt>
                <c:pt idx="4">
                  <c:v>104</c:v>
                </c:pt>
                <c:pt idx="5">
                  <c:v>26</c:v>
                </c:pt>
                <c:pt idx="6">
                  <c:v>4</c:v>
                </c:pt>
              </c:numCache>
            </c:numRef>
          </c:val>
        </c:ser>
        <c:dLbls>
          <c:numFmt formatCode="#,##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scaling>
        <c:delete val="1"/>
        <c:axPos val="l"/>
        <c:majorGridlines>
          <c:spPr>
            <a:ln w="6350" cap="flat">
              <a:solidFill>
                <a:srgbClr val="E1E5E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Flags</c:v>
                </c:pt>
              </c:strCache>
            </c:strRef>
          </c:tx>
          <c:spPr>
            <a:solidFill>
              <a:srgbClr val="8B1E3F"/>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cat>
            <c:multiLvlStrRef>
              <c:f>Sheet1!$A$2:$A$8</c:f>
              <c:multiLvlStrCache>
                <c:ptCount val="7"/>
                <c:lvl>
                  <c:pt idx="0">
                    <c:v>Grandparent less than 40 years older</c:v>
                  </c:pt>
                  <c:pt idx="1">
                    <c:v>Children born under 9 months apart</c:v>
                  </c:pt>
                  <c:pt idx="2">
                    <c:v>Parent less than 15 years older</c:v>
                  </c:pt>
                  <c:pt idx="3">
                    <c:v>Own name does not match</c:v>
                  </c:pt>
                  <c:pt idx="4">
                    <c:v>Six or more children recorded</c:v>
                  </c:pt>
                  <c:pt idx="5">
                    <c:v>Parent's name does not match</c:v>
                  </c:pt>
                  <c:pt idx="6">
                    <c:v>Not traced to the 2002 roll</c:v>
                  </c:pt>
                </c:lvl>
              </c:multiLvlStrCache>
            </c:multiLvlStrRef>
          </c:cat>
          <c:val>
            <c:numRef>
              <c:f>Sheet1!$B$2:$B$8</c:f>
              <c:numCache>
                <c:formatCode>General</c:formatCode>
                <c:ptCount val="7"/>
                <c:pt idx="0">
                  <c:v>16296</c:v>
                </c:pt>
                <c:pt idx="1">
                  <c:v>22783</c:v>
                </c:pt>
                <c:pt idx="2">
                  <c:v>38277</c:v>
                </c:pt>
                <c:pt idx="3">
                  <c:v>42933</c:v>
                </c:pt>
                <c:pt idx="4">
                  <c:v>51822</c:v>
                </c:pt>
                <c:pt idx="5">
                  <c:v>63180</c:v>
                </c:pt>
                <c:pt idx="6">
                  <c:v>108489</c:v>
                </c:pt>
              </c:numCache>
            </c:numRef>
          </c:val>
        </c:ser>
        <c:dLbls>
          <c:numFmt formatCode="#,##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scaling>
        <c:delete val="1"/>
        <c:axPos val="b"/>
        <c:majorGridlines>
          <c:spPr>
            <a:ln w="6350" cap="flat">
              <a:solidFill>
                <a:srgbClr val="E1E5E8"/>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Median cases per slot</c:v>
                </c:pt>
              </c:strCache>
            </c:strRef>
          </c:tx>
          <c:spPr>
            <a:solidFill>
              <a:srgbClr val="0E5E6F"/>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cat>
            <c:multiLvlStrRef>
              <c:f>Sheet1!$A$2:$A$6</c:f>
              <c:multiLvlStrCache>
                <c:ptCount val="5"/>
                <c:lvl>
                  <c:pt idx="0">
                    <c:v>Charminar</c:v>
                  </c:pt>
                  <c:pt idx="1">
                    <c:v>Yakutpura</c:v>
                  </c:pt>
                  <c:pt idx="2">
                    <c:v>Malakpet</c:v>
                  </c:pt>
                  <c:pt idx="3">
                    <c:v>Chandrayangutta</c:v>
                  </c:pt>
                  <c:pt idx="4">
                    <c:v>Bahadurpura</c:v>
                  </c:pt>
                </c:lvl>
              </c:multiLvlStrCache>
            </c:multiLvlStrRef>
          </c:cat>
          <c:val>
            <c:numRef>
              <c:f>Sheet1!$B$2:$B$6</c:f>
              <c:numCache>
                <c:formatCode>General</c:formatCode>
                <c:ptCount val="5"/>
                <c:pt idx="0">
                  <c:v>38</c:v>
                </c:pt>
                <c:pt idx="1">
                  <c:v>60</c:v>
                </c:pt>
                <c:pt idx="2">
                  <c:v>45</c:v>
                </c:pt>
                <c:pt idx="3">
                  <c:v>50</c:v>
                </c:pt>
                <c:pt idx="4">
                  <c:v>50</c:v>
                </c:pt>
              </c:numCache>
            </c:numRef>
          </c:val>
        </c:ser>
        <c:ser>
          <c:idx val="1"/>
          <c:order val="1"/>
          <c:tx>
            <c:strRef>
              <c:f>Sheet1!$C$1</c:f>
              <c:strCache>
                <c:ptCount val="1"/>
                <c:pt idx="0">
                  <c:v>Busiest single slot</c:v>
                </c:pt>
              </c:strCache>
            </c:strRef>
          </c:tx>
          <c:spPr>
            <a:solidFill>
              <a:srgbClr val="8B1E3F"/>
            </a:solidFill>
            <a:effectLst/>
          </c:spPr>
          <c:invertIfNegative val="0"/>
          <c:dLbls>
            <c:numFmt formatCode="#,##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cat>
            <c:multiLvlStrRef>
              <c:f>Sheet1!$A$2:$A$6</c:f>
              <c:multiLvlStrCache>
                <c:ptCount val="5"/>
                <c:lvl>
                  <c:pt idx="0">
                    <c:v>Charminar</c:v>
                  </c:pt>
                  <c:pt idx="1">
                    <c:v>Yakutpura</c:v>
                  </c:pt>
                  <c:pt idx="2">
                    <c:v>Malakpet</c:v>
                  </c:pt>
                  <c:pt idx="3">
                    <c:v>Chandrayangutta</c:v>
                  </c:pt>
                  <c:pt idx="4">
                    <c:v>Bahadurpura</c:v>
                  </c:pt>
                </c:lvl>
              </c:multiLvlStrCache>
            </c:multiLvlStrRef>
          </c:cat>
          <c:val>
            <c:numRef>
              <c:f>Sheet1!$C$2:$C$6</c:f>
              <c:numCache>
                <c:formatCode>General</c:formatCode>
                <c:ptCount val="5"/>
                <c:pt idx="0">
                  <c:v>459</c:v>
                </c:pt>
                <c:pt idx="1">
                  <c:v>323</c:v>
                </c:pt>
                <c:pt idx="2">
                  <c:v>284</c:v>
                </c:pt>
                <c:pt idx="3">
                  <c:v>299</c:v>
                </c:pt>
                <c:pt idx="4">
                  <c:v>150</c:v>
                </c:pt>
              </c:numCache>
            </c:numRef>
          </c:val>
        </c:ser>
        <c:dLbls>
          <c:numFmt formatCode="#,##0" sourceLinked="0"/>
          <c:txPr>
            <a:bodyPr/>
            <a:lstStyle/>
            <a:p>
              <a:pPr>
                <a:defRPr b="0" i="0" strike="noStrike" sz="1000" u="none">
                  <a:solidFill>
                    <a:srgbClr val="1C2833"/>
                  </a:solidFill>
                  <a:latin typeface="Calibri"/>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scaling>
        <c:delete val="1"/>
        <c:axPos val="l"/>
        <c:majorGridlines>
          <c:spPr>
            <a:ln w="6350" cap="flat">
              <a:solidFill>
                <a:srgbClr val="E1E5E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1100">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1C2833"/>
                </a:solidFill>
                <a:latin typeface="Calibri"/>
              </a:defRPr>
            </a:pPr>
            <a:r>
              <a:rPr sz="1200" b="0" i="0" u="none" strike="noStrike">
                <a:solidFill>
                  <a:srgbClr val="1C2833"/>
                </a:solidFill>
                <a:latin typeface="Calibri"/>
              </a:rPr>
              <a:t>Cases listed per day, all five</a:t>
            </a:r>
          </a:p>
        </c:rich>
      </c:tx>
      <c:layout/>
      <c:overlay val="0"/>
    </c:title>
    <c:autoTitleDeleted val="0"/>
    <c:plotArea>
      <c:layout/>
      <c:lineChart>
        <c:varyColors val="0"/>
        <c:ser>
          <c:idx val="0"/>
          <c:order val="0"/>
          <c:tx>
            <c:strRef>
              <c:f>Sheet1!$B$1</c:f>
              <c:strCache>
                <c:ptCount val="1"/>
                <c:pt idx="0">
                  <c:v>Cases listed per day</c:v>
                </c:pt>
              </c:strCache>
            </c:strRef>
          </c:tx>
          <c:spPr>
            <a:solidFill>
              <a:srgbClr val="8B1E3F"/>
            </a:solidFill>
            <a:ln w="25400" cap="flat">
              <a:solidFill>
                <a:srgbClr val="8B1E3F"/>
              </a:solidFill>
              <a:prstDash val="solid"/>
              <a:round/>
            </a:ln>
            <a:effectLst/>
          </c:spPr>
          <c:invertIfNegative val="0"/>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marker>
            <c:symbol val="none"/>
            <c:size val="6"/>
            <c:spPr>
              <a:solidFill>
                <a:srgbClr val="8B1E3F"/>
              </a:solidFill>
              <a:ln w="9525" cap="flat">
                <a:solidFill>
                  <a:srgbClr val="8B1E3F"/>
                </a:solidFill>
                <a:prstDash val="solid"/>
                <a:round/>
              </a:ln>
              <a:effectLst/>
            </c:spPr>
          </c:marker>
          <c:cat>
            <c:multiLvlStrRef>
              <c:f>Sheet1!$A$2:$A$24</c:f>
              <c:multiLvlStrCache>
                <c:ptCount val="23"/>
                <c:lvl>
                  <c:pt idx="0">
                    <c:v>28 Aug</c:v>
                  </c:pt>
                  <c:pt idx="1">
                    <c:v>29 Aug</c:v>
                  </c:pt>
                  <c:pt idx="2">
                    <c:v>30 Aug</c:v>
                  </c:pt>
                  <c:pt idx="3">
                    <c:v>31 Aug</c:v>
                  </c:pt>
                  <c:pt idx="4">
                    <c:v>01 Sep</c:v>
                  </c:pt>
                  <c:pt idx="5">
                    <c:v>02 Sep</c:v>
                  </c:pt>
                  <c:pt idx="6">
                    <c:v>03 Sep</c:v>
                  </c:pt>
                  <c:pt idx="7">
                    <c:v>04 Sep</c:v>
                  </c:pt>
                  <c:pt idx="8">
                    <c:v>05 Sep</c:v>
                  </c:pt>
                  <c:pt idx="9">
                    <c:v>06 Sep</c:v>
                  </c:pt>
                  <c:pt idx="10">
                    <c:v>07 Sep</c:v>
                  </c:pt>
                  <c:pt idx="11">
                    <c:v>08 Sep</c:v>
                  </c:pt>
                  <c:pt idx="12">
                    <c:v>09 Sep</c:v>
                  </c:pt>
                  <c:pt idx="13">
                    <c:v>10 Sep</c:v>
                  </c:pt>
                  <c:pt idx="14">
                    <c:v>11 Sep</c:v>
                  </c:pt>
                  <c:pt idx="15">
                    <c:v>15 Sep</c:v>
                  </c:pt>
                  <c:pt idx="16">
                    <c:v>16 Sep</c:v>
                  </c:pt>
                  <c:pt idx="17">
                    <c:v>17 Sep</c:v>
                  </c:pt>
                  <c:pt idx="18">
                    <c:v>18 Sep</c:v>
                  </c:pt>
                  <c:pt idx="19">
                    <c:v>19 Sep</c:v>
                  </c:pt>
                  <c:pt idx="20">
                    <c:v>21 Sep</c:v>
                  </c:pt>
                  <c:pt idx="21">
                    <c:v>22 Sep</c:v>
                  </c:pt>
                  <c:pt idx="22">
                    <c:v>23 Sep</c:v>
                  </c:pt>
                </c:lvl>
              </c:multiLvlStrCache>
            </c:multiLvlStrRef>
          </c:cat>
          <c:val>
            <c:numRef>
              <c:f>Sheet1!$B$2:$B$24</c:f>
              <c:numCache>
                <c:formatCode>General</c:formatCode>
                <c:ptCount val="23"/>
                <c:pt idx="0">
                  <c:v>6743</c:v>
                </c:pt>
                <c:pt idx="1">
                  <c:v>12130</c:v>
                </c:pt>
                <c:pt idx="2">
                  <c:v>7507</c:v>
                </c:pt>
                <c:pt idx="3">
                  <c:v>13781</c:v>
                </c:pt>
                <c:pt idx="4">
                  <c:v>13365</c:v>
                </c:pt>
                <c:pt idx="5">
                  <c:v>12512</c:v>
                </c:pt>
                <c:pt idx="6">
                  <c:v>11647</c:v>
                </c:pt>
                <c:pt idx="7">
                  <c:v>8381</c:v>
                </c:pt>
                <c:pt idx="8">
                  <c:v>18509</c:v>
                </c:pt>
                <c:pt idx="9">
                  <c:v>15568</c:v>
                </c:pt>
                <c:pt idx="10">
                  <c:v>20689</c:v>
                </c:pt>
                <c:pt idx="11">
                  <c:v>19716</c:v>
                </c:pt>
                <c:pt idx="12">
                  <c:v>18607</c:v>
                </c:pt>
                <c:pt idx="13">
                  <c:v>13381</c:v>
                </c:pt>
                <c:pt idx="14">
                  <c:v>14554</c:v>
                </c:pt>
                <c:pt idx="15">
                  <c:v>18172</c:v>
                </c:pt>
                <c:pt idx="16">
                  <c:v>17622</c:v>
                </c:pt>
                <c:pt idx="17">
                  <c:v>16008</c:v>
                </c:pt>
                <c:pt idx="18">
                  <c:v>13855</c:v>
                </c:pt>
                <c:pt idx="19">
                  <c:v>11494</c:v>
                </c:pt>
                <c:pt idx="20">
                  <c:v>7274</c:v>
                </c:pt>
                <c:pt idx="21">
                  <c:v>10252</c:v>
                </c:pt>
                <c:pt idx="22">
                  <c:v>10670</c:v>
                </c:pt>
              </c:numCache>
            </c:numRef>
          </c:val>
          <c:smooth val="0"/>
        </c:ser>
        <c:dLbls>
          <c:numFmt formatCode="#,##0" sourceLinked="0"/>
          <c:txPr>
            <a:bodyPr/>
            <a:lstStyle/>
            <a:p>
              <a:pPr>
                <a:defRPr b="0" i="0" strike="noStrike" sz="1000" u="none">
                  <a:solidFill>
                    <a:srgbClr val="1C2833"/>
                  </a:solidFill>
                  <a:latin typeface="Calibri"/>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00" b="0" i="0" u="none" strike="noStrike">
                <a:solidFill>
                  <a:srgbClr val="4D5B69"/>
                </a:solidFill>
                <a:latin typeface="Calibri"/>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E1E5E8"/>
              </a:solidFill>
              <a:prstDash val="solid"/>
              <a:round/>
            </a:ln>
          </c:spPr>
        </c:majorGridlines>
        <c:numFmt formatCode="#,##0"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4D5B69"/>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lists cover every elector on the pre-revision rolls of the five constituencies, so each group has a true removal rate. These are the September 2026 lists and the final roll is due on 9 November, so names put back after hearings are not in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election has been held on the revised roll. The comparison is of size only, because the roll records nobody's vote.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7 September the Commission extended the calendar, with claims to 7 October, hearings to 5 November and the final roll on 9 November. The schedules here are those in the September lists. The length of a slot is not recorded.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chart" Target="/ppt/charts/chart23.xml"/><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24.xm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25.xml"/><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26.xml"/><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27.xml"/><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chart" Target="/ppt/charts/chart28.xml"/><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chart" Target="/ppt/charts/chart29.xml"/><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chart" Target="/ppt/charts/chart30.xm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chart" Target="/ppt/charts/chart31.xml"/><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chart" Target="/ppt/charts/chart32.xml"/><Relationship Id="rId2" Type="http://schemas.openxmlformats.org/officeDocument/2006/relationships/chart" Target="/ppt/charts/chart33.xml"/><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6E1832"/>
        </a:solidFill>
      </p:bgPr>
    </p:bg>
    <p:spTree>
      <p:nvGrpSpPr>
        <p:cNvPr id="1" name=""/>
        <p:cNvGrpSpPr/>
        <p:nvPr/>
      </p:nvGrpSpPr>
      <p:grpSpPr>
        <a:xfrm>
          <a:off x="0" y="0"/>
          <a:ext cx="0" cy="0"/>
          <a:chOff x="0" y="0"/>
          <a:chExt cx="0" cy="0"/>
        </a:xfrm>
      </p:grpSpPr>
      <p:sp>
        <p:nvSpPr>
          <p:cNvPr id="2" name="Text 0"/>
          <p:cNvSpPr txBox="1"/>
          <p:nvPr/>
        </p:nvSpPr>
        <p:spPr>
          <a:xfrm>
            <a:off x="548640" y="640080"/>
            <a:ext cx="10058400" cy="365760"/>
          </a:xfrm>
          <a:prstGeom prst="rect">
            <a:avLst/>
          </a:prstGeom>
          <a:noFill/>
          <a:ln/>
        </p:spPr>
        <p:txBody>
          <a:bodyPr wrap="square" lIns="0" tIns="0" rIns="0" bIns="0" rtlCol="0" anchor="ctr"/>
          <a:lstStyle/>
          <a:p>
            <a:pPr indent="0" marL="0">
              <a:buNone/>
            </a:pPr>
            <a:r>
              <a:rPr lang="en-US" sz="1300" b="1" spc="300" kern="0" dirty="0">
                <a:solidFill>
                  <a:srgbClr val="F2D9B8"/>
                </a:solidFill>
                <a:latin typeface="Calibri" pitchFamily="34" charset="0"/>
                <a:ea typeface="Calibri" pitchFamily="34" charset="-122"/>
                <a:cs typeface="Calibri" pitchFamily="34" charset="-120"/>
              </a:rPr>
              <a:t>SPECIAL INTENSIVE REVISION · HYDERABAD OLD CITY 2026</a:t>
            </a:r>
            <a:endParaRPr lang="en-US" sz="1300" dirty="0"/>
          </a:p>
        </p:txBody>
      </p:sp>
      <p:sp>
        <p:nvSpPr>
          <p:cNvPr id="3" name="Text 1"/>
          <p:cNvSpPr txBox="1"/>
          <p:nvPr/>
        </p:nvSpPr>
        <p:spPr>
          <a:xfrm>
            <a:off x="548640" y="1051560"/>
            <a:ext cx="11094415" cy="128016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The 2026 revision struck 6.6 lakh electors off five Old City rolls</a:t>
            </a:r>
            <a:endParaRPr lang="en-US" sz="3800" dirty="0"/>
          </a:p>
        </p:txBody>
      </p:sp>
      <p:sp>
        <p:nvSpPr>
          <p:cNvPr id="4" name="Text 2"/>
          <p:cNvSpPr txBox="1"/>
          <p:nvPr/>
        </p:nvSpPr>
        <p:spPr>
          <a:xfrm>
            <a:off x="548640" y="2377440"/>
            <a:ext cx="10180015" cy="731520"/>
          </a:xfrm>
          <a:prstGeom prst="rect">
            <a:avLst/>
          </a:prstGeom>
          <a:noFill/>
          <a:ln/>
        </p:spPr>
        <p:txBody>
          <a:bodyPr wrap="square" lIns="0" tIns="0" rIns="0" bIns="0" rtlCol="0" anchor="t"/>
          <a:lstStyle/>
          <a:p>
            <a:pPr indent="0" marL="0">
              <a:buNone/>
            </a:pPr>
            <a:r>
              <a:rPr lang="en-US" sz="1700" dirty="0">
                <a:solidFill>
                  <a:srgbClr val="F2D9B8"/>
                </a:solidFill>
                <a:latin typeface="Calibri" pitchFamily="34" charset="0"/>
                <a:ea typeface="Calibri" pitchFamily="34" charset="-122"/>
                <a:cs typeface="Calibri" pitchFamily="34" charset="-120"/>
              </a:rPr>
              <a:t>Charminar, Yakutpura, Malakpet, Chandrayangutta and Bahadurpura, polling part by polling part</a:t>
            </a:r>
            <a:endParaRPr lang="en-US" sz="1700" dirty="0"/>
          </a:p>
        </p:txBody>
      </p:sp>
      <p:sp>
        <p:nvSpPr>
          <p:cNvPr id="5" name="Shape 3"/>
          <p:cNvSpPr/>
          <p:nvPr/>
        </p:nvSpPr>
        <p:spPr>
          <a:xfrm>
            <a:off x="548640" y="3429000"/>
            <a:ext cx="2567864" cy="1737360"/>
          </a:xfrm>
          <a:prstGeom prst="roundRect">
            <a:avLst>
              <a:gd name="adj" fmla="val 4211"/>
            </a:avLst>
          </a:prstGeom>
          <a:solidFill>
            <a:srgbClr val="52101F"/>
          </a:solidFill>
          <a:ln/>
        </p:spPr>
      </p:sp>
      <p:sp>
        <p:nvSpPr>
          <p:cNvPr id="6" name="Text 4"/>
          <p:cNvSpPr txBox="1"/>
          <p:nvPr/>
        </p:nvSpPr>
        <p:spPr>
          <a:xfrm>
            <a:off x="731520" y="3538728"/>
            <a:ext cx="2202104" cy="833933"/>
          </a:xfrm>
          <a:prstGeom prst="rect">
            <a:avLst/>
          </a:prstGeom>
          <a:noFill/>
          <a:ln/>
        </p:spPr>
        <p:txBody>
          <a:bodyPr wrap="square" lIns="0" tIns="0" rIns="0" bIns="0" rtlCol="0" anchor="b">
            <a:normAutofit/>
          </a:bodyPr>
          <a:lstStyle/>
          <a:p>
            <a:pPr indent="0" marL="0">
              <a:buNone/>
            </a:pPr>
            <a:r>
              <a:rPr lang="en-US" sz="3000" b="1" dirty="0">
                <a:solidFill>
                  <a:srgbClr val="FFFFFF"/>
                </a:solidFill>
                <a:latin typeface="Cambria" pitchFamily="34" charset="0"/>
                <a:ea typeface="Cambria" pitchFamily="34" charset="-122"/>
                <a:cs typeface="Cambria" pitchFamily="34" charset="-120"/>
              </a:rPr>
              <a:t>6,62,063</a:t>
            </a:r>
            <a:endParaRPr lang="en-US" sz="3000" dirty="0"/>
          </a:p>
        </p:txBody>
      </p:sp>
      <p:sp>
        <p:nvSpPr>
          <p:cNvPr id="7" name="Text 5"/>
          <p:cNvSpPr txBox="1"/>
          <p:nvPr/>
        </p:nvSpPr>
        <p:spPr>
          <a:xfrm>
            <a:off x="731520" y="4390949"/>
            <a:ext cx="2202104" cy="683971"/>
          </a:xfrm>
          <a:prstGeom prst="rect">
            <a:avLst/>
          </a:prstGeom>
          <a:noFill/>
          <a:ln/>
        </p:spPr>
        <p:txBody>
          <a:bodyPr wrap="square" lIns="0" tIns="0" rIns="0" bIns="0" rtlCol="0" anchor="t">
            <a:normAutofit/>
          </a:bodyPr>
          <a:lstStyle/>
          <a:p>
            <a:pPr indent="0" marL="0">
              <a:buNone/>
            </a:pPr>
            <a:r>
              <a:rPr lang="en-US" sz="1250" dirty="0">
                <a:solidFill>
                  <a:srgbClr val="F2D9B8"/>
                </a:solidFill>
                <a:latin typeface="Calibri" pitchFamily="34" charset="0"/>
                <a:ea typeface="Calibri" pitchFamily="34" charset="-122"/>
                <a:cs typeface="Calibri" pitchFamily="34" charset="-120"/>
              </a:rPr>
              <a:t>electors struck off the pre-revision rolls</a:t>
            </a:r>
            <a:endParaRPr lang="en-US" sz="1250" dirty="0"/>
          </a:p>
        </p:txBody>
      </p:sp>
      <p:sp>
        <p:nvSpPr>
          <p:cNvPr id="8" name="Shape 6"/>
          <p:cNvSpPr/>
          <p:nvPr/>
        </p:nvSpPr>
        <p:spPr>
          <a:xfrm>
            <a:off x="3390824" y="3429000"/>
            <a:ext cx="2567864" cy="1737360"/>
          </a:xfrm>
          <a:prstGeom prst="roundRect">
            <a:avLst>
              <a:gd name="adj" fmla="val 4211"/>
            </a:avLst>
          </a:prstGeom>
          <a:solidFill>
            <a:srgbClr val="52101F"/>
          </a:solidFill>
          <a:ln/>
        </p:spPr>
      </p:sp>
      <p:sp>
        <p:nvSpPr>
          <p:cNvPr id="9" name="Text 7"/>
          <p:cNvSpPr txBox="1"/>
          <p:nvPr/>
        </p:nvSpPr>
        <p:spPr>
          <a:xfrm>
            <a:off x="3573704" y="3538728"/>
            <a:ext cx="2202104" cy="833933"/>
          </a:xfrm>
          <a:prstGeom prst="rect">
            <a:avLst/>
          </a:prstGeom>
          <a:noFill/>
          <a:ln/>
        </p:spPr>
        <p:txBody>
          <a:bodyPr wrap="square" lIns="0" tIns="0" rIns="0" bIns="0" rtlCol="0" anchor="b">
            <a:normAutofit/>
          </a:bodyPr>
          <a:lstStyle/>
          <a:p>
            <a:pPr indent="0" marL="0">
              <a:buNone/>
            </a:pPr>
            <a:r>
              <a:rPr lang="en-US" sz="3000" b="1" dirty="0">
                <a:solidFill>
                  <a:srgbClr val="FFFFFF"/>
                </a:solidFill>
                <a:latin typeface="Cambria" pitchFamily="34" charset="0"/>
                <a:ea typeface="Cambria" pitchFamily="34" charset="-122"/>
                <a:cs typeface="Cambria" pitchFamily="34" charset="-120"/>
              </a:rPr>
              <a:t>40.0%</a:t>
            </a:r>
            <a:endParaRPr lang="en-US" sz="3000" dirty="0"/>
          </a:p>
        </p:txBody>
      </p:sp>
      <p:sp>
        <p:nvSpPr>
          <p:cNvPr id="10" name="Text 8"/>
          <p:cNvSpPr txBox="1"/>
          <p:nvPr/>
        </p:nvSpPr>
        <p:spPr>
          <a:xfrm>
            <a:off x="3573704" y="4390949"/>
            <a:ext cx="2202104" cy="683971"/>
          </a:xfrm>
          <a:prstGeom prst="rect">
            <a:avLst/>
          </a:prstGeom>
          <a:noFill/>
          <a:ln/>
        </p:spPr>
        <p:txBody>
          <a:bodyPr wrap="square" lIns="0" tIns="0" rIns="0" bIns="0" rtlCol="0" anchor="t">
            <a:normAutofit/>
          </a:bodyPr>
          <a:lstStyle/>
          <a:p>
            <a:pPr indent="0" marL="0">
              <a:buNone/>
            </a:pPr>
            <a:r>
              <a:rPr lang="en-US" sz="1250" dirty="0">
                <a:solidFill>
                  <a:srgbClr val="F2D9B8"/>
                </a:solidFill>
                <a:latin typeface="Calibri" pitchFamily="34" charset="0"/>
                <a:ea typeface="Calibri" pitchFamily="34" charset="-122"/>
                <a:cs typeface="Calibri" pitchFamily="34" charset="-120"/>
              </a:rPr>
              <a:t>of every elector on those rolls</a:t>
            </a:r>
            <a:endParaRPr lang="en-US" sz="1250" dirty="0"/>
          </a:p>
        </p:txBody>
      </p:sp>
      <p:sp>
        <p:nvSpPr>
          <p:cNvPr id="11" name="Shape 9"/>
          <p:cNvSpPr/>
          <p:nvPr/>
        </p:nvSpPr>
        <p:spPr>
          <a:xfrm>
            <a:off x="6233008" y="3429000"/>
            <a:ext cx="2567864" cy="1737360"/>
          </a:xfrm>
          <a:prstGeom prst="roundRect">
            <a:avLst>
              <a:gd name="adj" fmla="val 4211"/>
            </a:avLst>
          </a:prstGeom>
          <a:solidFill>
            <a:srgbClr val="52101F"/>
          </a:solidFill>
          <a:ln/>
        </p:spPr>
      </p:sp>
      <p:sp>
        <p:nvSpPr>
          <p:cNvPr id="12" name="Text 10"/>
          <p:cNvSpPr txBox="1"/>
          <p:nvPr/>
        </p:nvSpPr>
        <p:spPr>
          <a:xfrm>
            <a:off x="6415888" y="3538728"/>
            <a:ext cx="2202104" cy="833933"/>
          </a:xfrm>
          <a:prstGeom prst="rect">
            <a:avLst/>
          </a:prstGeom>
          <a:noFill/>
          <a:ln/>
        </p:spPr>
        <p:txBody>
          <a:bodyPr wrap="square" lIns="0" tIns="0" rIns="0" bIns="0" rtlCol="0" anchor="b">
            <a:normAutofit/>
          </a:bodyPr>
          <a:lstStyle/>
          <a:p>
            <a:pPr indent="0" marL="0">
              <a:buNone/>
            </a:pPr>
            <a:r>
              <a:rPr lang="en-US" sz="3000" b="1" dirty="0">
                <a:solidFill>
                  <a:srgbClr val="FFFFFF"/>
                </a:solidFill>
                <a:latin typeface="Cambria" pitchFamily="34" charset="0"/>
                <a:ea typeface="Cambria" pitchFamily="34" charset="-122"/>
                <a:cs typeface="Cambria" pitchFamily="34" charset="-120"/>
              </a:rPr>
              <a:t>99.0%</a:t>
            </a:r>
            <a:endParaRPr lang="en-US" sz="3000" dirty="0"/>
          </a:p>
        </p:txBody>
      </p:sp>
      <p:sp>
        <p:nvSpPr>
          <p:cNvPr id="13" name="Text 11"/>
          <p:cNvSpPr txBox="1"/>
          <p:nvPr/>
        </p:nvSpPr>
        <p:spPr>
          <a:xfrm>
            <a:off x="6415888" y="4390949"/>
            <a:ext cx="2202104" cy="683971"/>
          </a:xfrm>
          <a:prstGeom prst="rect">
            <a:avLst/>
          </a:prstGeom>
          <a:noFill/>
          <a:ln/>
        </p:spPr>
        <p:txBody>
          <a:bodyPr wrap="square" lIns="0" tIns="0" rIns="0" bIns="0" rtlCol="0" anchor="t">
            <a:normAutofit/>
          </a:bodyPr>
          <a:lstStyle/>
          <a:p>
            <a:pPr indent="0" marL="0">
              <a:buNone/>
            </a:pPr>
            <a:r>
              <a:rPr lang="en-US" sz="1250" dirty="0">
                <a:solidFill>
                  <a:srgbClr val="F2D9B8"/>
                </a:solidFill>
                <a:latin typeface="Calibri" pitchFamily="34" charset="0"/>
                <a:ea typeface="Calibri" pitchFamily="34" charset="-122"/>
                <a:cs typeface="Calibri" pitchFamily="34" charset="-120"/>
              </a:rPr>
              <a:t>of the valid votes cast in 2023</a:t>
            </a:r>
            <a:endParaRPr lang="en-US" sz="1250" dirty="0"/>
          </a:p>
        </p:txBody>
      </p:sp>
      <p:sp>
        <p:nvSpPr>
          <p:cNvPr id="14" name="Shape 12"/>
          <p:cNvSpPr/>
          <p:nvPr/>
        </p:nvSpPr>
        <p:spPr>
          <a:xfrm>
            <a:off x="9075191" y="3429000"/>
            <a:ext cx="2567864" cy="1737360"/>
          </a:xfrm>
          <a:prstGeom prst="roundRect">
            <a:avLst>
              <a:gd name="adj" fmla="val 4211"/>
            </a:avLst>
          </a:prstGeom>
          <a:solidFill>
            <a:srgbClr val="52101F"/>
          </a:solidFill>
          <a:ln/>
        </p:spPr>
      </p:sp>
      <p:sp>
        <p:nvSpPr>
          <p:cNvPr id="15" name="Text 13"/>
          <p:cNvSpPr txBox="1"/>
          <p:nvPr/>
        </p:nvSpPr>
        <p:spPr>
          <a:xfrm>
            <a:off x="9258071" y="3538728"/>
            <a:ext cx="2202104" cy="833933"/>
          </a:xfrm>
          <a:prstGeom prst="rect">
            <a:avLst/>
          </a:prstGeom>
          <a:noFill/>
          <a:ln/>
        </p:spPr>
        <p:txBody>
          <a:bodyPr wrap="square" lIns="0" tIns="0" rIns="0" bIns="0" rtlCol="0" anchor="b">
            <a:normAutofit/>
          </a:bodyPr>
          <a:lstStyle/>
          <a:p>
            <a:pPr indent="0" marL="0">
              <a:buNone/>
            </a:pPr>
            <a:r>
              <a:rPr lang="en-US" sz="3000" b="1" dirty="0">
                <a:solidFill>
                  <a:srgbClr val="FFFFFF"/>
                </a:solidFill>
                <a:latin typeface="Cambria" pitchFamily="34" charset="0"/>
                <a:ea typeface="Cambria" pitchFamily="34" charset="-122"/>
                <a:cs typeface="Cambria" pitchFamily="34" charset="-120"/>
              </a:rPr>
              <a:t>3,69,972</a:t>
            </a:r>
            <a:endParaRPr lang="en-US" sz="3000" dirty="0"/>
          </a:p>
        </p:txBody>
      </p:sp>
      <p:sp>
        <p:nvSpPr>
          <p:cNvPr id="16" name="Text 14"/>
          <p:cNvSpPr txBox="1"/>
          <p:nvPr/>
        </p:nvSpPr>
        <p:spPr>
          <a:xfrm>
            <a:off x="9258071" y="4390949"/>
            <a:ext cx="2202104" cy="683971"/>
          </a:xfrm>
          <a:prstGeom prst="rect">
            <a:avLst/>
          </a:prstGeom>
          <a:noFill/>
          <a:ln/>
        </p:spPr>
        <p:txBody>
          <a:bodyPr wrap="square" lIns="0" tIns="0" rIns="0" bIns="0" rtlCol="0" anchor="t">
            <a:normAutofit/>
          </a:bodyPr>
          <a:lstStyle/>
          <a:p>
            <a:pPr indent="0" marL="0">
              <a:buNone/>
            </a:pPr>
            <a:r>
              <a:rPr lang="en-US" sz="1250" dirty="0">
                <a:solidFill>
                  <a:srgbClr val="F2D9B8"/>
                </a:solidFill>
                <a:latin typeface="Calibri" pitchFamily="34" charset="0"/>
                <a:ea typeface="Calibri" pitchFamily="34" charset="-122"/>
                <a:cs typeface="Calibri" pitchFamily="34" charset="-120"/>
              </a:rPr>
              <a:t>kept but summoned to a hearing</a:t>
            </a:r>
            <a:endParaRPr lang="en-US" sz="1250" dirty="0"/>
          </a:p>
        </p:txBody>
      </p:sp>
      <p:sp>
        <p:nvSpPr>
          <p:cNvPr id="17" name="Text 15"/>
          <p:cNvSpPr txBox="1"/>
          <p:nvPr/>
        </p:nvSpPr>
        <p:spPr>
          <a:xfrm>
            <a:off x="548640" y="5760720"/>
            <a:ext cx="7315200" cy="365760"/>
          </a:xfrm>
          <a:prstGeom prst="rect">
            <a:avLst/>
          </a:prstGeom>
          <a:noFill/>
          <a:ln/>
        </p:spPr>
        <p:txBody>
          <a:bodyPr wrap="square" lIns="0" tIns="0" rIns="0" bIns="0" rtlCol="0" anchor="ctr"/>
          <a:lstStyle/>
          <a:p>
            <a:pPr indent="0" marL="0">
              <a:buNone/>
            </a:pPr>
            <a:r>
              <a:rPr lang="en-US" sz="1300" dirty="0">
                <a:solidFill>
                  <a:srgbClr val="F2D9B8"/>
                </a:solidFill>
                <a:latin typeface="Calibri" pitchFamily="34" charset="0"/>
                <a:ea typeface="Calibri" pitchFamily="34" charset="-122"/>
                <a:cs typeface="Calibri" pitchFamily="34" charset="-120"/>
              </a:rPr>
              <a:t>PinPoint Ventures</a:t>
            </a:r>
            <a:endParaRPr lang="en-US" sz="1300" dirty="0"/>
          </a:p>
        </p:txBody>
      </p:sp>
      <p:sp>
        <p:nvSpPr>
          <p:cNvPr id="18" name="Shape 16"/>
          <p:cNvSpPr/>
          <p:nvPr/>
        </p:nvSpPr>
        <p:spPr>
          <a:xfrm>
            <a:off x="0" y="6748272"/>
            <a:ext cx="304792" cy="109728"/>
          </a:xfrm>
          <a:prstGeom prst="rect">
            <a:avLst/>
          </a:prstGeom>
          <a:solidFill>
            <a:srgbClr val="8B1E3F"/>
          </a:solidFill>
          <a:ln/>
        </p:spPr>
      </p:sp>
      <p:sp>
        <p:nvSpPr>
          <p:cNvPr id="19" name="Shape 17"/>
          <p:cNvSpPr/>
          <p:nvPr/>
        </p:nvSpPr>
        <p:spPr>
          <a:xfrm>
            <a:off x="304792" y="6748272"/>
            <a:ext cx="304792" cy="109728"/>
          </a:xfrm>
          <a:prstGeom prst="rect">
            <a:avLst/>
          </a:prstGeom>
          <a:solidFill>
            <a:srgbClr val="0E5E6F"/>
          </a:solidFill>
          <a:ln/>
        </p:spPr>
      </p:sp>
      <p:sp>
        <p:nvSpPr>
          <p:cNvPr id="20" name="Shape 18"/>
          <p:cNvSpPr/>
          <p:nvPr/>
        </p:nvSpPr>
        <p:spPr>
          <a:xfrm>
            <a:off x="609585" y="6748272"/>
            <a:ext cx="304792" cy="109728"/>
          </a:xfrm>
          <a:prstGeom prst="rect">
            <a:avLst/>
          </a:prstGeom>
          <a:solidFill>
            <a:srgbClr val="E0A526"/>
          </a:solidFill>
          <a:ln/>
        </p:spPr>
      </p:sp>
      <p:sp>
        <p:nvSpPr>
          <p:cNvPr id="21" name="Shape 19"/>
          <p:cNvSpPr/>
          <p:nvPr/>
        </p:nvSpPr>
        <p:spPr>
          <a:xfrm>
            <a:off x="914377" y="6748272"/>
            <a:ext cx="304792" cy="109728"/>
          </a:xfrm>
          <a:prstGeom prst="rect">
            <a:avLst/>
          </a:prstGeom>
          <a:solidFill>
            <a:srgbClr val="0E5E6F"/>
          </a:solidFill>
          <a:ln/>
        </p:spPr>
      </p:sp>
      <p:sp>
        <p:nvSpPr>
          <p:cNvPr id="22" name="Shape 20"/>
          <p:cNvSpPr/>
          <p:nvPr/>
        </p:nvSpPr>
        <p:spPr>
          <a:xfrm>
            <a:off x="1219170" y="6748272"/>
            <a:ext cx="304792" cy="109728"/>
          </a:xfrm>
          <a:prstGeom prst="rect">
            <a:avLst/>
          </a:prstGeom>
          <a:solidFill>
            <a:srgbClr val="8B1E3F"/>
          </a:solidFill>
          <a:ln/>
        </p:spPr>
      </p:sp>
      <p:sp>
        <p:nvSpPr>
          <p:cNvPr id="23" name="Shape 21"/>
          <p:cNvSpPr/>
          <p:nvPr/>
        </p:nvSpPr>
        <p:spPr>
          <a:xfrm>
            <a:off x="1523962" y="6748272"/>
            <a:ext cx="304792" cy="109728"/>
          </a:xfrm>
          <a:prstGeom prst="rect">
            <a:avLst/>
          </a:prstGeom>
          <a:solidFill>
            <a:srgbClr val="0E5E6F"/>
          </a:solidFill>
          <a:ln/>
        </p:spPr>
      </p:sp>
      <p:sp>
        <p:nvSpPr>
          <p:cNvPr id="24" name="Shape 22"/>
          <p:cNvSpPr/>
          <p:nvPr/>
        </p:nvSpPr>
        <p:spPr>
          <a:xfrm>
            <a:off x="1828754" y="6748272"/>
            <a:ext cx="304792" cy="109728"/>
          </a:xfrm>
          <a:prstGeom prst="rect">
            <a:avLst/>
          </a:prstGeom>
          <a:solidFill>
            <a:srgbClr val="E0A526"/>
          </a:solidFill>
          <a:ln/>
        </p:spPr>
      </p:sp>
      <p:sp>
        <p:nvSpPr>
          <p:cNvPr id="25" name="Shape 23"/>
          <p:cNvSpPr/>
          <p:nvPr/>
        </p:nvSpPr>
        <p:spPr>
          <a:xfrm>
            <a:off x="2133547" y="6748272"/>
            <a:ext cx="304792" cy="109728"/>
          </a:xfrm>
          <a:prstGeom prst="rect">
            <a:avLst/>
          </a:prstGeom>
          <a:solidFill>
            <a:srgbClr val="0E5E6F"/>
          </a:solidFill>
          <a:ln/>
        </p:spPr>
      </p:sp>
      <p:sp>
        <p:nvSpPr>
          <p:cNvPr id="26" name="Shape 24"/>
          <p:cNvSpPr/>
          <p:nvPr/>
        </p:nvSpPr>
        <p:spPr>
          <a:xfrm>
            <a:off x="2438339" y="6748272"/>
            <a:ext cx="304792" cy="109728"/>
          </a:xfrm>
          <a:prstGeom prst="rect">
            <a:avLst/>
          </a:prstGeom>
          <a:solidFill>
            <a:srgbClr val="8B1E3F"/>
          </a:solidFill>
          <a:ln/>
        </p:spPr>
      </p:sp>
      <p:sp>
        <p:nvSpPr>
          <p:cNvPr id="27" name="Shape 25"/>
          <p:cNvSpPr/>
          <p:nvPr/>
        </p:nvSpPr>
        <p:spPr>
          <a:xfrm>
            <a:off x="2743131" y="6748272"/>
            <a:ext cx="304792" cy="109728"/>
          </a:xfrm>
          <a:prstGeom prst="rect">
            <a:avLst/>
          </a:prstGeom>
          <a:solidFill>
            <a:srgbClr val="0E5E6F"/>
          </a:solidFill>
          <a:ln/>
        </p:spPr>
      </p:sp>
      <p:sp>
        <p:nvSpPr>
          <p:cNvPr id="28" name="Shape 26"/>
          <p:cNvSpPr/>
          <p:nvPr/>
        </p:nvSpPr>
        <p:spPr>
          <a:xfrm>
            <a:off x="3047924" y="6748272"/>
            <a:ext cx="304792" cy="109728"/>
          </a:xfrm>
          <a:prstGeom prst="rect">
            <a:avLst/>
          </a:prstGeom>
          <a:solidFill>
            <a:srgbClr val="E0A526"/>
          </a:solidFill>
          <a:ln/>
        </p:spPr>
      </p:sp>
      <p:sp>
        <p:nvSpPr>
          <p:cNvPr id="29" name="Shape 27"/>
          <p:cNvSpPr/>
          <p:nvPr/>
        </p:nvSpPr>
        <p:spPr>
          <a:xfrm>
            <a:off x="3352716" y="6748272"/>
            <a:ext cx="304792" cy="109728"/>
          </a:xfrm>
          <a:prstGeom prst="rect">
            <a:avLst/>
          </a:prstGeom>
          <a:solidFill>
            <a:srgbClr val="0E5E6F"/>
          </a:solidFill>
          <a:ln/>
        </p:spPr>
      </p:sp>
      <p:sp>
        <p:nvSpPr>
          <p:cNvPr id="30" name="Shape 28"/>
          <p:cNvSpPr/>
          <p:nvPr/>
        </p:nvSpPr>
        <p:spPr>
          <a:xfrm>
            <a:off x="3657509" y="6748272"/>
            <a:ext cx="304792" cy="109728"/>
          </a:xfrm>
          <a:prstGeom prst="rect">
            <a:avLst/>
          </a:prstGeom>
          <a:solidFill>
            <a:srgbClr val="8B1E3F"/>
          </a:solidFill>
          <a:ln/>
        </p:spPr>
      </p:sp>
      <p:sp>
        <p:nvSpPr>
          <p:cNvPr id="31" name="Shape 29"/>
          <p:cNvSpPr/>
          <p:nvPr/>
        </p:nvSpPr>
        <p:spPr>
          <a:xfrm>
            <a:off x="3962301" y="6748272"/>
            <a:ext cx="304792" cy="109728"/>
          </a:xfrm>
          <a:prstGeom prst="rect">
            <a:avLst/>
          </a:prstGeom>
          <a:solidFill>
            <a:srgbClr val="0E5E6F"/>
          </a:solidFill>
          <a:ln/>
        </p:spPr>
      </p:sp>
      <p:sp>
        <p:nvSpPr>
          <p:cNvPr id="32" name="Shape 30"/>
          <p:cNvSpPr/>
          <p:nvPr/>
        </p:nvSpPr>
        <p:spPr>
          <a:xfrm>
            <a:off x="4267093" y="6748272"/>
            <a:ext cx="304792" cy="109728"/>
          </a:xfrm>
          <a:prstGeom prst="rect">
            <a:avLst/>
          </a:prstGeom>
          <a:solidFill>
            <a:srgbClr val="E0A526"/>
          </a:solidFill>
          <a:ln/>
        </p:spPr>
      </p:sp>
      <p:sp>
        <p:nvSpPr>
          <p:cNvPr id="33" name="Shape 31"/>
          <p:cNvSpPr/>
          <p:nvPr/>
        </p:nvSpPr>
        <p:spPr>
          <a:xfrm>
            <a:off x="4571886" y="6748272"/>
            <a:ext cx="304792" cy="109728"/>
          </a:xfrm>
          <a:prstGeom prst="rect">
            <a:avLst/>
          </a:prstGeom>
          <a:solidFill>
            <a:srgbClr val="0E5E6F"/>
          </a:solidFill>
          <a:ln/>
        </p:spPr>
      </p:sp>
      <p:sp>
        <p:nvSpPr>
          <p:cNvPr id="34" name="Shape 32"/>
          <p:cNvSpPr/>
          <p:nvPr/>
        </p:nvSpPr>
        <p:spPr>
          <a:xfrm>
            <a:off x="4876678" y="6748272"/>
            <a:ext cx="304792" cy="109728"/>
          </a:xfrm>
          <a:prstGeom prst="rect">
            <a:avLst/>
          </a:prstGeom>
          <a:solidFill>
            <a:srgbClr val="8B1E3F"/>
          </a:solidFill>
          <a:ln/>
        </p:spPr>
      </p:sp>
      <p:sp>
        <p:nvSpPr>
          <p:cNvPr id="35" name="Shape 33"/>
          <p:cNvSpPr/>
          <p:nvPr/>
        </p:nvSpPr>
        <p:spPr>
          <a:xfrm>
            <a:off x="5181470" y="6748272"/>
            <a:ext cx="304792" cy="109728"/>
          </a:xfrm>
          <a:prstGeom prst="rect">
            <a:avLst/>
          </a:prstGeom>
          <a:solidFill>
            <a:srgbClr val="0E5E6F"/>
          </a:solidFill>
          <a:ln/>
        </p:spPr>
      </p:sp>
      <p:sp>
        <p:nvSpPr>
          <p:cNvPr id="36" name="Shape 34"/>
          <p:cNvSpPr/>
          <p:nvPr/>
        </p:nvSpPr>
        <p:spPr>
          <a:xfrm>
            <a:off x="5486263" y="6748272"/>
            <a:ext cx="304792" cy="109728"/>
          </a:xfrm>
          <a:prstGeom prst="rect">
            <a:avLst/>
          </a:prstGeom>
          <a:solidFill>
            <a:srgbClr val="E0A526"/>
          </a:solidFill>
          <a:ln/>
        </p:spPr>
      </p:sp>
      <p:sp>
        <p:nvSpPr>
          <p:cNvPr id="37" name="Shape 35"/>
          <p:cNvSpPr/>
          <p:nvPr/>
        </p:nvSpPr>
        <p:spPr>
          <a:xfrm>
            <a:off x="5791055" y="6748272"/>
            <a:ext cx="304792" cy="109728"/>
          </a:xfrm>
          <a:prstGeom prst="rect">
            <a:avLst/>
          </a:prstGeom>
          <a:solidFill>
            <a:srgbClr val="0E5E6F"/>
          </a:solidFill>
          <a:ln/>
        </p:spPr>
      </p:sp>
      <p:sp>
        <p:nvSpPr>
          <p:cNvPr id="38" name="Shape 36"/>
          <p:cNvSpPr/>
          <p:nvPr/>
        </p:nvSpPr>
        <p:spPr>
          <a:xfrm>
            <a:off x="6095848" y="6748272"/>
            <a:ext cx="304792" cy="109728"/>
          </a:xfrm>
          <a:prstGeom prst="rect">
            <a:avLst/>
          </a:prstGeom>
          <a:solidFill>
            <a:srgbClr val="8B1E3F"/>
          </a:solidFill>
          <a:ln/>
        </p:spPr>
      </p:sp>
      <p:sp>
        <p:nvSpPr>
          <p:cNvPr id="39" name="Shape 37"/>
          <p:cNvSpPr/>
          <p:nvPr/>
        </p:nvSpPr>
        <p:spPr>
          <a:xfrm>
            <a:off x="6400640" y="6748272"/>
            <a:ext cx="304792" cy="109728"/>
          </a:xfrm>
          <a:prstGeom prst="rect">
            <a:avLst/>
          </a:prstGeom>
          <a:solidFill>
            <a:srgbClr val="0E5E6F"/>
          </a:solidFill>
          <a:ln/>
        </p:spPr>
      </p:sp>
      <p:sp>
        <p:nvSpPr>
          <p:cNvPr id="40" name="Shape 38"/>
          <p:cNvSpPr/>
          <p:nvPr/>
        </p:nvSpPr>
        <p:spPr>
          <a:xfrm>
            <a:off x="6705432" y="6748272"/>
            <a:ext cx="304792" cy="109728"/>
          </a:xfrm>
          <a:prstGeom prst="rect">
            <a:avLst/>
          </a:prstGeom>
          <a:solidFill>
            <a:srgbClr val="E0A526"/>
          </a:solidFill>
          <a:ln/>
        </p:spPr>
      </p:sp>
      <p:sp>
        <p:nvSpPr>
          <p:cNvPr id="41" name="Shape 39"/>
          <p:cNvSpPr/>
          <p:nvPr/>
        </p:nvSpPr>
        <p:spPr>
          <a:xfrm>
            <a:off x="7010225" y="6748272"/>
            <a:ext cx="304792" cy="109728"/>
          </a:xfrm>
          <a:prstGeom prst="rect">
            <a:avLst/>
          </a:prstGeom>
          <a:solidFill>
            <a:srgbClr val="0E5E6F"/>
          </a:solidFill>
          <a:ln/>
        </p:spPr>
      </p:sp>
      <p:sp>
        <p:nvSpPr>
          <p:cNvPr id="42" name="Shape 40"/>
          <p:cNvSpPr/>
          <p:nvPr/>
        </p:nvSpPr>
        <p:spPr>
          <a:xfrm>
            <a:off x="7315017" y="6748272"/>
            <a:ext cx="304792" cy="109728"/>
          </a:xfrm>
          <a:prstGeom prst="rect">
            <a:avLst/>
          </a:prstGeom>
          <a:solidFill>
            <a:srgbClr val="8B1E3F"/>
          </a:solidFill>
          <a:ln/>
        </p:spPr>
      </p:sp>
      <p:sp>
        <p:nvSpPr>
          <p:cNvPr id="43" name="Shape 41"/>
          <p:cNvSpPr/>
          <p:nvPr/>
        </p:nvSpPr>
        <p:spPr>
          <a:xfrm>
            <a:off x="7619809" y="6748272"/>
            <a:ext cx="304792" cy="109728"/>
          </a:xfrm>
          <a:prstGeom prst="rect">
            <a:avLst/>
          </a:prstGeom>
          <a:solidFill>
            <a:srgbClr val="0E5E6F"/>
          </a:solidFill>
          <a:ln/>
        </p:spPr>
      </p:sp>
      <p:sp>
        <p:nvSpPr>
          <p:cNvPr id="44" name="Shape 42"/>
          <p:cNvSpPr/>
          <p:nvPr/>
        </p:nvSpPr>
        <p:spPr>
          <a:xfrm>
            <a:off x="7924602" y="6748272"/>
            <a:ext cx="304792" cy="109728"/>
          </a:xfrm>
          <a:prstGeom prst="rect">
            <a:avLst/>
          </a:prstGeom>
          <a:solidFill>
            <a:srgbClr val="E0A526"/>
          </a:solidFill>
          <a:ln/>
        </p:spPr>
      </p:sp>
      <p:sp>
        <p:nvSpPr>
          <p:cNvPr id="45" name="Shape 43"/>
          <p:cNvSpPr/>
          <p:nvPr/>
        </p:nvSpPr>
        <p:spPr>
          <a:xfrm>
            <a:off x="8229394" y="6748272"/>
            <a:ext cx="304792" cy="109728"/>
          </a:xfrm>
          <a:prstGeom prst="rect">
            <a:avLst/>
          </a:prstGeom>
          <a:solidFill>
            <a:srgbClr val="0E5E6F"/>
          </a:solidFill>
          <a:ln/>
        </p:spPr>
      </p:sp>
      <p:sp>
        <p:nvSpPr>
          <p:cNvPr id="46" name="Shape 44"/>
          <p:cNvSpPr/>
          <p:nvPr/>
        </p:nvSpPr>
        <p:spPr>
          <a:xfrm>
            <a:off x="8534187" y="6748272"/>
            <a:ext cx="304792" cy="109728"/>
          </a:xfrm>
          <a:prstGeom prst="rect">
            <a:avLst/>
          </a:prstGeom>
          <a:solidFill>
            <a:srgbClr val="8B1E3F"/>
          </a:solidFill>
          <a:ln/>
        </p:spPr>
      </p:sp>
      <p:sp>
        <p:nvSpPr>
          <p:cNvPr id="47" name="Shape 45"/>
          <p:cNvSpPr/>
          <p:nvPr/>
        </p:nvSpPr>
        <p:spPr>
          <a:xfrm>
            <a:off x="8838979" y="6748272"/>
            <a:ext cx="304792" cy="109728"/>
          </a:xfrm>
          <a:prstGeom prst="rect">
            <a:avLst/>
          </a:prstGeom>
          <a:solidFill>
            <a:srgbClr val="0E5E6F"/>
          </a:solidFill>
          <a:ln/>
        </p:spPr>
      </p:sp>
      <p:sp>
        <p:nvSpPr>
          <p:cNvPr id="48" name="Shape 46"/>
          <p:cNvSpPr/>
          <p:nvPr/>
        </p:nvSpPr>
        <p:spPr>
          <a:xfrm>
            <a:off x="9143771" y="6748272"/>
            <a:ext cx="304792" cy="109728"/>
          </a:xfrm>
          <a:prstGeom prst="rect">
            <a:avLst/>
          </a:prstGeom>
          <a:solidFill>
            <a:srgbClr val="E0A526"/>
          </a:solidFill>
          <a:ln/>
        </p:spPr>
      </p:sp>
      <p:sp>
        <p:nvSpPr>
          <p:cNvPr id="49" name="Shape 47"/>
          <p:cNvSpPr/>
          <p:nvPr/>
        </p:nvSpPr>
        <p:spPr>
          <a:xfrm>
            <a:off x="9448564" y="6748272"/>
            <a:ext cx="304792" cy="109728"/>
          </a:xfrm>
          <a:prstGeom prst="rect">
            <a:avLst/>
          </a:prstGeom>
          <a:solidFill>
            <a:srgbClr val="0E5E6F"/>
          </a:solidFill>
          <a:ln/>
        </p:spPr>
      </p:sp>
      <p:sp>
        <p:nvSpPr>
          <p:cNvPr id="50" name="Shape 48"/>
          <p:cNvSpPr/>
          <p:nvPr/>
        </p:nvSpPr>
        <p:spPr>
          <a:xfrm>
            <a:off x="9753356" y="6748272"/>
            <a:ext cx="304792" cy="109728"/>
          </a:xfrm>
          <a:prstGeom prst="rect">
            <a:avLst/>
          </a:prstGeom>
          <a:solidFill>
            <a:srgbClr val="8B1E3F"/>
          </a:solidFill>
          <a:ln/>
        </p:spPr>
      </p:sp>
      <p:sp>
        <p:nvSpPr>
          <p:cNvPr id="51" name="Shape 49"/>
          <p:cNvSpPr/>
          <p:nvPr/>
        </p:nvSpPr>
        <p:spPr>
          <a:xfrm>
            <a:off x="10058149" y="6748272"/>
            <a:ext cx="304792" cy="109728"/>
          </a:xfrm>
          <a:prstGeom prst="rect">
            <a:avLst/>
          </a:prstGeom>
          <a:solidFill>
            <a:srgbClr val="0E5E6F"/>
          </a:solidFill>
          <a:ln/>
        </p:spPr>
      </p:sp>
      <p:sp>
        <p:nvSpPr>
          <p:cNvPr id="52" name="Shape 50"/>
          <p:cNvSpPr/>
          <p:nvPr/>
        </p:nvSpPr>
        <p:spPr>
          <a:xfrm>
            <a:off x="10362941" y="6748272"/>
            <a:ext cx="304792" cy="109728"/>
          </a:xfrm>
          <a:prstGeom prst="rect">
            <a:avLst/>
          </a:prstGeom>
          <a:solidFill>
            <a:srgbClr val="E0A526"/>
          </a:solidFill>
          <a:ln/>
        </p:spPr>
      </p:sp>
      <p:sp>
        <p:nvSpPr>
          <p:cNvPr id="53" name="Shape 51"/>
          <p:cNvSpPr/>
          <p:nvPr/>
        </p:nvSpPr>
        <p:spPr>
          <a:xfrm>
            <a:off x="10667733" y="6748272"/>
            <a:ext cx="304792" cy="109728"/>
          </a:xfrm>
          <a:prstGeom prst="rect">
            <a:avLst/>
          </a:prstGeom>
          <a:solidFill>
            <a:srgbClr val="0E5E6F"/>
          </a:solidFill>
          <a:ln/>
        </p:spPr>
      </p:sp>
      <p:sp>
        <p:nvSpPr>
          <p:cNvPr id="54" name="Shape 52"/>
          <p:cNvSpPr/>
          <p:nvPr/>
        </p:nvSpPr>
        <p:spPr>
          <a:xfrm>
            <a:off x="10972526" y="6748272"/>
            <a:ext cx="304792" cy="109728"/>
          </a:xfrm>
          <a:prstGeom prst="rect">
            <a:avLst/>
          </a:prstGeom>
          <a:solidFill>
            <a:srgbClr val="8B1E3F"/>
          </a:solidFill>
          <a:ln/>
        </p:spPr>
      </p:sp>
      <p:sp>
        <p:nvSpPr>
          <p:cNvPr id="55" name="Shape 53"/>
          <p:cNvSpPr/>
          <p:nvPr/>
        </p:nvSpPr>
        <p:spPr>
          <a:xfrm>
            <a:off x="11277318" y="6748272"/>
            <a:ext cx="304792" cy="109728"/>
          </a:xfrm>
          <a:prstGeom prst="rect">
            <a:avLst/>
          </a:prstGeom>
          <a:solidFill>
            <a:srgbClr val="0E5E6F"/>
          </a:solidFill>
          <a:ln/>
        </p:spPr>
      </p:sp>
      <p:sp>
        <p:nvSpPr>
          <p:cNvPr id="56" name="Shape 54"/>
          <p:cNvSpPr/>
          <p:nvPr/>
        </p:nvSpPr>
        <p:spPr>
          <a:xfrm>
            <a:off x="11582110" y="6748272"/>
            <a:ext cx="304792" cy="109728"/>
          </a:xfrm>
          <a:prstGeom prst="rect">
            <a:avLst/>
          </a:prstGeom>
          <a:solidFill>
            <a:srgbClr val="E0A526"/>
          </a:solidFill>
          <a:ln/>
        </p:spPr>
      </p:sp>
      <p:sp>
        <p:nvSpPr>
          <p:cNvPr id="57" name="Shape 55"/>
          <p:cNvSpPr/>
          <p:nvPr/>
        </p:nvSpPr>
        <p:spPr>
          <a:xfrm>
            <a:off x="11886903" y="6748272"/>
            <a:ext cx="304792" cy="109728"/>
          </a:xfrm>
          <a:prstGeom prst="rect">
            <a:avLst/>
          </a:prstGeom>
          <a:solidFill>
            <a:srgbClr val="0E5E6F"/>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457200"/>
            <a:ext cx="11094415" cy="731520"/>
          </a:xfrm>
          <a:prstGeom prst="rect">
            <a:avLst/>
          </a:prstGeom>
          <a:noFill/>
          <a:ln/>
        </p:spPr>
        <p:txBody>
          <a:bodyPr wrap="square" lIns="0" tIns="0" rIns="0" bIns="0" rtlCol="0" anchor="ctr"/>
          <a:lstStyle/>
          <a:p>
            <a:pPr indent="0" marL="0">
              <a:buNone/>
            </a:pPr>
            <a:r>
              <a:rPr lang="en-US" sz="3000" b="1" dirty="0">
                <a:solidFill>
                  <a:srgbClr val="6E1832"/>
                </a:solidFill>
                <a:latin typeface="Cambria" pitchFamily="34" charset="0"/>
                <a:ea typeface="Cambria" pitchFamily="34" charset="-122"/>
                <a:cs typeface="Cambria" pitchFamily="34" charset="-120"/>
              </a:rPr>
              <a:t>Contents</a:t>
            </a:r>
            <a:endParaRPr lang="en-US" sz="3000" dirty="0"/>
          </a:p>
        </p:txBody>
      </p:sp>
      <p:sp>
        <p:nvSpPr>
          <p:cNvPr id="3" name="Shape 1"/>
          <p:cNvSpPr/>
          <p:nvPr/>
        </p:nvSpPr>
        <p:spPr>
          <a:xfrm>
            <a:off x="0" y="6748272"/>
            <a:ext cx="304792" cy="109728"/>
          </a:xfrm>
          <a:prstGeom prst="rect">
            <a:avLst/>
          </a:prstGeom>
          <a:solidFill>
            <a:srgbClr val="8B1E3F"/>
          </a:solidFill>
          <a:ln/>
        </p:spPr>
      </p:sp>
      <p:sp>
        <p:nvSpPr>
          <p:cNvPr id="4" name="Shape 2"/>
          <p:cNvSpPr/>
          <p:nvPr/>
        </p:nvSpPr>
        <p:spPr>
          <a:xfrm>
            <a:off x="304792" y="6748272"/>
            <a:ext cx="304792" cy="109728"/>
          </a:xfrm>
          <a:prstGeom prst="rect">
            <a:avLst/>
          </a:prstGeom>
          <a:solidFill>
            <a:srgbClr val="0E5E6F"/>
          </a:solidFill>
          <a:ln/>
        </p:spPr>
      </p:sp>
      <p:sp>
        <p:nvSpPr>
          <p:cNvPr id="5" name="Shape 3"/>
          <p:cNvSpPr/>
          <p:nvPr/>
        </p:nvSpPr>
        <p:spPr>
          <a:xfrm>
            <a:off x="609585" y="6748272"/>
            <a:ext cx="304792" cy="109728"/>
          </a:xfrm>
          <a:prstGeom prst="rect">
            <a:avLst/>
          </a:prstGeom>
          <a:solidFill>
            <a:srgbClr val="E0A526"/>
          </a:solidFill>
          <a:ln/>
        </p:spPr>
      </p:sp>
      <p:sp>
        <p:nvSpPr>
          <p:cNvPr id="6" name="Shape 4"/>
          <p:cNvSpPr/>
          <p:nvPr/>
        </p:nvSpPr>
        <p:spPr>
          <a:xfrm>
            <a:off x="914377" y="6748272"/>
            <a:ext cx="304792" cy="109728"/>
          </a:xfrm>
          <a:prstGeom prst="rect">
            <a:avLst/>
          </a:prstGeom>
          <a:solidFill>
            <a:srgbClr val="0E5E6F"/>
          </a:solidFill>
          <a:ln/>
        </p:spPr>
      </p:sp>
      <p:sp>
        <p:nvSpPr>
          <p:cNvPr id="7" name="Shape 5"/>
          <p:cNvSpPr/>
          <p:nvPr/>
        </p:nvSpPr>
        <p:spPr>
          <a:xfrm>
            <a:off x="1219170" y="6748272"/>
            <a:ext cx="304792" cy="109728"/>
          </a:xfrm>
          <a:prstGeom prst="rect">
            <a:avLst/>
          </a:prstGeom>
          <a:solidFill>
            <a:srgbClr val="8B1E3F"/>
          </a:solidFill>
          <a:ln/>
        </p:spPr>
      </p:sp>
      <p:sp>
        <p:nvSpPr>
          <p:cNvPr id="8" name="Shape 6"/>
          <p:cNvSpPr/>
          <p:nvPr/>
        </p:nvSpPr>
        <p:spPr>
          <a:xfrm>
            <a:off x="1523962" y="6748272"/>
            <a:ext cx="304792" cy="109728"/>
          </a:xfrm>
          <a:prstGeom prst="rect">
            <a:avLst/>
          </a:prstGeom>
          <a:solidFill>
            <a:srgbClr val="0E5E6F"/>
          </a:solidFill>
          <a:ln/>
        </p:spPr>
      </p:sp>
      <p:sp>
        <p:nvSpPr>
          <p:cNvPr id="9" name="Shape 7"/>
          <p:cNvSpPr/>
          <p:nvPr/>
        </p:nvSpPr>
        <p:spPr>
          <a:xfrm>
            <a:off x="1828754" y="6748272"/>
            <a:ext cx="304792" cy="109728"/>
          </a:xfrm>
          <a:prstGeom prst="rect">
            <a:avLst/>
          </a:prstGeom>
          <a:solidFill>
            <a:srgbClr val="E0A526"/>
          </a:solidFill>
          <a:ln/>
        </p:spPr>
      </p:sp>
      <p:sp>
        <p:nvSpPr>
          <p:cNvPr id="10" name="Shape 8"/>
          <p:cNvSpPr/>
          <p:nvPr/>
        </p:nvSpPr>
        <p:spPr>
          <a:xfrm>
            <a:off x="2133547" y="6748272"/>
            <a:ext cx="304792" cy="109728"/>
          </a:xfrm>
          <a:prstGeom prst="rect">
            <a:avLst/>
          </a:prstGeom>
          <a:solidFill>
            <a:srgbClr val="0E5E6F"/>
          </a:solidFill>
          <a:ln/>
        </p:spPr>
      </p:sp>
      <p:sp>
        <p:nvSpPr>
          <p:cNvPr id="11" name="Shape 9"/>
          <p:cNvSpPr/>
          <p:nvPr/>
        </p:nvSpPr>
        <p:spPr>
          <a:xfrm>
            <a:off x="2438339" y="6748272"/>
            <a:ext cx="304792" cy="109728"/>
          </a:xfrm>
          <a:prstGeom prst="rect">
            <a:avLst/>
          </a:prstGeom>
          <a:solidFill>
            <a:srgbClr val="8B1E3F"/>
          </a:solidFill>
          <a:ln/>
        </p:spPr>
      </p:sp>
      <p:sp>
        <p:nvSpPr>
          <p:cNvPr id="12" name="Shape 10"/>
          <p:cNvSpPr/>
          <p:nvPr/>
        </p:nvSpPr>
        <p:spPr>
          <a:xfrm>
            <a:off x="2743131" y="6748272"/>
            <a:ext cx="304792" cy="109728"/>
          </a:xfrm>
          <a:prstGeom prst="rect">
            <a:avLst/>
          </a:prstGeom>
          <a:solidFill>
            <a:srgbClr val="0E5E6F"/>
          </a:solidFill>
          <a:ln/>
        </p:spPr>
      </p:sp>
      <p:sp>
        <p:nvSpPr>
          <p:cNvPr id="13" name="Shape 11"/>
          <p:cNvSpPr/>
          <p:nvPr/>
        </p:nvSpPr>
        <p:spPr>
          <a:xfrm>
            <a:off x="3047924" y="6748272"/>
            <a:ext cx="304792" cy="109728"/>
          </a:xfrm>
          <a:prstGeom prst="rect">
            <a:avLst/>
          </a:prstGeom>
          <a:solidFill>
            <a:srgbClr val="E0A526"/>
          </a:solidFill>
          <a:ln/>
        </p:spPr>
      </p:sp>
      <p:sp>
        <p:nvSpPr>
          <p:cNvPr id="14" name="Shape 12"/>
          <p:cNvSpPr/>
          <p:nvPr/>
        </p:nvSpPr>
        <p:spPr>
          <a:xfrm>
            <a:off x="3352716" y="6748272"/>
            <a:ext cx="304792" cy="109728"/>
          </a:xfrm>
          <a:prstGeom prst="rect">
            <a:avLst/>
          </a:prstGeom>
          <a:solidFill>
            <a:srgbClr val="0E5E6F"/>
          </a:solidFill>
          <a:ln/>
        </p:spPr>
      </p:sp>
      <p:sp>
        <p:nvSpPr>
          <p:cNvPr id="15" name="Shape 13"/>
          <p:cNvSpPr/>
          <p:nvPr/>
        </p:nvSpPr>
        <p:spPr>
          <a:xfrm>
            <a:off x="3657509" y="6748272"/>
            <a:ext cx="304792" cy="109728"/>
          </a:xfrm>
          <a:prstGeom prst="rect">
            <a:avLst/>
          </a:prstGeom>
          <a:solidFill>
            <a:srgbClr val="8B1E3F"/>
          </a:solidFill>
          <a:ln/>
        </p:spPr>
      </p:sp>
      <p:sp>
        <p:nvSpPr>
          <p:cNvPr id="16" name="Shape 14"/>
          <p:cNvSpPr/>
          <p:nvPr/>
        </p:nvSpPr>
        <p:spPr>
          <a:xfrm>
            <a:off x="3962301" y="6748272"/>
            <a:ext cx="304792" cy="109728"/>
          </a:xfrm>
          <a:prstGeom prst="rect">
            <a:avLst/>
          </a:prstGeom>
          <a:solidFill>
            <a:srgbClr val="0E5E6F"/>
          </a:solidFill>
          <a:ln/>
        </p:spPr>
      </p:sp>
      <p:sp>
        <p:nvSpPr>
          <p:cNvPr id="17" name="Shape 15"/>
          <p:cNvSpPr/>
          <p:nvPr/>
        </p:nvSpPr>
        <p:spPr>
          <a:xfrm>
            <a:off x="4267093" y="6748272"/>
            <a:ext cx="304792" cy="109728"/>
          </a:xfrm>
          <a:prstGeom prst="rect">
            <a:avLst/>
          </a:prstGeom>
          <a:solidFill>
            <a:srgbClr val="E0A526"/>
          </a:solidFill>
          <a:ln/>
        </p:spPr>
      </p:sp>
      <p:sp>
        <p:nvSpPr>
          <p:cNvPr id="18" name="Shape 16"/>
          <p:cNvSpPr/>
          <p:nvPr/>
        </p:nvSpPr>
        <p:spPr>
          <a:xfrm>
            <a:off x="4571886" y="6748272"/>
            <a:ext cx="304792" cy="109728"/>
          </a:xfrm>
          <a:prstGeom prst="rect">
            <a:avLst/>
          </a:prstGeom>
          <a:solidFill>
            <a:srgbClr val="0E5E6F"/>
          </a:solidFill>
          <a:ln/>
        </p:spPr>
      </p:sp>
      <p:sp>
        <p:nvSpPr>
          <p:cNvPr id="19" name="Shape 17"/>
          <p:cNvSpPr/>
          <p:nvPr/>
        </p:nvSpPr>
        <p:spPr>
          <a:xfrm>
            <a:off x="4876678" y="6748272"/>
            <a:ext cx="304792" cy="109728"/>
          </a:xfrm>
          <a:prstGeom prst="rect">
            <a:avLst/>
          </a:prstGeom>
          <a:solidFill>
            <a:srgbClr val="8B1E3F"/>
          </a:solidFill>
          <a:ln/>
        </p:spPr>
      </p:sp>
      <p:sp>
        <p:nvSpPr>
          <p:cNvPr id="20" name="Shape 18"/>
          <p:cNvSpPr/>
          <p:nvPr/>
        </p:nvSpPr>
        <p:spPr>
          <a:xfrm>
            <a:off x="5181470" y="6748272"/>
            <a:ext cx="304792" cy="109728"/>
          </a:xfrm>
          <a:prstGeom prst="rect">
            <a:avLst/>
          </a:prstGeom>
          <a:solidFill>
            <a:srgbClr val="0E5E6F"/>
          </a:solidFill>
          <a:ln/>
        </p:spPr>
      </p:sp>
      <p:sp>
        <p:nvSpPr>
          <p:cNvPr id="21" name="Shape 19"/>
          <p:cNvSpPr/>
          <p:nvPr/>
        </p:nvSpPr>
        <p:spPr>
          <a:xfrm>
            <a:off x="5486263" y="6748272"/>
            <a:ext cx="304792" cy="109728"/>
          </a:xfrm>
          <a:prstGeom prst="rect">
            <a:avLst/>
          </a:prstGeom>
          <a:solidFill>
            <a:srgbClr val="E0A526"/>
          </a:solidFill>
          <a:ln/>
        </p:spPr>
      </p:sp>
      <p:sp>
        <p:nvSpPr>
          <p:cNvPr id="22" name="Shape 20"/>
          <p:cNvSpPr/>
          <p:nvPr/>
        </p:nvSpPr>
        <p:spPr>
          <a:xfrm>
            <a:off x="5791055" y="6748272"/>
            <a:ext cx="304792" cy="109728"/>
          </a:xfrm>
          <a:prstGeom prst="rect">
            <a:avLst/>
          </a:prstGeom>
          <a:solidFill>
            <a:srgbClr val="0E5E6F"/>
          </a:solidFill>
          <a:ln/>
        </p:spPr>
      </p:sp>
      <p:sp>
        <p:nvSpPr>
          <p:cNvPr id="23" name="Shape 21"/>
          <p:cNvSpPr/>
          <p:nvPr/>
        </p:nvSpPr>
        <p:spPr>
          <a:xfrm>
            <a:off x="6095848" y="6748272"/>
            <a:ext cx="304792" cy="109728"/>
          </a:xfrm>
          <a:prstGeom prst="rect">
            <a:avLst/>
          </a:prstGeom>
          <a:solidFill>
            <a:srgbClr val="8B1E3F"/>
          </a:solidFill>
          <a:ln/>
        </p:spPr>
      </p:sp>
      <p:sp>
        <p:nvSpPr>
          <p:cNvPr id="24" name="Shape 22"/>
          <p:cNvSpPr/>
          <p:nvPr/>
        </p:nvSpPr>
        <p:spPr>
          <a:xfrm>
            <a:off x="6400640" y="6748272"/>
            <a:ext cx="304792" cy="109728"/>
          </a:xfrm>
          <a:prstGeom prst="rect">
            <a:avLst/>
          </a:prstGeom>
          <a:solidFill>
            <a:srgbClr val="0E5E6F"/>
          </a:solidFill>
          <a:ln/>
        </p:spPr>
      </p:sp>
      <p:sp>
        <p:nvSpPr>
          <p:cNvPr id="25" name="Shape 23"/>
          <p:cNvSpPr/>
          <p:nvPr/>
        </p:nvSpPr>
        <p:spPr>
          <a:xfrm>
            <a:off x="6705432" y="6748272"/>
            <a:ext cx="304792" cy="109728"/>
          </a:xfrm>
          <a:prstGeom prst="rect">
            <a:avLst/>
          </a:prstGeom>
          <a:solidFill>
            <a:srgbClr val="E0A526"/>
          </a:solidFill>
          <a:ln/>
        </p:spPr>
      </p:sp>
      <p:sp>
        <p:nvSpPr>
          <p:cNvPr id="26" name="Shape 24"/>
          <p:cNvSpPr/>
          <p:nvPr/>
        </p:nvSpPr>
        <p:spPr>
          <a:xfrm>
            <a:off x="7010225" y="6748272"/>
            <a:ext cx="304792" cy="109728"/>
          </a:xfrm>
          <a:prstGeom prst="rect">
            <a:avLst/>
          </a:prstGeom>
          <a:solidFill>
            <a:srgbClr val="0E5E6F"/>
          </a:solidFill>
          <a:ln/>
        </p:spPr>
      </p:sp>
      <p:sp>
        <p:nvSpPr>
          <p:cNvPr id="27" name="Shape 25"/>
          <p:cNvSpPr/>
          <p:nvPr/>
        </p:nvSpPr>
        <p:spPr>
          <a:xfrm>
            <a:off x="7315017" y="6748272"/>
            <a:ext cx="304792" cy="109728"/>
          </a:xfrm>
          <a:prstGeom prst="rect">
            <a:avLst/>
          </a:prstGeom>
          <a:solidFill>
            <a:srgbClr val="8B1E3F"/>
          </a:solidFill>
          <a:ln/>
        </p:spPr>
      </p:sp>
      <p:sp>
        <p:nvSpPr>
          <p:cNvPr id="28" name="Shape 26"/>
          <p:cNvSpPr/>
          <p:nvPr/>
        </p:nvSpPr>
        <p:spPr>
          <a:xfrm>
            <a:off x="7619809" y="6748272"/>
            <a:ext cx="304792" cy="109728"/>
          </a:xfrm>
          <a:prstGeom prst="rect">
            <a:avLst/>
          </a:prstGeom>
          <a:solidFill>
            <a:srgbClr val="0E5E6F"/>
          </a:solidFill>
          <a:ln/>
        </p:spPr>
      </p:sp>
      <p:sp>
        <p:nvSpPr>
          <p:cNvPr id="29" name="Shape 27"/>
          <p:cNvSpPr/>
          <p:nvPr/>
        </p:nvSpPr>
        <p:spPr>
          <a:xfrm>
            <a:off x="7924602" y="6748272"/>
            <a:ext cx="304792" cy="109728"/>
          </a:xfrm>
          <a:prstGeom prst="rect">
            <a:avLst/>
          </a:prstGeom>
          <a:solidFill>
            <a:srgbClr val="E0A526"/>
          </a:solidFill>
          <a:ln/>
        </p:spPr>
      </p:sp>
      <p:sp>
        <p:nvSpPr>
          <p:cNvPr id="30" name="Shape 28"/>
          <p:cNvSpPr/>
          <p:nvPr/>
        </p:nvSpPr>
        <p:spPr>
          <a:xfrm>
            <a:off x="8229394" y="6748272"/>
            <a:ext cx="304792" cy="109728"/>
          </a:xfrm>
          <a:prstGeom prst="rect">
            <a:avLst/>
          </a:prstGeom>
          <a:solidFill>
            <a:srgbClr val="0E5E6F"/>
          </a:solidFill>
          <a:ln/>
        </p:spPr>
      </p:sp>
      <p:sp>
        <p:nvSpPr>
          <p:cNvPr id="31" name="Shape 29"/>
          <p:cNvSpPr/>
          <p:nvPr/>
        </p:nvSpPr>
        <p:spPr>
          <a:xfrm>
            <a:off x="8534187" y="6748272"/>
            <a:ext cx="304792" cy="109728"/>
          </a:xfrm>
          <a:prstGeom prst="rect">
            <a:avLst/>
          </a:prstGeom>
          <a:solidFill>
            <a:srgbClr val="8B1E3F"/>
          </a:solidFill>
          <a:ln/>
        </p:spPr>
      </p:sp>
      <p:sp>
        <p:nvSpPr>
          <p:cNvPr id="32" name="Shape 30"/>
          <p:cNvSpPr/>
          <p:nvPr/>
        </p:nvSpPr>
        <p:spPr>
          <a:xfrm>
            <a:off x="8838979" y="6748272"/>
            <a:ext cx="304792" cy="109728"/>
          </a:xfrm>
          <a:prstGeom prst="rect">
            <a:avLst/>
          </a:prstGeom>
          <a:solidFill>
            <a:srgbClr val="0E5E6F"/>
          </a:solidFill>
          <a:ln/>
        </p:spPr>
      </p:sp>
      <p:sp>
        <p:nvSpPr>
          <p:cNvPr id="33" name="Shape 31"/>
          <p:cNvSpPr/>
          <p:nvPr/>
        </p:nvSpPr>
        <p:spPr>
          <a:xfrm>
            <a:off x="9143771" y="6748272"/>
            <a:ext cx="304792" cy="109728"/>
          </a:xfrm>
          <a:prstGeom prst="rect">
            <a:avLst/>
          </a:prstGeom>
          <a:solidFill>
            <a:srgbClr val="E0A526"/>
          </a:solidFill>
          <a:ln/>
        </p:spPr>
      </p:sp>
      <p:sp>
        <p:nvSpPr>
          <p:cNvPr id="34" name="Shape 32"/>
          <p:cNvSpPr/>
          <p:nvPr/>
        </p:nvSpPr>
        <p:spPr>
          <a:xfrm>
            <a:off x="9448564" y="6748272"/>
            <a:ext cx="304792" cy="109728"/>
          </a:xfrm>
          <a:prstGeom prst="rect">
            <a:avLst/>
          </a:prstGeom>
          <a:solidFill>
            <a:srgbClr val="0E5E6F"/>
          </a:solidFill>
          <a:ln/>
        </p:spPr>
      </p:sp>
      <p:sp>
        <p:nvSpPr>
          <p:cNvPr id="35" name="Shape 33"/>
          <p:cNvSpPr/>
          <p:nvPr/>
        </p:nvSpPr>
        <p:spPr>
          <a:xfrm>
            <a:off x="9753356" y="6748272"/>
            <a:ext cx="304792" cy="109728"/>
          </a:xfrm>
          <a:prstGeom prst="rect">
            <a:avLst/>
          </a:prstGeom>
          <a:solidFill>
            <a:srgbClr val="8B1E3F"/>
          </a:solidFill>
          <a:ln/>
        </p:spPr>
      </p:sp>
      <p:sp>
        <p:nvSpPr>
          <p:cNvPr id="36" name="Shape 34"/>
          <p:cNvSpPr/>
          <p:nvPr/>
        </p:nvSpPr>
        <p:spPr>
          <a:xfrm>
            <a:off x="10058149" y="6748272"/>
            <a:ext cx="304792" cy="109728"/>
          </a:xfrm>
          <a:prstGeom prst="rect">
            <a:avLst/>
          </a:prstGeom>
          <a:solidFill>
            <a:srgbClr val="0E5E6F"/>
          </a:solidFill>
          <a:ln/>
        </p:spPr>
      </p:sp>
      <p:sp>
        <p:nvSpPr>
          <p:cNvPr id="37" name="Shape 35"/>
          <p:cNvSpPr/>
          <p:nvPr/>
        </p:nvSpPr>
        <p:spPr>
          <a:xfrm>
            <a:off x="10362941" y="6748272"/>
            <a:ext cx="304792" cy="109728"/>
          </a:xfrm>
          <a:prstGeom prst="rect">
            <a:avLst/>
          </a:prstGeom>
          <a:solidFill>
            <a:srgbClr val="E0A526"/>
          </a:solidFill>
          <a:ln/>
        </p:spPr>
      </p:sp>
      <p:sp>
        <p:nvSpPr>
          <p:cNvPr id="38" name="Shape 36"/>
          <p:cNvSpPr/>
          <p:nvPr/>
        </p:nvSpPr>
        <p:spPr>
          <a:xfrm>
            <a:off x="10667733" y="6748272"/>
            <a:ext cx="304792" cy="109728"/>
          </a:xfrm>
          <a:prstGeom prst="rect">
            <a:avLst/>
          </a:prstGeom>
          <a:solidFill>
            <a:srgbClr val="0E5E6F"/>
          </a:solidFill>
          <a:ln/>
        </p:spPr>
      </p:sp>
      <p:sp>
        <p:nvSpPr>
          <p:cNvPr id="39" name="Shape 37"/>
          <p:cNvSpPr/>
          <p:nvPr/>
        </p:nvSpPr>
        <p:spPr>
          <a:xfrm>
            <a:off x="10972526" y="6748272"/>
            <a:ext cx="304792" cy="109728"/>
          </a:xfrm>
          <a:prstGeom prst="rect">
            <a:avLst/>
          </a:prstGeom>
          <a:solidFill>
            <a:srgbClr val="8B1E3F"/>
          </a:solidFill>
          <a:ln/>
        </p:spPr>
      </p:sp>
      <p:sp>
        <p:nvSpPr>
          <p:cNvPr id="40" name="Shape 38"/>
          <p:cNvSpPr/>
          <p:nvPr/>
        </p:nvSpPr>
        <p:spPr>
          <a:xfrm>
            <a:off x="11277318" y="6748272"/>
            <a:ext cx="304792" cy="109728"/>
          </a:xfrm>
          <a:prstGeom prst="rect">
            <a:avLst/>
          </a:prstGeom>
          <a:solidFill>
            <a:srgbClr val="0E5E6F"/>
          </a:solidFill>
          <a:ln/>
        </p:spPr>
      </p:sp>
      <p:sp>
        <p:nvSpPr>
          <p:cNvPr id="41" name="Shape 39"/>
          <p:cNvSpPr/>
          <p:nvPr/>
        </p:nvSpPr>
        <p:spPr>
          <a:xfrm>
            <a:off x="11582110" y="6748272"/>
            <a:ext cx="304792" cy="109728"/>
          </a:xfrm>
          <a:prstGeom prst="rect">
            <a:avLst/>
          </a:prstGeom>
          <a:solidFill>
            <a:srgbClr val="E0A526"/>
          </a:solidFill>
          <a:ln/>
        </p:spPr>
      </p:sp>
      <p:sp>
        <p:nvSpPr>
          <p:cNvPr id="42" name="Shape 40"/>
          <p:cNvSpPr/>
          <p:nvPr/>
        </p:nvSpPr>
        <p:spPr>
          <a:xfrm>
            <a:off x="11886903" y="6748272"/>
            <a:ext cx="304792" cy="109728"/>
          </a:xfrm>
          <a:prstGeom prst="rect">
            <a:avLst/>
          </a:prstGeom>
          <a:solidFill>
            <a:srgbClr val="0E5E6F"/>
          </a:solidFill>
          <a:ln/>
        </p:spPr>
      </p:sp>
      <p:sp>
        <p:nvSpPr>
          <p:cNvPr id="43" name="Text 41"/>
          <p:cNvSpPr txBox="1"/>
          <p:nvPr/>
        </p:nvSpPr>
        <p:spPr>
          <a:xfrm>
            <a:off x="548640" y="1463040"/>
            <a:ext cx="5394960" cy="4480560"/>
          </a:xfrm>
          <a:prstGeom prst="rect">
            <a:avLst/>
          </a:prstGeom>
          <a:noFill/>
          <a:ln/>
        </p:spPr>
        <p:txBody>
          <a:bodyPr wrap="square" lIns="0" tIns="0" rIns="0" bIns="0" rtlCol="0" anchor="t"/>
          <a:lstStyle/>
          <a:p>
            <a:pPr indent="0" marL="0">
              <a:spcAft>
                <a:spcPts val="1200"/>
              </a:spcAft>
              <a:buNone/>
            </a:pPr>
            <a:r>
              <a:rPr lang="en-US" sz="1700" dirty="0">
                <a:solidFill>
                  <a:srgbClr val="1C2833"/>
                </a:solidFill>
                <a:latin typeface="Calibri" pitchFamily="34" charset="0"/>
                <a:ea typeface="Calibri" pitchFamily="34" charset="-122"/>
                <a:cs typeface="Calibri" pitchFamily="34" charset="-120"/>
              </a:rPr>
              <a:t>Overview   3–5</a:t>
            </a:r>
            <a:endParaRPr lang="en-US" sz="1700" dirty="0"/>
          </a:p>
          <a:p>
            <a:pPr indent="0" marL="0">
              <a:spcAft>
                <a:spcPts val="1200"/>
              </a:spcAft>
              <a:buNone/>
            </a:pPr>
            <a:r>
              <a:rPr lang="en-US" sz="1700" dirty="0">
                <a:solidFill>
                  <a:srgbClr val="1C2833"/>
                </a:solidFill>
                <a:latin typeface="Calibri" pitchFamily="34" charset="0"/>
                <a:ea typeface="Calibri" pitchFamily="34" charset="-122"/>
                <a:cs typeface="Calibri" pitchFamily="34" charset="-120"/>
              </a:rPr>
              <a:t>Hyderabad and Telangana   6</a:t>
            </a:r>
            <a:endParaRPr lang="en-US" sz="1700" dirty="0"/>
          </a:p>
          <a:p>
            <a:pPr indent="0" marL="0">
              <a:spcAft>
                <a:spcPts val="1200"/>
              </a:spcAft>
              <a:buNone/>
            </a:pPr>
            <a:r>
              <a:rPr lang="en-US" sz="1700" dirty="0">
                <a:solidFill>
                  <a:srgbClr val="1C2833"/>
                </a:solidFill>
                <a:latin typeface="Calibri" pitchFamily="34" charset="0"/>
                <a:ea typeface="Calibri" pitchFamily="34" charset="-122"/>
                <a:cs typeface="Calibri" pitchFamily="34" charset="-120"/>
              </a:rPr>
              <a:t>Age, sex, religion, 2002   7–10</a:t>
            </a:r>
            <a:endParaRPr lang="en-US" sz="1700" dirty="0"/>
          </a:p>
          <a:p>
            <a:pPr indent="0" marL="0">
              <a:spcAft>
                <a:spcPts val="1200"/>
              </a:spcAft>
              <a:buNone/>
            </a:pPr>
            <a:r>
              <a:rPr lang="en-US" sz="1700" dirty="0">
                <a:solidFill>
                  <a:srgbClr val="1C2833"/>
                </a:solidFill>
                <a:latin typeface="Calibri" pitchFamily="34" charset="0"/>
                <a:ea typeface="Calibri" pitchFamily="34" charset="-122"/>
                <a:cs typeface="Calibri" pitchFamily="34" charset="-120"/>
              </a:rPr>
              <a:t>Polling parts   11–13</a:t>
            </a:r>
            <a:endParaRPr lang="en-US" sz="1700" dirty="0"/>
          </a:p>
          <a:p>
            <a:pPr indent="0" marL="0">
              <a:spcAft>
                <a:spcPts val="1200"/>
              </a:spcAft>
              <a:buNone/>
            </a:pPr>
            <a:r>
              <a:rPr lang="en-US" sz="1700" dirty="0">
                <a:solidFill>
                  <a:srgbClr val="1C2833"/>
                </a:solidFill>
                <a:latin typeface="Calibri" pitchFamily="34" charset="0"/>
                <a:ea typeface="Calibri" pitchFamily="34" charset="-122"/>
                <a:cs typeface="Calibri" pitchFamily="34" charset="-120"/>
              </a:rPr>
              <a:t>Hearings   14–15</a:t>
            </a:r>
            <a:endParaRPr lang="en-US" sz="1700" dirty="0"/>
          </a:p>
        </p:txBody>
      </p:sp>
      <p:sp>
        <p:nvSpPr>
          <p:cNvPr id="44" name="Text 42"/>
          <p:cNvSpPr txBox="1"/>
          <p:nvPr/>
        </p:nvSpPr>
        <p:spPr>
          <a:xfrm>
            <a:off x="6217920" y="1463040"/>
            <a:ext cx="5394960" cy="4480560"/>
          </a:xfrm>
          <a:prstGeom prst="rect">
            <a:avLst/>
          </a:prstGeom>
          <a:noFill/>
          <a:ln/>
        </p:spPr>
        <p:txBody>
          <a:bodyPr wrap="square" lIns="0" tIns="0" rIns="0" bIns="0" rtlCol="0" anchor="t"/>
          <a:lstStyle/>
          <a:p>
            <a:pPr indent="0" marL="0">
              <a:spcAft>
                <a:spcPts val="1200"/>
              </a:spcAft>
              <a:buNone/>
            </a:pPr>
            <a:r>
              <a:rPr lang="en-US" sz="1700" dirty="0">
                <a:solidFill>
                  <a:srgbClr val="1C2833"/>
                </a:solidFill>
                <a:latin typeface="Calibri" pitchFamily="34" charset="0"/>
                <a:ea typeface="Calibri" pitchFamily="34" charset="-122"/>
                <a:cs typeface="Calibri" pitchFamily="34" charset="-120"/>
              </a:rPr>
              <a:t>Questions put to this analysis   16–17</a:t>
            </a:r>
            <a:endParaRPr lang="en-US" sz="1700" dirty="0"/>
          </a:p>
          <a:p>
            <a:pPr indent="0" marL="0">
              <a:spcAft>
                <a:spcPts val="1200"/>
              </a:spcAft>
              <a:buNone/>
            </a:pPr>
            <a:r>
              <a:rPr lang="en-US" sz="1700" dirty="0">
                <a:solidFill>
                  <a:srgbClr val="1C2833"/>
                </a:solidFill>
                <a:latin typeface="Calibri" pitchFamily="34" charset="0"/>
                <a:ea typeface="Calibri" pitchFamily="34" charset="-122"/>
                <a:cs typeface="Calibri" pitchFamily="34" charset="-120"/>
              </a:rPr>
              <a:t>Limits   18</a:t>
            </a:r>
            <a:endParaRPr lang="en-US" sz="1700" dirty="0"/>
          </a:p>
          <a:p>
            <a:pPr indent="0" marL="0">
              <a:spcAft>
                <a:spcPts val="1200"/>
              </a:spcAft>
              <a:buNone/>
            </a:pPr>
            <a:r>
              <a:rPr lang="en-US" sz="1700" dirty="0">
                <a:solidFill>
                  <a:srgbClr val="1C2833"/>
                </a:solidFill>
                <a:latin typeface="Calibri" pitchFamily="34" charset="0"/>
                <a:ea typeface="Calibri" pitchFamily="34" charset="-122"/>
                <a:cs typeface="Calibri" pitchFamily="34" charset="-120"/>
              </a:rPr>
              <a:t>What the Election Commission should do   19</a:t>
            </a:r>
            <a:endParaRPr lang="en-US" sz="1700" dirty="0"/>
          </a:p>
          <a:p>
            <a:pPr indent="0" marL="0">
              <a:spcAft>
                <a:spcPts val="1200"/>
              </a:spcAft>
              <a:buNone/>
            </a:pPr>
            <a:r>
              <a:rPr lang="en-US" sz="1700" dirty="0">
                <a:solidFill>
                  <a:srgbClr val="1C2833"/>
                </a:solidFill>
                <a:latin typeface="Calibri" pitchFamily="34" charset="0"/>
                <a:ea typeface="Calibri" pitchFamily="34" charset="-122"/>
                <a:cs typeface="Calibri" pitchFamily="34" charset="-120"/>
              </a:rPr>
              <a:t>Method   20–21</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8B1E3F"/>
                </a:solidFill>
                <a:latin typeface="Calibri" pitchFamily="34" charset="0"/>
                <a:ea typeface="Calibri" pitchFamily="34" charset="-122"/>
                <a:cs typeface="Calibri" pitchFamily="34" charset="-120"/>
              </a:rPr>
              <a:t>OVERVIEW</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6E1832"/>
                </a:solidFill>
                <a:latin typeface="Cambria" pitchFamily="34" charset="0"/>
                <a:ea typeface="Cambria" pitchFamily="34" charset="-122"/>
                <a:cs typeface="Cambria" pitchFamily="34" charset="-120"/>
              </a:rPr>
              <a:t>40.0% of electors were struck off, and 22.3% more summoned to hearings</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What happened to each elector on the five pre-revision rolls, % of the roll</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Hyderabad Old City SIR 2026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3</a:t>
            </a:r>
            <a:endParaRPr lang="en-US" sz="900" dirty="0"/>
          </a:p>
        </p:txBody>
      </p:sp>
      <p:sp>
        <p:nvSpPr>
          <p:cNvPr id="7" name="Shape 5"/>
          <p:cNvSpPr/>
          <p:nvPr/>
        </p:nvSpPr>
        <p:spPr>
          <a:xfrm>
            <a:off x="0" y="6748272"/>
            <a:ext cx="304792" cy="109728"/>
          </a:xfrm>
          <a:prstGeom prst="rect">
            <a:avLst/>
          </a:prstGeom>
          <a:solidFill>
            <a:srgbClr val="8B1E3F"/>
          </a:solidFill>
          <a:ln/>
        </p:spPr>
      </p:sp>
      <p:sp>
        <p:nvSpPr>
          <p:cNvPr id="8" name="Shape 6"/>
          <p:cNvSpPr/>
          <p:nvPr/>
        </p:nvSpPr>
        <p:spPr>
          <a:xfrm>
            <a:off x="304792" y="6748272"/>
            <a:ext cx="304792" cy="109728"/>
          </a:xfrm>
          <a:prstGeom prst="rect">
            <a:avLst/>
          </a:prstGeom>
          <a:solidFill>
            <a:srgbClr val="0E5E6F"/>
          </a:solidFill>
          <a:ln/>
        </p:spPr>
      </p:sp>
      <p:sp>
        <p:nvSpPr>
          <p:cNvPr id="9" name="Shape 7"/>
          <p:cNvSpPr/>
          <p:nvPr/>
        </p:nvSpPr>
        <p:spPr>
          <a:xfrm>
            <a:off x="609585" y="6748272"/>
            <a:ext cx="304792" cy="109728"/>
          </a:xfrm>
          <a:prstGeom prst="rect">
            <a:avLst/>
          </a:prstGeom>
          <a:solidFill>
            <a:srgbClr val="E0A526"/>
          </a:solidFill>
          <a:ln/>
        </p:spPr>
      </p:sp>
      <p:sp>
        <p:nvSpPr>
          <p:cNvPr id="10" name="Shape 8"/>
          <p:cNvSpPr/>
          <p:nvPr/>
        </p:nvSpPr>
        <p:spPr>
          <a:xfrm>
            <a:off x="914377" y="6748272"/>
            <a:ext cx="304792" cy="109728"/>
          </a:xfrm>
          <a:prstGeom prst="rect">
            <a:avLst/>
          </a:prstGeom>
          <a:solidFill>
            <a:srgbClr val="0E5E6F"/>
          </a:solidFill>
          <a:ln/>
        </p:spPr>
      </p:sp>
      <p:sp>
        <p:nvSpPr>
          <p:cNvPr id="11" name="Shape 9"/>
          <p:cNvSpPr/>
          <p:nvPr/>
        </p:nvSpPr>
        <p:spPr>
          <a:xfrm>
            <a:off x="1219170" y="6748272"/>
            <a:ext cx="304792" cy="109728"/>
          </a:xfrm>
          <a:prstGeom prst="rect">
            <a:avLst/>
          </a:prstGeom>
          <a:solidFill>
            <a:srgbClr val="8B1E3F"/>
          </a:solidFill>
          <a:ln/>
        </p:spPr>
      </p:sp>
      <p:sp>
        <p:nvSpPr>
          <p:cNvPr id="12" name="Shape 10"/>
          <p:cNvSpPr/>
          <p:nvPr/>
        </p:nvSpPr>
        <p:spPr>
          <a:xfrm>
            <a:off x="1523962" y="6748272"/>
            <a:ext cx="304792" cy="109728"/>
          </a:xfrm>
          <a:prstGeom prst="rect">
            <a:avLst/>
          </a:prstGeom>
          <a:solidFill>
            <a:srgbClr val="0E5E6F"/>
          </a:solidFill>
          <a:ln/>
        </p:spPr>
      </p:sp>
      <p:sp>
        <p:nvSpPr>
          <p:cNvPr id="13" name="Shape 11"/>
          <p:cNvSpPr/>
          <p:nvPr/>
        </p:nvSpPr>
        <p:spPr>
          <a:xfrm>
            <a:off x="1828754" y="6748272"/>
            <a:ext cx="304792" cy="109728"/>
          </a:xfrm>
          <a:prstGeom prst="rect">
            <a:avLst/>
          </a:prstGeom>
          <a:solidFill>
            <a:srgbClr val="E0A526"/>
          </a:solidFill>
          <a:ln/>
        </p:spPr>
      </p:sp>
      <p:sp>
        <p:nvSpPr>
          <p:cNvPr id="14" name="Shape 12"/>
          <p:cNvSpPr/>
          <p:nvPr/>
        </p:nvSpPr>
        <p:spPr>
          <a:xfrm>
            <a:off x="2133547" y="6748272"/>
            <a:ext cx="304792" cy="109728"/>
          </a:xfrm>
          <a:prstGeom prst="rect">
            <a:avLst/>
          </a:prstGeom>
          <a:solidFill>
            <a:srgbClr val="0E5E6F"/>
          </a:solidFill>
          <a:ln/>
        </p:spPr>
      </p:sp>
      <p:sp>
        <p:nvSpPr>
          <p:cNvPr id="15" name="Shape 13"/>
          <p:cNvSpPr/>
          <p:nvPr/>
        </p:nvSpPr>
        <p:spPr>
          <a:xfrm>
            <a:off x="2438339" y="6748272"/>
            <a:ext cx="304792" cy="109728"/>
          </a:xfrm>
          <a:prstGeom prst="rect">
            <a:avLst/>
          </a:prstGeom>
          <a:solidFill>
            <a:srgbClr val="8B1E3F"/>
          </a:solidFill>
          <a:ln/>
        </p:spPr>
      </p:sp>
      <p:sp>
        <p:nvSpPr>
          <p:cNvPr id="16" name="Shape 14"/>
          <p:cNvSpPr/>
          <p:nvPr/>
        </p:nvSpPr>
        <p:spPr>
          <a:xfrm>
            <a:off x="2743131" y="6748272"/>
            <a:ext cx="304792" cy="109728"/>
          </a:xfrm>
          <a:prstGeom prst="rect">
            <a:avLst/>
          </a:prstGeom>
          <a:solidFill>
            <a:srgbClr val="0E5E6F"/>
          </a:solidFill>
          <a:ln/>
        </p:spPr>
      </p:sp>
      <p:sp>
        <p:nvSpPr>
          <p:cNvPr id="17" name="Shape 15"/>
          <p:cNvSpPr/>
          <p:nvPr/>
        </p:nvSpPr>
        <p:spPr>
          <a:xfrm>
            <a:off x="3047924" y="6748272"/>
            <a:ext cx="304792" cy="109728"/>
          </a:xfrm>
          <a:prstGeom prst="rect">
            <a:avLst/>
          </a:prstGeom>
          <a:solidFill>
            <a:srgbClr val="E0A526"/>
          </a:solidFill>
          <a:ln/>
        </p:spPr>
      </p:sp>
      <p:sp>
        <p:nvSpPr>
          <p:cNvPr id="18" name="Shape 16"/>
          <p:cNvSpPr/>
          <p:nvPr/>
        </p:nvSpPr>
        <p:spPr>
          <a:xfrm>
            <a:off x="3352716" y="6748272"/>
            <a:ext cx="304792" cy="109728"/>
          </a:xfrm>
          <a:prstGeom prst="rect">
            <a:avLst/>
          </a:prstGeom>
          <a:solidFill>
            <a:srgbClr val="0E5E6F"/>
          </a:solidFill>
          <a:ln/>
        </p:spPr>
      </p:sp>
      <p:sp>
        <p:nvSpPr>
          <p:cNvPr id="19" name="Shape 17"/>
          <p:cNvSpPr/>
          <p:nvPr/>
        </p:nvSpPr>
        <p:spPr>
          <a:xfrm>
            <a:off x="3657509" y="6748272"/>
            <a:ext cx="304792" cy="109728"/>
          </a:xfrm>
          <a:prstGeom prst="rect">
            <a:avLst/>
          </a:prstGeom>
          <a:solidFill>
            <a:srgbClr val="8B1E3F"/>
          </a:solidFill>
          <a:ln/>
        </p:spPr>
      </p:sp>
      <p:sp>
        <p:nvSpPr>
          <p:cNvPr id="20" name="Shape 18"/>
          <p:cNvSpPr/>
          <p:nvPr/>
        </p:nvSpPr>
        <p:spPr>
          <a:xfrm>
            <a:off x="3962301" y="6748272"/>
            <a:ext cx="304792" cy="109728"/>
          </a:xfrm>
          <a:prstGeom prst="rect">
            <a:avLst/>
          </a:prstGeom>
          <a:solidFill>
            <a:srgbClr val="0E5E6F"/>
          </a:solidFill>
          <a:ln/>
        </p:spPr>
      </p:sp>
      <p:sp>
        <p:nvSpPr>
          <p:cNvPr id="21" name="Shape 19"/>
          <p:cNvSpPr/>
          <p:nvPr/>
        </p:nvSpPr>
        <p:spPr>
          <a:xfrm>
            <a:off x="4267093" y="6748272"/>
            <a:ext cx="304792" cy="109728"/>
          </a:xfrm>
          <a:prstGeom prst="rect">
            <a:avLst/>
          </a:prstGeom>
          <a:solidFill>
            <a:srgbClr val="E0A526"/>
          </a:solidFill>
          <a:ln/>
        </p:spPr>
      </p:sp>
      <p:sp>
        <p:nvSpPr>
          <p:cNvPr id="22" name="Shape 20"/>
          <p:cNvSpPr/>
          <p:nvPr/>
        </p:nvSpPr>
        <p:spPr>
          <a:xfrm>
            <a:off x="4571886" y="6748272"/>
            <a:ext cx="304792" cy="109728"/>
          </a:xfrm>
          <a:prstGeom prst="rect">
            <a:avLst/>
          </a:prstGeom>
          <a:solidFill>
            <a:srgbClr val="0E5E6F"/>
          </a:solidFill>
          <a:ln/>
        </p:spPr>
      </p:sp>
      <p:sp>
        <p:nvSpPr>
          <p:cNvPr id="23" name="Shape 21"/>
          <p:cNvSpPr/>
          <p:nvPr/>
        </p:nvSpPr>
        <p:spPr>
          <a:xfrm>
            <a:off x="4876678" y="6748272"/>
            <a:ext cx="304792" cy="109728"/>
          </a:xfrm>
          <a:prstGeom prst="rect">
            <a:avLst/>
          </a:prstGeom>
          <a:solidFill>
            <a:srgbClr val="8B1E3F"/>
          </a:solidFill>
          <a:ln/>
        </p:spPr>
      </p:sp>
      <p:sp>
        <p:nvSpPr>
          <p:cNvPr id="24" name="Shape 22"/>
          <p:cNvSpPr/>
          <p:nvPr/>
        </p:nvSpPr>
        <p:spPr>
          <a:xfrm>
            <a:off x="5181470" y="6748272"/>
            <a:ext cx="304792" cy="109728"/>
          </a:xfrm>
          <a:prstGeom prst="rect">
            <a:avLst/>
          </a:prstGeom>
          <a:solidFill>
            <a:srgbClr val="0E5E6F"/>
          </a:solidFill>
          <a:ln/>
        </p:spPr>
      </p:sp>
      <p:sp>
        <p:nvSpPr>
          <p:cNvPr id="25" name="Shape 23"/>
          <p:cNvSpPr/>
          <p:nvPr/>
        </p:nvSpPr>
        <p:spPr>
          <a:xfrm>
            <a:off x="5486263" y="6748272"/>
            <a:ext cx="304792" cy="109728"/>
          </a:xfrm>
          <a:prstGeom prst="rect">
            <a:avLst/>
          </a:prstGeom>
          <a:solidFill>
            <a:srgbClr val="E0A526"/>
          </a:solidFill>
          <a:ln/>
        </p:spPr>
      </p:sp>
      <p:sp>
        <p:nvSpPr>
          <p:cNvPr id="26" name="Shape 24"/>
          <p:cNvSpPr/>
          <p:nvPr/>
        </p:nvSpPr>
        <p:spPr>
          <a:xfrm>
            <a:off x="5791055" y="6748272"/>
            <a:ext cx="304792" cy="109728"/>
          </a:xfrm>
          <a:prstGeom prst="rect">
            <a:avLst/>
          </a:prstGeom>
          <a:solidFill>
            <a:srgbClr val="0E5E6F"/>
          </a:solidFill>
          <a:ln/>
        </p:spPr>
      </p:sp>
      <p:sp>
        <p:nvSpPr>
          <p:cNvPr id="27" name="Shape 25"/>
          <p:cNvSpPr/>
          <p:nvPr/>
        </p:nvSpPr>
        <p:spPr>
          <a:xfrm>
            <a:off x="6095848" y="6748272"/>
            <a:ext cx="304792" cy="109728"/>
          </a:xfrm>
          <a:prstGeom prst="rect">
            <a:avLst/>
          </a:prstGeom>
          <a:solidFill>
            <a:srgbClr val="8B1E3F"/>
          </a:solidFill>
          <a:ln/>
        </p:spPr>
      </p:sp>
      <p:sp>
        <p:nvSpPr>
          <p:cNvPr id="28" name="Shape 26"/>
          <p:cNvSpPr/>
          <p:nvPr/>
        </p:nvSpPr>
        <p:spPr>
          <a:xfrm>
            <a:off x="6400640" y="6748272"/>
            <a:ext cx="304792" cy="109728"/>
          </a:xfrm>
          <a:prstGeom prst="rect">
            <a:avLst/>
          </a:prstGeom>
          <a:solidFill>
            <a:srgbClr val="0E5E6F"/>
          </a:solidFill>
          <a:ln/>
        </p:spPr>
      </p:sp>
      <p:sp>
        <p:nvSpPr>
          <p:cNvPr id="29" name="Shape 27"/>
          <p:cNvSpPr/>
          <p:nvPr/>
        </p:nvSpPr>
        <p:spPr>
          <a:xfrm>
            <a:off x="6705432" y="6748272"/>
            <a:ext cx="304792" cy="109728"/>
          </a:xfrm>
          <a:prstGeom prst="rect">
            <a:avLst/>
          </a:prstGeom>
          <a:solidFill>
            <a:srgbClr val="E0A526"/>
          </a:solidFill>
          <a:ln/>
        </p:spPr>
      </p:sp>
      <p:sp>
        <p:nvSpPr>
          <p:cNvPr id="30" name="Shape 28"/>
          <p:cNvSpPr/>
          <p:nvPr/>
        </p:nvSpPr>
        <p:spPr>
          <a:xfrm>
            <a:off x="7010225" y="6748272"/>
            <a:ext cx="304792" cy="109728"/>
          </a:xfrm>
          <a:prstGeom prst="rect">
            <a:avLst/>
          </a:prstGeom>
          <a:solidFill>
            <a:srgbClr val="0E5E6F"/>
          </a:solidFill>
          <a:ln/>
        </p:spPr>
      </p:sp>
      <p:sp>
        <p:nvSpPr>
          <p:cNvPr id="31" name="Shape 29"/>
          <p:cNvSpPr/>
          <p:nvPr/>
        </p:nvSpPr>
        <p:spPr>
          <a:xfrm>
            <a:off x="7315017" y="6748272"/>
            <a:ext cx="304792" cy="109728"/>
          </a:xfrm>
          <a:prstGeom prst="rect">
            <a:avLst/>
          </a:prstGeom>
          <a:solidFill>
            <a:srgbClr val="8B1E3F"/>
          </a:solidFill>
          <a:ln/>
        </p:spPr>
      </p:sp>
      <p:sp>
        <p:nvSpPr>
          <p:cNvPr id="32" name="Shape 30"/>
          <p:cNvSpPr/>
          <p:nvPr/>
        </p:nvSpPr>
        <p:spPr>
          <a:xfrm>
            <a:off x="7619809" y="6748272"/>
            <a:ext cx="304792" cy="109728"/>
          </a:xfrm>
          <a:prstGeom prst="rect">
            <a:avLst/>
          </a:prstGeom>
          <a:solidFill>
            <a:srgbClr val="0E5E6F"/>
          </a:solidFill>
          <a:ln/>
        </p:spPr>
      </p:sp>
      <p:sp>
        <p:nvSpPr>
          <p:cNvPr id="33" name="Shape 31"/>
          <p:cNvSpPr/>
          <p:nvPr/>
        </p:nvSpPr>
        <p:spPr>
          <a:xfrm>
            <a:off x="7924602" y="6748272"/>
            <a:ext cx="304792" cy="109728"/>
          </a:xfrm>
          <a:prstGeom prst="rect">
            <a:avLst/>
          </a:prstGeom>
          <a:solidFill>
            <a:srgbClr val="E0A526"/>
          </a:solidFill>
          <a:ln/>
        </p:spPr>
      </p:sp>
      <p:sp>
        <p:nvSpPr>
          <p:cNvPr id="34" name="Shape 32"/>
          <p:cNvSpPr/>
          <p:nvPr/>
        </p:nvSpPr>
        <p:spPr>
          <a:xfrm>
            <a:off x="8229394" y="6748272"/>
            <a:ext cx="304792" cy="109728"/>
          </a:xfrm>
          <a:prstGeom prst="rect">
            <a:avLst/>
          </a:prstGeom>
          <a:solidFill>
            <a:srgbClr val="0E5E6F"/>
          </a:solidFill>
          <a:ln/>
        </p:spPr>
      </p:sp>
      <p:sp>
        <p:nvSpPr>
          <p:cNvPr id="35" name="Shape 33"/>
          <p:cNvSpPr/>
          <p:nvPr/>
        </p:nvSpPr>
        <p:spPr>
          <a:xfrm>
            <a:off x="8534187" y="6748272"/>
            <a:ext cx="304792" cy="109728"/>
          </a:xfrm>
          <a:prstGeom prst="rect">
            <a:avLst/>
          </a:prstGeom>
          <a:solidFill>
            <a:srgbClr val="8B1E3F"/>
          </a:solidFill>
          <a:ln/>
        </p:spPr>
      </p:sp>
      <p:sp>
        <p:nvSpPr>
          <p:cNvPr id="36" name="Shape 34"/>
          <p:cNvSpPr/>
          <p:nvPr/>
        </p:nvSpPr>
        <p:spPr>
          <a:xfrm>
            <a:off x="8838979" y="6748272"/>
            <a:ext cx="304792" cy="109728"/>
          </a:xfrm>
          <a:prstGeom prst="rect">
            <a:avLst/>
          </a:prstGeom>
          <a:solidFill>
            <a:srgbClr val="0E5E6F"/>
          </a:solidFill>
          <a:ln/>
        </p:spPr>
      </p:sp>
      <p:sp>
        <p:nvSpPr>
          <p:cNvPr id="37" name="Shape 35"/>
          <p:cNvSpPr/>
          <p:nvPr/>
        </p:nvSpPr>
        <p:spPr>
          <a:xfrm>
            <a:off x="9143771" y="6748272"/>
            <a:ext cx="304792" cy="109728"/>
          </a:xfrm>
          <a:prstGeom prst="rect">
            <a:avLst/>
          </a:prstGeom>
          <a:solidFill>
            <a:srgbClr val="E0A526"/>
          </a:solidFill>
          <a:ln/>
        </p:spPr>
      </p:sp>
      <p:sp>
        <p:nvSpPr>
          <p:cNvPr id="38" name="Shape 36"/>
          <p:cNvSpPr/>
          <p:nvPr/>
        </p:nvSpPr>
        <p:spPr>
          <a:xfrm>
            <a:off x="9448564" y="6748272"/>
            <a:ext cx="304792" cy="109728"/>
          </a:xfrm>
          <a:prstGeom prst="rect">
            <a:avLst/>
          </a:prstGeom>
          <a:solidFill>
            <a:srgbClr val="0E5E6F"/>
          </a:solidFill>
          <a:ln/>
        </p:spPr>
      </p:sp>
      <p:sp>
        <p:nvSpPr>
          <p:cNvPr id="39" name="Shape 37"/>
          <p:cNvSpPr/>
          <p:nvPr/>
        </p:nvSpPr>
        <p:spPr>
          <a:xfrm>
            <a:off x="9753356" y="6748272"/>
            <a:ext cx="304792" cy="109728"/>
          </a:xfrm>
          <a:prstGeom prst="rect">
            <a:avLst/>
          </a:prstGeom>
          <a:solidFill>
            <a:srgbClr val="8B1E3F"/>
          </a:solidFill>
          <a:ln/>
        </p:spPr>
      </p:sp>
      <p:sp>
        <p:nvSpPr>
          <p:cNvPr id="40" name="Shape 38"/>
          <p:cNvSpPr/>
          <p:nvPr/>
        </p:nvSpPr>
        <p:spPr>
          <a:xfrm>
            <a:off x="10058149" y="6748272"/>
            <a:ext cx="304792" cy="109728"/>
          </a:xfrm>
          <a:prstGeom prst="rect">
            <a:avLst/>
          </a:prstGeom>
          <a:solidFill>
            <a:srgbClr val="0E5E6F"/>
          </a:solidFill>
          <a:ln/>
        </p:spPr>
      </p:sp>
      <p:sp>
        <p:nvSpPr>
          <p:cNvPr id="41" name="Shape 39"/>
          <p:cNvSpPr/>
          <p:nvPr/>
        </p:nvSpPr>
        <p:spPr>
          <a:xfrm>
            <a:off x="10362941" y="6748272"/>
            <a:ext cx="304792" cy="109728"/>
          </a:xfrm>
          <a:prstGeom prst="rect">
            <a:avLst/>
          </a:prstGeom>
          <a:solidFill>
            <a:srgbClr val="E0A526"/>
          </a:solidFill>
          <a:ln/>
        </p:spPr>
      </p:sp>
      <p:sp>
        <p:nvSpPr>
          <p:cNvPr id="42" name="Shape 40"/>
          <p:cNvSpPr/>
          <p:nvPr/>
        </p:nvSpPr>
        <p:spPr>
          <a:xfrm>
            <a:off x="10667733" y="6748272"/>
            <a:ext cx="304792" cy="109728"/>
          </a:xfrm>
          <a:prstGeom prst="rect">
            <a:avLst/>
          </a:prstGeom>
          <a:solidFill>
            <a:srgbClr val="0E5E6F"/>
          </a:solidFill>
          <a:ln/>
        </p:spPr>
      </p:sp>
      <p:sp>
        <p:nvSpPr>
          <p:cNvPr id="43" name="Shape 41"/>
          <p:cNvSpPr/>
          <p:nvPr/>
        </p:nvSpPr>
        <p:spPr>
          <a:xfrm>
            <a:off x="10972526" y="6748272"/>
            <a:ext cx="304792" cy="109728"/>
          </a:xfrm>
          <a:prstGeom prst="rect">
            <a:avLst/>
          </a:prstGeom>
          <a:solidFill>
            <a:srgbClr val="8B1E3F"/>
          </a:solidFill>
          <a:ln/>
        </p:spPr>
      </p:sp>
      <p:sp>
        <p:nvSpPr>
          <p:cNvPr id="44" name="Shape 42"/>
          <p:cNvSpPr/>
          <p:nvPr/>
        </p:nvSpPr>
        <p:spPr>
          <a:xfrm>
            <a:off x="11277318" y="6748272"/>
            <a:ext cx="304792" cy="109728"/>
          </a:xfrm>
          <a:prstGeom prst="rect">
            <a:avLst/>
          </a:prstGeom>
          <a:solidFill>
            <a:srgbClr val="0E5E6F"/>
          </a:solidFill>
          <a:ln/>
        </p:spPr>
      </p:sp>
      <p:sp>
        <p:nvSpPr>
          <p:cNvPr id="45" name="Shape 43"/>
          <p:cNvSpPr/>
          <p:nvPr/>
        </p:nvSpPr>
        <p:spPr>
          <a:xfrm>
            <a:off x="11582110" y="6748272"/>
            <a:ext cx="304792" cy="109728"/>
          </a:xfrm>
          <a:prstGeom prst="rect">
            <a:avLst/>
          </a:prstGeom>
          <a:solidFill>
            <a:srgbClr val="E0A526"/>
          </a:solidFill>
          <a:ln/>
        </p:spPr>
      </p:sp>
      <p:sp>
        <p:nvSpPr>
          <p:cNvPr id="46" name="Shape 44"/>
          <p:cNvSpPr/>
          <p:nvPr/>
        </p:nvSpPr>
        <p:spPr>
          <a:xfrm>
            <a:off x="11886903" y="6748272"/>
            <a:ext cx="304792" cy="109728"/>
          </a:xfrm>
          <a:prstGeom prst="rect">
            <a:avLst/>
          </a:prstGeom>
          <a:solidFill>
            <a:srgbClr val="0E5E6F"/>
          </a:solidFill>
          <a:ln/>
        </p:spPr>
      </p:sp>
      <p:graphicFrame>
        <p:nvGraphicFramePr>
          <p:cNvPr id="47" name="Chart 0" descr=""/>
          <p:cNvGraphicFramePr/>
          <p:nvPr/>
        </p:nvGraphicFramePr>
        <p:xfrm>
          <a:off x="548640" y="1920240"/>
          <a:ext cx="7498080" cy="4343400"/>
        </p:xfrm>
        <a:graphic xmlns:a="http://schemas.openxmlformats.org/drawingml/2006/main">
          <a:graphicData uri="http://schemas.openxmlformats.org/drawingml/2006/chart">
            <c:chart xmlns:c="http://schemas.openxmlformats.org/drawingml/2006/chart" r:id="rId1"/>
          </a:graphicData>
        </a:graphic>
      </p:graphicFrame>
      <p:sp>
        <p:nvSpPr>
          <p:cNvPr id="48" name="Shape 45"/>
          <p:cNvSpPr/>
          <p:nvPr/>
        </p:nvSpPr>
        <p:spPr>
          <a:xfrm>
            <a:off x="8366760" y="1920240"/>
            <a:ext cx="3276295" cy="1325880"/>
          </a:xfrm>
          <a:prstGeom prst="roundRect">
            <a:avLst>
              <a:gd name="adj" fmla="val 5517"/>
            </a:avLst>
          </a:prstGeom>
          <a:solidFill>
            <a:srgbClr val="F4F6F7"/>
          </a:solidFill>
          <a:ln/>
        </p:spPr>
      </p:sp>
      <p:sp>
        <p:nvSpPr>
          <p:cNvPr id="49" name="Text 46"/>
          <p:cNvSpPr txBox="1"/>
          <p:nvPr/>
        </p:nvSpPr>
        <p:spPr>
          <a:xfrm>
            <a:off x="8549640" y="2029968"/>
            <a:ext cx="2910535" cy="636422"/>
          </a:xfrm>
          <a:prstGeom prst="rect">
            <a:avLst/>
          </a:prstGeom>
          <a:noFill/>
          <a:ln/>
        </p:spPr>
        <p:txBody>
          <a:bodyPr wrap="square" lIns="0" tIns="0" rIns="0" bIns="0" rtlCol="0" anchor="b">
            <a:normAutofit/>
          </a:bodyPr>
          <a:lstStyle/>
          <a:p>
            <a:pPr indent="0" marL="0">
              <a:buNone/>
            </a:pPr>
            <a:r>
              <a:rPr lang="en-US" sz="2800" b="1" dirty="0">
                <a:solidFill>
                  <a:srgbClr val="8B1E3F"/>
                </a:solidFill>
                <a:latin typeface="Cambria" pitchFamily="34" charset="0"/>
                <a:ea typeface="Cambria" pitchFamily="34" charset="-122"/>
                <a:cs typeface="Cambria" pitchFamily="34" charset="-120"/>
              </a:rPr>
              <a:t>6,62,063</a:t>
            </a:r>
            <a:endParaRPr lang="en-US" sz="2800" dirty="0"/>
          </a:p>
        </p:txBody>
      </p:sp>
      <p:sp>
        <p:nvSpPr>
          <p:cNvPr id="50" name="Text 47"/>
          <p:cNvSpPr txBox="1"/>
          <p:nvPr/>
        </p:nvSpPr>
        <p:spPr>
          <a:xfrm>
            <a:off x="8549640" y="2684678"/>
            <a:ext cx="2910535" cy="470002"/>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struck off, out of 16,57,207</a:t>
            </a:r>
            <a:endParaRPr lang="en-US" sz="1200" dirty="0"/>
          </a:p>
        </p:txBody>
      </p:sp>
      <p:sp>
        <p:nvSpPr>
          <p:cNvPr id="51" name="Shape 48"/>
          <p:cNvSpPr/>
          <p:nvPr/>
        </p:nvSpPr>
        <p:spPr>
          <a:xfrm>
            <a:off x="8366760" y="3474720"/>
            <a:ext cx="3276295" cy="1325880"/>
          </a:xfrm>
          <a:prstGeom prst="roundRect">
            <a:avLst>
              <a:gd name="adj" fmla="val 5517"/>
            </a:avLst>
          </a:prstGeom>
          <a:solidFill>
            <a:srgbClr val="F4F6F7"/>
          </a:solidFill>
          <a:ln/>
        </p:spPr>
      </p:sp>
      <p:sp>
        <p:nvSpPr>
          <p:cNvPr id="52" name="Text 49"/>
          <p:cNvSpPr txBox="1"/>
          <p:nvPr/>
        </p:nvSpPr>
        <p:spPr>
          <a:xfrm>
            <a:off x="8549640" y="3584448"/>
            <a:ext cx="2910535" cy="636422"/>
          </a:xfrm>
          <a:prstGeom prst="rect">
            <a:avLst/>
          </a:prstGeom>
          <a:noFill/>
          <a:ln/>
        </p:spPr>
        <p:txBody>
          <a:bodyPr wrap="square" lIns="0" tIns="0" rIns="0" bIns="0" rtlCol="0" anchor="b">
            <a:normAutofit/>
          </a:bodyPr>
          <a:lstStyle/>
          <a:p>
            <a:pPr indent="0" marL="0">
              <a:buNone/>
            </a:pPr>
            <a:r>
              <a:rPr lang="en-US" sz="2800" b="1" dirty="0">
                <a:solidFill>
                  <a:srgbClr val="8B1E3F"/>
                </a:solidFill>
                <a:latin typeface="Cambria" pitchFamily="34" charset="0"/>
                <a:ea typeface="Cambria" pitchFamily="34" charset="-122"/>
                <a:cs typeface="Cambria" pitchFamily="34" charset="-120"/>
              </a:rPr>
              <a:t>3,69,972</a:t>
            </a:r>
            <a:endParaRPr lang="en-US" sz="2800" dirty="0"/>
          </a:p>
        </p:txBody>
      </p:sp>
      <p:sp>
        <p:nvSpPr>
          <p:cNvPr id="53" name="Text 50"/>
          <p:cNvSpPr txBox="1"/>
          <p:nvPr/>
        </p:nvSpPr>
        <p:spPr>
          <a:xfrm>
            <a:off x="8549640" y="4239158"/>
            <a:ext cx="2910535" cy="470002"/>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kept on the roll only if they attend a hearing</a:t>
            </a:r>
            <a:endParaRPr lang="en-US" sz="1200" dirty="0"/>
          </a:p>
        </p:txBody>
      </p:sp>
      <p:sp>
        <p:nvSpPr>
          <p:cNvPr id="54" name="Shape 51"/>
          <p:cNvSpPr/>
          <p:nvPr/>
        </p:nvSpPr>
        <p:spPr>
          <a:xfrm>
            <a:off x="8366760" y="5029200"/>
            <a:ext cx="3276295" cy="1325880"/>
          </a:xfrm>
          <a:prstGeom prst="roundRect">
            <a:avLst>
              <a:gd name="adj" fmla="val 5517"/>
            </a:avLst>
          </a:prstGeom>
          <a:solidFill>
            <a:srgbClr val="F4F6F7"/>
          </a:solidFill>
          <a:ln/>
        </p:spPr>
      </p:sp>
      <p:sp>
        <p:nvSpPr>
          <p:cNvPr id="55" name="Text 52"/>
          <p:cNvSpPr txBox="1"/>
          <p:nvPr/>
        </p:nvSpPr>
        <p:spPr>
          <a:xfrm>
            <a:off x="8549640" y="5138928"/>
            <a:ext cx="2910535" cy="636422"/>
          </a:xfrm>
          <a:prstGeom prst="rect">
            <a:avLst/>
          </a:prstGeom>
          <a:noFill/>
          <a:ln/>
        </p:spPr>
        <p:txBody>
          <a:bodyPr wrap="square" lIns="0" tIns="0" rIns="0" bIns="0" rtlCol="0" anchor="b">
            <a:normAutofit/>
          </a:bodyPr>
          <a:lstStyle/>
          <a:p>
            <a:pPr indent="0" marL="0">
              <a:buNone/>
            </a:pPr>
            <a:r>
              <a:rPr lang="en-US" sz="2800" b="1" dirty="0">
                <a:solidFill>
                  <a:srgbClr val="8B1E3F"/>
                </a:solidFill>
                <a:latin typeface="Cambria" pitchFamily="34" charset="0"/>
                <a:ea typeface="Cambria" pitchFamily="34" charset="-122"/>
                <a:cs typeface="Cambria" pitchFamily="34" charset="-120"/>
              </a:rPr>
              <a:t>45.1%</a:t>
            </a:r>
            <a:endParaRPr lang="en-US" sz="2800" dirty="0"/>
          </a:p>
        </p:txBody>
      </p:sp>
      <p:sp>
        <p:nvSpPr>
          <p:cNvPr id="56" name="Text 53"/>
          <p:cNvSpPr txBox="1"/>
          <p:nvPr/>
        </p:nvSpPr>
        <p:spPr>
          <a:xfrm>
            <a:off x="8549640" y="5793638"/>
            <a:ext cx="2910535" cy="470002"/>
          </a:xfrm>
          <a:prstGeom prst="rect">
            <a:avLst/>
          </a:prstGeom>
          <a:noFill/>
          <a:ln/>
        </p:spPr>
        <p:txBody>
          <a:bodyPr wrap="square" lIns="0" tIns="0" rIns="0" bIns="0" rtlCol="0" anchor="t">
            <a:normAutofit/>
          </a:bodyPr>
          <a:lstStyle/>
          <a:p>
            <a:pPr indent="0" marL="0">
              <a:buNone/>
            </a:pPr>
            <a:r>
              <a:rPr lang="en-US" sz="1200" dirty="0">
                <a:solidFill>
                  <a:srgbClr val="4D5B69"/>
                </a:solidFill>
                <a:latin typeface="Calibri" pitchFamily="34" charset="0"/>
                <a:ea typeface="Calibri" pitchFamily="34" charset="-122"/>
                <a:cs typeface="Calibri" pitchFamily="34" charset="-120"/>
              </a:rPr>
              <a:t>Malakpet lost the most, Bahadurpura the least (34.6%)</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8B1E3F"/>
                </a:solidFill>
                <a:latin typeface="Calibri" pitchFamily="34" charset="0"/>
                <a:ea typeface="Calibri" pitchFamily="34" charset="-122"/>
                <a:cs typeface="Calibri" pitchFamily="34" charset="-120"/>
              </a:rPr>
              <a:t>OVERVIEW</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6E1832"/>
                </a:solidFill>
                <a:latin typeface="Cambria" pitchFamily="34" charset="0"/>
                <a:ea typeface="Cambria" pitchFamily="34" charset="-122"/>
                <a:cs typeface="Cambria" pitchFamily="34" charset="-120"/>
              </a:rPr>
              <a:t>In all five seats, more names were struck off than the 2023 winner received</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Names struck off against the 2023 result</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Hyderabad Old City SIR 2026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4</a:t>
            </a:r>
            <a:endParaRPr lang="en-US" sz="900" dirty="0"/>
          </a:p>
        </p:txBody>
      </p:sp>
      <p:sp>
        <p:nvSpPr>
          <p:cNvPr id="7" name="Shape 5"/>
          <p:cNvSpPr/>
          <p:nvPr/>
        </p:nvSpPr>
        <p:spPr>
          <a:xfrm>
            <a:off x="0" y="6748272"/>
            <a:ext cx="304792" cy="109728"/>
          </a:xfrm>
          <a:prstGeom prst="rect">
            <a:avLst/>
          </a:prstGeom>
          <a:solidFill>
            <a:srgbClr val="8B1E3F"/>
          </a:solidFill>
          <a:ln/>
        </p:spPr>
      </p:sp>
      <p:sp>
        <p:nvSpPr>
          <p:cNvPr id="8" name="Shape 6"/>
          <p:cNvSpPr/>
          <p:nvPr/>
        </p:nvSpPr>
        <p:spPr>
          <a:xfrm>
            <a:off x="304792" y="6748272"/>
            <a:ext cx="304792" cy="109728"/>
          </a:xfrm>
          <a:prstGeom prst="rect">
            <a:avLst/>
          </a:prstGeom>
          <a:solidFill>
            <a:srgbClr val="0E5E6F"/>
          </a:solidFill>
          <a:ln/>
        </p:spPr>
      </p:sp>
      <p:sp>
        <p:nvSpPr>
          <p:cNvPr id="9" name="Shape 7"/>
          <p:cNvSpPr/>
          <p:nvPr/>
        </p:nvSpPr>
        <p:spPr>
          <a:xfrm>
            <a:off x="609585" y="6748272"/>
            <a:ext cx="304792" cy="109728"/>
          </a:xfrm>
          <a:prstGeom prst="rect">
            <a:avLst/>
          </a:prstGeom>
          <a:solidFill>
            <a:srgbClr val="E0A526"/>
          </a:solidFill>
          <a:ln/>
        </p:spPr>
      </p:sp>
      <p:sp>
        <p:nvSpPr>
          <p:cNvPr id="10" name="Shape 8"/>
          <p:cNvSpPr/>
          <p:nvPr/>
        </p:nvSpPr>
        <p:spPr>
          <a:xfrm>
            <a:off x="914377" y="6748272"/>
            <a:ext cx="304792" cy="109728"/>
          </a:xfrm>
          <a:prstGeom prst="rect">
            <a:avLst/>
          </a:prstGeom>
          <a:solidFill>
            <a:srgbClr val="0E5E6F"/>
          </a:solidFill>
          <a:ln/>
        </p:spPr>
      </p:sp>
      <p:sp>
        <p:nvSpPr>
          <p:cNvPr id="11" name="Shape 9"/>
          <p:cNvSpPr/>
          <p:nvPr/>
        </p:nvSpPr>
        <p:spPr>
          <a:xfrm>
            <a:off x="1219170" y="6748272"/>
            <a:ext cx="304792" cy="109728"/>
          </a:xfrm>
          <a:prstGeom prst="rect">
            <a:avLst/>
          </a:prstGeom>
          <a:solidFill>
            <a:srgbClr val="8B1E3F"/>
          </a:solidFill>
          <a:ln/>
        </p:spPr>
      </p:sp>
      <p:sp>
        <p:nvSpPr>
          <p:cNvPr id="12" name="Shape 10"/>
          <p:cNvSpPr/>
          <p:nvPr/>
        </p:nvSpPr>
        <p:spPr>
          <a:xfrm>
            <a:off x="1523962" y="6748272"/>
            <a:ext cx="304792" cy="109728"/>
          </a:xfrm>
          <a:prstGeom prst="rect">
            <a:avLst/>
          </a:prstGeom>
          <a:solidFill>
            <a:srgbClr val="0E5E6F"/>
          </a:solidFill>
          <a:ln/>
        </p:spPr>
      </p:sp>
      <p:sp>
        <p:nvSpPr>
          <p:cNvPr id="13" name="Shape 11"/>
          <p:cNvSpPr/>
          <p:nvPr/>
        </p:nvSpPr>
        <p:spPr>
          <a:xfrm>
            <a:off x="1828754" y="6748272"/>
            <a:ext cx="304792" cy="109728"/>
          </a:xfrm>
          <a:prstGeom prst="rect">
            <a:avLst/>
          </a:prstGeom>
          <a:solidFill>
            <a:srgbClr val="E0A526"/>
          </a:solidFill>
          <a:ln/>
        </p:spPr>
      </p:sp>
      <p:sp>
        <p:nvSpPr>
          <p:cNvPr id="14" name="Shape 12"/>
          <p:cNvSpPr/>
          <p:nvPr/>
        </p:nvSpPr>
        <p:spPr>
          <a:xfrm>
            <a:off x="2133547" y="6748272"/>
            <a:ext cx="304792" cy="109728"/>
          </a:xfrm>
          <a:prstGeom prst="rect">
            <a:avLst/>
          </a:prstGeom>
          <a:solidFill>
            <a:srgbClr val="0E5E6F"/>
          </a:solidFill>
          <a:ln/>
        </p:spPr>
      </p:sp>
      <p:sp>
        <p:nvSpPr>
          <p:cNvPr id="15" name="Shape 13"/>
          <p:cNvSpPr/>
          <p:nvPr/>
        </p:nvSpPr>
        <p:spPr>
          <a:xfrm>
            <a:off x="2438339" y="6748272"/>
            <a:ext cx="304792" cy="109728"/>
          </a:xfrm>
          <a:prstGeom prst="rect">
            <a:avLst/>
          </a:prstGeom>
          <a:solidFill>
            <a:srgbClr val="8B1E3F"/>
          </a:solidFill>
          <a:ln/>
        </p:spPr>
      </p:sp>
      <p:sp>
        <p:nvSpPr>
          <p:cNvPr id="16" name="Shape 14"/>
          <p:cNvSpPr/>
          <p:nvPr/>
        </p:nvSpPr>
        <p:spPr>
          <a:xfrm>
            <a:off x="2743131" y="6748272"/>
            <a:ext cx="304792" cy="109728"/>
          </a:xfrm>
          <a:prstGeom prst="rect">
            <a:avLst/>
          </a:prstGeom>
          <a:solidFill>
            <a:srgbClr val="0E5E6F"/>
          </a:solidFill>
          <a:ln/>
        </p:spPr>
      </p:sp>
      <p:sp>
        <p:nvSpPr>
          <p:cNvPr id="17" name="Shape 15"/>
          <p:cNvSpPr/>
          <p:nvPr/>
        </p:nvSpPr>
        <p:spPr>
          <a:xfrm>
            <a:off x="3047924" y="6748272"/>
            <a:ext cx="304792" cy="109728"/>
          </a:xfrm>
          <a:prstGeom prst="rect">
            <a:avLst/>
          </a:prstGeom>
          <a:solidFill>
            <a:srgbClr val="E0A526"/>
          </a:solidFill>
          <a:ln/>
        </p:spPr>
      </p:sp>
      <p:sp>
        <p:nvSpPr>
          <p:cNvPr id="18" name="Shape 16"/>
          <p:cNvSpPr/>
          <p:nvPr/>
        </p:nvSpPr>
        <p:spPr>
          <a:xfrm>
            <a:off x="3352716" y="6748272"/>
            <a:ext cx="304792" cy="109728"/>
          </a:xfrm>
          <a:prstGeom prst="rect">
            <a:avLst/>
          </a:prstGeom>
          <a:solidFill>
            <a:srgbClr val="0E5E6F"/>
          </a:solidFill>
          <a:ln/>
        </p:spPr>
      </p:sp>
      <p:sp>
        <p:nvSpPr>
          <p:cNvPr id="19" name="Shape 17"/>
          <p:cNvSpPr/>
          <p:nvPr/>
        </p:nvSpPr>
        <p:spPr>
          <a:xfrm>
            <a:off x="3657509" y="6748272"/>
            <a:ext cx="304792" cy="109728"/>
          </a:xfrm>
          <a:prstGeom prst="rect">
            <a:avLst/>
          </a:prstGeom>
          <a:solidFill>
            <a:srgbClr val="8B1E3F"/>
          </a:solidFill>
          <a:ln/>
        </p:spPr>
      </p:sp>
      <p:sp>
        <p:nvSpPr>
          <p:cNvPr id="20" name="Shape 18"/>
          <p:cNvSpPr/>
          <p:nvPr/>
        </p:nvSpPr>
        <p:spPr>
          <a:xfrm>
            <a:off x="3962301" y="6748272"/>
            <a:ext cx="304792" cy="109728"/>
          </a:xfrm>
          <a:prstGeom prst="rect">
            <a:avLst/>
          </a:prstGeom>
          <a:solidFill>
            <a:srgbClr val="0E5E6F"/>
          </a:solidFill>
          <a:ln/>
        </p:spPr>
      </p:sp>
      <p:sp>
        <p:nvSpPr>
          <p:cNvPr id="21" name="Shape 19"/>
          <p:cNvSpPr/>
          <p:nvPr/>
        </p:nvSpPr>
        <p:spPr>
          <a:xfrm>
            <a:off x="4267093" y="6748272"/>
            <a:ext cx="304792" cy="109728"/>
          </a:xfrm>
          <a:prstGeom prst="rect">
            <a:avLst/>
          </a:prstGeom>
          <a:solidFill>
            <a:srgbClr val="E0A526"/>
          </a:solidFill>
          <a:ln/>
        </p:spPr>
      </p:sp>
      <p:sp>
        <p:nvSpPr>
          <p:cNvPr id="22" name="Shape 20"/>
          <p:cNvSpPr/>
          <p:nvPr/>
        </p:nvSpPr>
        <p:spPr>
          <a:xfrm>
            <a:off x="4571886" y="6748272"/>
            <a:ext cx="304792" cy="109728"/>
          </a:xfrm>
          <a:prstGeom prst="rect">
            <a:avLst/>
          </a:prstGeom>
          <a:solidFill>
            <a:srgbClr val="0E5E6F"/>
          </a:solidFill>
          <a:ln/>
        </p:spPr>
      </p:sp>
      <p:sp>
        <p:nvSpPr>
          <p:cNvPr id="23" name="Shape 21"/>
          <p:cNvSpPr/>
          <p:nvPr/>
        </p:nvSpPr>
        <p:spPr>
          <a:xfrm>
            <a:off x="4876678" y="6748272"/>
            <a:ext cx="304792" cy="109728"/>
          </a:xfrm>
          <a:prstGeom prst="rect">
            <a:avLst/>
          </a:prstGeom>
          <a:solidFill>
            <a:srgbClr val="8B1E3F"/>
          </a:solidFill>
          <a:ln/>
        </p:spPr>
      </p:sp>
      <p:sp>
        <p:nvSpPr>
          <p:cNvPr id="24" name="Shape 22"/>
          <p:cNvSpPr/>
          <p:nvPr/>
        </p:nvSpPr>
        <p:spPr>
          <a:xfrm>
            <a:off x="5181470" y="6748272"/>
            <a:ext cx="304792" cy="109728"/>
          </a:xfrm>
          <a:prstGeom prst="rect">
            <a:avLst/>
          </a:prstGeom>
          <a:solidFill>
            <a:srgbClr val="0E5E6F"/>
          </a:solidFill>
          <a:ln/>
        </p:spPr>
      </p:sp>
      <p:sp>
        <p:nvSpPr>
          <p:cNvPr id="25" name="Shape 23"/>
          <p:cNvSpPr/>
          <p:nvPr/>
        </p:nvSpPr>
        <p:spPr>
          <a:xfrm>
            <a:off x="5486263" y="6748272"/>
            <a:ext cx="304792" cy="109728"/>
          </a:xfrm>
          <a:prstGeom prst="rect">
            <a:avLst/>
          </a:prstGeom>
          <a:solidFill>
            <a:srgbClr val="E0A526"/>
          </a:solidFill>
          <a:ln/>
        </p:spPr>
      </p:sp>
      <p:sp>
        <p:nvSpPr>
          <p:cNvPr id="26" name="Shape 24"/>
          <p:cNvSpPr/>
          <p:nvPr/>
        </p:nvSpPr>
        <p:spPr>
          <a:xfrm>
            <a:off x="5791055" y="6748272"/>
            <a:ext cx="304792" cy="109728"/>
          </a:xfrm>
          <a:prstGeom prst="rect">
            <a:avLst/>
          </a:prstGeom>
          <a:solidFill>
            <a:srgbClr val="0E5E6F"/>
          </a:solidFill>
          <a:ln/>
        </p:spPr>
      </p:sp>
      <p:sp>
        <p:nvSpPr>
          <p:cNvPr id="27" name="Shape 25"/>
          <p:cNvSpPr/>
          <p:nvPr/>
        </p:nvSpPr>
        <p:spPr>
          <a:xfrm>
            <a:off x="6095848" y="6748272"/>
            <a:ext cx="304792" cy="109728"/>
          </a:xfrm>
          <a:prstGeom prst="rect">
            <a:avLst/>
          </a:prstGeom>
          <a:solidFill>
            <a:srgbClr val="8B1E3F"/>
          </a:solidFill>
          <a:ln/>
        </p:spPr>
      </p:sp>
      <p:sp>
        <p:nvSpPr>
          <p:cNvPr id="28" name="Shape 26"/>
          <p:cNvSpPr/>
          <p:nvPr/>
        </p:nvSpPr>
        <p:spPr>
          <a:xfrm>
            <a:off x="6400640" y="6748272"/>
            <a:ext cx="304792" cy="109728"/>
          </a:xfrm>
          <a:prstGeom prst="rect">
            <a:avLst/>
          </a:prstGeom>
          <a:solidFill>
            <a:srgbClr val="0E5E6F"/>
          </a:solidFill>
          <a:ln/>
        </p:spPr>
      </p:sp>
      <p:sp>
        <p:nvSpPr>
          <p:cNvPr id="29" name="Shape 27"/>
          <p:cNvSpPr/>
          <p:nvPr/>
        </p:nvSpPr>
        <p:spPr>
          <a:xfrm>
            <a:off x="6705432" y="6748272"/>
            <a:ext cx="304792" cy="109728"/>
          </a:xfrm>
          <a:prstGeom prst="rect">
            <a:avLst/>
          </a:prstGeom>
          <a:solidFill>
            <a:srgbClr val="E0A526"/>
          </a:solidFill>
          <a:ln/>
        </p:spPr>
      </p:sp>
      <p:sp>
        <p:nvSpPr>
          <p:cNvPr id="30" name="Shape 28"/>
          <p:cNvSpPr/>
          <p:nvPr/>
        </p:nvSpPr>
        <p:spPr>
          <a:xfrm>
            <a:off x="7010225" y="6748272"/>
            <a:ext cx="304792" cy="109728"/>
          </a:xfrm>
          <a:prstGeom prst="rect">
            <a:avLst/>
          </a:prstGeom>
          <a:solidFill>
            <a:srgbClr val="0E5E6F"/>
          </a:solidFill>
          <a:ln/>
        </p:spPr>
      </p:sp>
      <p:sp>
        <p:nvSpPr>
          <p:cNvPr id="31" name="Shape 29"/>
          <p:cNvSpPr/>
          <p:nvPr/>
        </p:nvSpPr>
        <p:spPr>
          <a:xfrm>
            <a:off x="7315017" y="6748272"/>
            <a:ext cx="304792" cy="109728"/>
          </a:xfrm>
          <a:prstGeom prst="rect">
            <a:avLst/>
          </a:prstGeom>
          <a:solidFill>
            <a:srgbClr val="8B1E3F"/>
          </a:solidFill>
          <a:ln/>
        </p:spPr>
      </p:sp>
      <p:sp>
        <p:nvSpPr>
          <p:cNvPr id="32" name="Shape 30"/>
          <p:cNvSpPr/>
          <p:nvPr/>
        </p:nvSpPr>
        <p:spPr>
          <a:xfrm>
            <a:off x="7619809" y="6748272"/>
            <a:ext cx="304792" cy="109728"/>
          </a:xfrm>
          <a:prstGeom prst="rect">
            <a:avLst/>
          </a:prstGeom>
          <a:solidFill>
            <a:srgbClr val="0E5E6F"/>
          </a:solidFill>
          <a:ln/>
        </p:spPr>
      </p:sp>
      <p:sp>
        <p:nvSpPr>
          <p:cNvPr id="33" name="Shape 31"/>
          <p:cNvSpPr/>
          <p:nvPr/>
        </p:nvSpPr>
        <p:spPr>
          <a:xfrm>
            <a:off x="7924602" y="6748272"/>
            <a:ext cx="304792" cy="109728"/>
          </a:xfrm>
          <a:prstGeom prst="rect">
            <a:avLst/>
          </a:prstGeom>
          <a:solidFill>
            <a:srgbClr val="E0A526"/>
          </a:solidFill>
          <a:ln/>
        </p:spPr>
      </p:sp>
      <p:sp>
        <p:nvSpPr>
          <p:cNvPr id="34" name="Shape 32"/>
          <p:cNvSpPr/>
          <p:nvPr/>
        </p:nvSpPr>
        <p:spPr>
          <a:xfrm>
            <a:off x="8229394" y="6748272"/>
            <a:ext cx="304792" cy="109728"/>
          </a:xfrm>
          <a:prstGeom prst="rect">
            <a:avLst/>
          </a:prstGeom>
          <a:solidFill>
            <a:srgbClr val="0E5E6F"/>
          </a:solidFill>
          <a:ln/>
        </p:spPr>
      </p:sp>
      <p:sp>
        <p:nvSpPr>
          <p:cNvPr id="35" name="Shape 33"/>
          <p:cNvSpPr/>
          <p:nvPr/>
        </p:nvSpPr>
        <p:spPr>
          <a:xfrm>
            <a:off x="8534187" y="6748272"/>
            <a:ext cx="304792" cy="109728"/>
          </a:xfrm>
          <a:prstGeom prst="rect">
            <a:avLst/>
          </a:prstGeom>
          <a:solidFill>
            <a:srgbClr val="8B1E3F"/>
          </a:solidFill>
          <a:ln/>
        </p:spPr>
      </p:sp>
      <p:sp>
        <p:nvSpPr>
          <p:cNvPr id="36" name="Shape 34"/>
          <p:cNvSpPr/>
          <p:nvPr/>
        </p:nvSpPr>
        <p:spPr>
          <a:xfrm>
            <a:off x="8838979" y="6748272"/>
            <a:ext cx="304792" cy="109728"/>
          </a:xfrm>
          <a:prstGeom prst="rect">
            <a:avLst/>
          </a:prstGeom>
          <a:solidFill>
            <a:srgbClr val="0E5E6F"/>
          </a:solidFill>
          <a:ln/>
        </p:spPr>
      </p:sp>
      <p:sp>
        <p:nvSpPr>
          <p:cNvPr id="37" name="Shape 35"/>
          <p:cNvSpPr/>
          <p:nvPr/>
        </p:nvSpPr>
        <p:spPr>
          <a:xfrm>
            <a:off x="9143771" y="6748272"/>
            <a:ext cx="304792" cy="109728"/>
          </a:xfrm>
          <a:prstGeom prst="rect">
            <a:avLst/>
          </a:prstGeom>
          <a:solidFill>
            <a:srgbClr val="E0A526"/>
          </a:solidFill>
          <a:ln/>
        </p:spPr>
      </p:sp>
      <p:sp>
        <p:nvSpPr>
          <p:cNvPr id="38" name="Shape 36"/>
          <p:cNvSpPr/>
          <p:nvPr/>
        </p:nvSpPr>
        <p:spPr>
          <a:xfrm>
            <a:off x="9448564" y="6748272"/>
            <a:ext cx="304792" cy="109728"/>
          </a:xfrm>
          <a:prstGeom prst="rect">
            <a:avLst/>
          </a:prstGeom>
          <a:solidFill>
            <a:srgbClr val="0E5E6F"/>
          </a:solidFill>
          <a:ln/>
        </p:spPr>
      </p:sp>
      <p:sp>
        <p:nvSpPr>
          <p:cNvPr id="39" name="Shape 37"/>
          <p:cNvSpPr/>
          <p:nvPr/>
        </p:nvSpPr>
        <p:spPr>
          <a:xfrm>
            <a:off x="9753356" y="6748272"/>
            <a:ext cx="304792" cy="109728"/>
          </a:xfrm>
          <a:prstGeom prst="rect">
            <a:avLst/>
          </a:prstGeom>
          <a:solidFill>
            <a:srgbClr val="8B1E3F"/>
          </a:solidFill>
          <a:ln/>
        </p:spPr>
      </p:sp>
      <p:sp>
        <p:nvSpPr>
          <p:cNvPr id="40" name="Shape 38"/>
          <p:cNvSpPr/>
          <p:nvPr/>
        </p:nvSpPr>
        <p:spPr>
          <a:xfrm>
            <a:off x="10058149" y="6748272"/>
            <a:ext cx="304792" cy="109728"/>
          </a:xfrm>
          <a:prstGeom prst="rect">
            <a:avLst/>
          </a:prstGeom>
          <a:solidFill>
            <a:srgbClr val="0E5E6F"/>
          </a:solidFill>
          <a:ln/>
        </p:spPr>
      </p:sp>
      <p:sp>
        <p:nvSpPr>
          <p:cNvPr id="41" name="Shape 39"/>
          <p:cNvSpPr/>
          <p:nvPr/>
        </p:nvSpPr>
        <p:spPr>
          <a:xfrm>
            <a:off x="10362941" y="6748272"/>
            <a:ext cx="304792" cy="109728"/>
          </a:xfrm>
          <a:prstGeom prst="rect">
            <a:avLst/>
          </a:prstGeom>
          <a:solidFill>
            <a:srgbClr val="E0A526"/>
          </a:solidFill>
          <a:ln/>
        </p:spPr>
      </p:sp>
      <p:sp>
        <p:nvSpPr>
          <p:cNvPr id="42" name="Shape 40"/>
          <p:cNvSpPr/>
          <p:nvPr/>
        </p:nvSpPr>
        <p:spPr>
          <a:xfrm>
            <a:off x="10667733" y="6748272"/>
            <a:ext cx="304792" cy="109728"/>
          </a:xfrm>
          <a:prstGeom prst="rect">
            <a:avLst/>
          </a:prstGeom>
          <a:solidFill>
            <a:srgbClr val="0E5E6F"/>
          </a:solidFill>
          <a:ln/>
        </p:spPr>
      </p:sp>
      <p:sp>
        <p:nvSpPr>
          <p:cNvPr id="43" name="Shape 41"/>
          <p:cNvSpPr/>
          <p:nvPr/>
        </p:nvSpPr>
        <p:spPr>
          <a:xfrm>
            <a:off x="10972526" y="6748272"/>
            <a:ext cx="304792" cy="109728"/>
          </a:xfrm>
          <a:prstGeom prst="rect">
            <a:avLst/>
          </a:prstGeom>
          <a:solidFill>
            <a:srgbClr val="8B1E3F"/>
          </a:solidFill>
          <a:ln/>
        </p:spPr>
      </p:sp>
      <p:sp>
        <p:nvSpPr>
          <p:cNvPr id="44" name="Shape 42"/>
          <p:cNvSpPr/>
          <p:nvPr/>
        </p:nvSpPr>
        <p:spPr>
          <a:xfrm>
            <a:off x="11277318" y="6748272"/>
            <a:ext cx="304792" cy="109728"/>
          </a:xfrm>
          <a:prstGeom prst="rect">
            <a:avLst/>
          </a:prstGeom>
          <a:solidFill>
            <a:srgbClr val="0E5E6F"/>
          </a:solidFill>
          <a:ln/>
        </p:spPr>
      </p:sp>
      <p:sp>
        <p:nvSpPr>
          <p:cNvPr id="45" name="Shape 43"/>
          <p:cNvSpPr/>
          <p:nvPr/>
        </p:nvSpPr>
        <p:spPr>
          <a:xfrm>
            <a:off x="11582110" y="6748272"/>
            <a:ext cx="304792" cy="109728"/>
          </a:xfrm>
          <a:prstGeom prst="rect">
            <a:avLst/>
          </a:prstGeom>
          <a:solidFill>
            <a:srgbClr val="E0A526"/>
          </a:solidFill>
          <a:ln/>
        </p:spPr>
      </p:sp>
      <p:sp>
        <p:nvSpPr>
          <p:cNvPr id="46" name="Shape 44"/>
          <p:cNvSpPr/>
          <p:nvPr/>
        </p:nvSpPr>
        <p:spPr>
          <a:xfrm>
            <a:off x="11886903" y="6748272"/>
            <a:ext cx="304792" cy="109728"/>
          </a:xfrm>
          <a:prstGeom prst="rect">
            <a:avLst/>
          </a:prstGeom>
          <a:solidFill>
            <a:srgbClr val="0E5E6F"/>
          </a:solidFill>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94415" cy="914400"/>
        </p:xfrm>
        <a:graphic>
          <a:graphicData uri="http://schemas.openxmlformats.org/drawingml/2006/table">
            <a:tbl>
              <a:tblPr/>
              <a:tblGrid>
                <a:gridCol w="2011680"/>
                <a:gridCol w="2743200"/>
                <a:gridCol w="1325880"/>
                <a:gridCol w="1097280"/>
                <a:gridCol w="1280160"/>
                <a:gridCol w="1005840"/>
                <a:gridCol w="1627632"/>
              </a:tblGrid>
              <a:tr h="256032">
                <a:tc>
                  <a:txBody>
                    <a:bodyPr/>
                    <a:lstStyle/>
                    <a:p>
                      <a:pPr algn="l" indent="0" marL="0">
                        <a:buNone/>
                      </a:pPr>
                      <a:r>
                        <a:rPr lang="en-US" sz="1300" b="1" dirty="0">
                          <a:solidFill>
                            <a:srgbClr val="FFFFFF"/>
                          </a:solidFill>
                          <a:latin typeface="Calibri" pitchFamily="34" charset="0"/>
                          <a:ea typeface="Calibri" pitchFamily="34" charset="-122"/>
                          <a:cs typeface="Calibri" pitchFamily="34" charset="-120"/>
                        </a:rPr>
                        <a:t>Constituency</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6E1832"/>
                    </a:solidFill>
                  </a:tcPr>
                </a:tc>
                <a:tc>
                  <a:txBody>
                    <a:bodyPr/>
                    <a:lstStyle/>
                    <a:p>
                      <a:pPr algn="l" indent="0" marL="0">
                        <a:buNone/>
                      </a:pPr>
                      <a:r>
                        <a:rPr lang="en-US" sz="1300" b="1" dirty="0">
                          <a:solidFill>
                            <a:srgbClr val="FFFFFF"/>
                          </a:solidFill>
                          <a:latin typeface="Calibri" pitchFamily="34" charset="0"/>
                          <a:ea typeface="Calibri" pitchFamily="34" charset="-122"/>
                          <a:cs typeface="Calibri" pitchFamily="34" charset="-120"/>
                        </a:rPr>
                        <a:t>Won by (2023)</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6E1832"/>
                    </a:solidFill>
                  </a:tcPr>
                </a:tc>
                <a:tc>
                  <a:txBody>
                    <a:bodyPr/>
                    <a:lstStyle/>
                    <a:p>
                      <a:pPr algn="r" indent="0" marL="0">
                        <a:buNone/>
                      </a:pPr>
                      <a:r>
                        <a:rPr lang="en-US" sz="1300" b="1" dirty="0">
                          <a:solidFill>
                            <a:srgbClr val="FFFFFF"/>
                          </a:solidFill>
                          <a:latin typeface="Calibri" pitchFamily="34" charset="0"/>
                          <a:ea typeface="Calibri" pitchFamily="34" charset="-122"/>
                          <a:cs typeface="Calibri" pitchFamily="34" charset="-120"/>
                        </a:rPr>
                        <a:t>Winner's votes</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6E1832"/>
                    </a:solidFill>
                  </a:tcPr>
                </a:tc>
                <a:tc>
                  <a:txBody>
                    <a:bodyPr/>
                    <a:lstStyle/>
                    <a:p>
                      <a:pPr algn="r" indent="0" marL="0">
                        <a:buNone/>
                      </a:pPr>
                      <a:r>
                        <a:rPr lang="en-US" sz="1300" b="1" dirty="0">
                          <a:solidFill>
                            <a:srgbClr val="FFFFFF"/>
                          </a:solidFill>
                          <a:latin typeface="Calibri" pitchFamily="34" charset="0"/>
                          <a:ea typeface="Calibri" pitchFamily="34" charset="-122"/>
                          <a:cs typeface="Calibri" pitchFamily="34" charset="-120"/>
                        </a:rPr>
                        <a:t>Margin</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6E1832"/>
                    </a:solidFill>
                  </a:tcPr>
                </a:tc>
                <a:tc>
                  <a:txBody>
                    <a:bodyPr/>
                    <a:lstStyle/>
                    <a:p>
                      <a:pPr algn="r" indent="0" marL="0">
                        <a:buNone/>
                      </a:pPr>
                      <a:r>
                        <a:rPr lang="en-US" sz="1300" b="1" dirty="0">
                          <a:solidFill>
                            <a:srgbClr val="FFFFFF"/>
                          </a:solidFill>
                          <a:latin typeface="Calibri" pitchFamily="34" charset="0"/>
                          <a:ea typeface="Calibri" pitchFamily="34" charset="-122"/>
                          <a:cs typeface="Calibri" pitchFamily="34" charset="-120"/>
                        </a:rPr>
                        <a:t>Struck off</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6E1832"/>
                    </a:solidFill>
                  </a:tcPr>
                </a:tc>
                <a:tc>
                  <a:txBody>
                    <a:bodyPr/>
                    <a:lstStyle/>
                    <a:p>
                      <a:pPr algn="r" indent="0" marL="0">
                        <a:buNone/>
                      </a:pPr>
                      <a:r>
                        <a:rPr lang="en-US" sz="1300" b="1" dirty="0">
                          <a:solidFill>
                            <a:srgbClr val="FFFFFF"/>
                          </a:solidFill>
                          <a:latin typeface="Calibri" pitchFamily="34" charset="0"/>
                          <a:ea typeface="Calibri" pitchFamily="34" charset="-122"/>
                          <a:cs typeface="Calibri" pitchFamily="34" charset="-120"/>
                        </a:rPr>
                        <a:t>× margin</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6E1832"/>
                    </a:solidFill>
                  </a:tcPr>
                </a:tc>
                <a:tc>
                  <a:txBody>
                    <a:bodyPr/>
                    <a:lstStyle/>
                    <a:p>
                      <a:pPr algn="r" indent="0" marL="0">
                        <a:buNone/>
                      </a:pPr>
                      <a:r>
                        <a:rPr lang="en-US" sz="1300" b="1" dirty="0">
                          <a:solidFill>
                            <a:srgbClr val="FFFFFF"/>
                          </a:solidFill>
                          <a:latin typeface="Calibri" pitchFamily="34" charset="0"/>
                          <a:ea typeface="Calibri" pitchFamily="34" charset="-122"/>
                          <a:cs typeface="Calibri" pitchFamily="34" charset="-120"/>
                        </a:rPr>
                        <a:t>% of valid votes</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6E1832"/>
                    </a:solidFill>
                  </a:tcPr>
                </a:tc>
              </a:tr>
              <a:tr h="256032">
                <a:tc>
                  <a:txBody>
                    <a:bodyPr/>
                    <a:lstStyle/>
                    <a:p>
                      <a:pPr algn="l" indent="0" marL="0">
                        <a:buNone/>
                      </a:pPr>
                      <a:r>
                        <a:rPr lang="en-US" sz="1300" dirty="0">
                          <a:solidFill>
                            <a:srgbClr val="1C2833"/>
                          </a:solidFill>
                          <a:latin typeface="Calibri" pitchFamily="34" charset="0"/>
                          <a:ea typeface="Calibri" pitchFamily="34" charset="-122"/>
                          <a:cs typeface="Calibri" pitchFamily="34" charset="-120"/>
                        </a:rPr>
                        <a:t>Yakutpura</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300" dirty="0">
                          <a:solidFill>
                            <a:srgbClr val="1C2833"/>
                          </a:solidFill>
                          <a:latin typeface="Calibri" pitchFamily="34" charset="0"/>
                          <a:ea typeface="Calibri" pitchFamily="34" charset="-122"/>
                          <a:cs typeface="Calibri" pitchFamily="34" charset="-120"/>
                        </a:rPr>
                        <a:t>Jaffer Hussain</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46,153</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878</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1,54,982</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176.5×</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110.4%</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300" dirty="0">
                          <a:solidFill>
                            <a:srgbClr val="1C2833"/>
                          </a:solidFill>
                          <a:latin typeface="Calibri" pitchFamily="34" charset="0"/>
                          <a:ea typeface="Calibri" pitchFamily="34" charset="-122"/>
                          <a:cs typeface="Calibri" pitchFamily="34" charset="-120"/>
                        </a:rPr>
                        <a:t>Malakpet</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300" dirty="0">
                          <a:solidFill>
                            <a:srgbClr val="1C2833"/>
                          </a:solidFill>
                          <a:latin typeface="Calibri" pitchFamily="34" charset="0"/>
                          <a:ea typeface="Calibri" pitchFamily="34" charset="-122"/>
                          <a:cs typeface="Calibri" pitchFamily="34" charset="-120"/>
                        </a:rPr>
                        <a:t>Ahmed Bin Abdullah Balala</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55,805</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26,106</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1,42,688</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5.5×</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108.1%</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300" dirty="0">
                          <a:solidFill>
                            <a:srgbClr val="1C2833"/>
                          </a:solidFill>
                          <a:latin typeface="Calibri" pitchFamily="34" charset="0"/>
                          <a:ea typeface="Calibri" pitchFamily="34" charset="-122"/>
                          <a:cs typeface="Calibri" pitchFamily="34" charset="-120"/>
                        </a:rPr>
                        <a:t>Chandrayangutta</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300" dirty="0">
                          <a:solidFill>
                            <a:srgbClr val="1C2833"/>
                          </a:solidFill>
                          <a:latin typeface="Calibri" pitchFamily="34" charset="0"/>
                          <a:ea typeface="Calibri" pitchFamily="34" charset="-122"/>
                          <a:cs typeface="Calibri" pitchFamily="34" charset="-120"/>
                        </a:rPr>
                        <a:t>Akbaruddin Owaisi</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99,776</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81,660</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1,48,869</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1.8×</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96.8%</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300" dirty="0">
                          <a:solidFill>
                            <a:srgbClr val="1C2833"/>
                          </a:solidFill>
                          <a:latin typeface="Calibri" pitchFamily="34" charset="0"/>
                          <a:ea typeface="Calibri" pitchFamily="34" charset="-122"/>
                          <a:cs typeface="Calibri" pitchFamily="34" charset="-120"/>
                        </a:rPr>
                        <a:t>Charminar</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300" dirty="0">
                          <a:solidFill>
                            <a:srgbClr val="1C2833"/>
                          </a:solidFill>
                          <a:latin typeface="Calibri" pitchFamily="34" charset="0"/>
                          <a:ea typeface="Calibri" pitchFamily="34" charset="-122"/>
                          <a:cs typeface="Calibri" pitchFamily="34" charset="-120"/>
                        </a:rPr>
                        <a:t>Mir Zulfeqar Ali</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49,103</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22,853</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94,174</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4.1×</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96.0%</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300" dirty="0">
                          <a:solidFill>
                            <a:srgbClr val="1C2833"/>
                          </a:solidFill>
                          <a:latin typeface="Calibri" pitchFamily="34" charset="0"/>
                          <a:ea typeface="Calibri" pitchFamily="34" charset="-122"/>
                          <a:cs typeface="Calibri" pitchFamily="34" charset="-120"/>
                        </a:rPr>
                        <a:t>Bahadurpura</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300" dirty="0">
                          <a:solidFill>
                            <a:srgbClr val="1C2833"/>
                          </a:solidFill>
                          <a:latin typeface="Calibri" pitchFamily="34" charset="0"/>
                          <a:ea typeface="Calibri" pitchFamily="34" charset="-122"/>
                          <a:cs typeface="Calibri" pitchFamily="34" charset="-120"/>
                        </a:rPr>
                        <a:t>Mohammed Mubeen</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89,451</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67,025</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1,21,350</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1.8×</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84.0%</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bl>
          </a:graphicData>
        </a:graphic>
      </p:graphicFrame>
      <p:sp>
        <p:nvSpPr>
          <p:cNvPr id="48" name="Shape 45"/>
          <p:cNvSpPr/>
          <p:nvPr/>
        </p:nvSpPr>
        <p:spPr>
          <a:xfrm>
            <a:off x="548640" y="4023360"/>
            <a:ext cx="11094415" cy="1371600"/>
          </a:xfrm>
          <a:prstGeom prst="roundRect">
            <a:avLst>
              <a:gd name="adj" fmla="val 6667"/>
            </a:avLst>
          </a:prstGeom>
          <a:solidFill>
            <a:srgbClr val="F7ECEF"/>
          </a:solidFill>
          <a:ln/>
        </p:spPr>
      </p:sp>
      <p:sp>
        <p:nvSpPr>
          <p:cNvPr id="49" name="Text 46"/>
          <p:cNvSpPr txBox="1"/>
          <p:nvPr/>
        </p:nvSpPr>
        <p:spPr>
          <a:xfrm>
            <a:off x="777240" y="4187952"/>
            <a:ext cx="10637215" cy="1042416"/>
          </a:xfrm>
          <a:prstGeom prst="rect">
            <a:avLst/>
          </a:prstGeom>
          <a:noFill/>
          <a:ln/>
        </p:spPr>
        <p:txBody>
          <a:bodyPr wrap="square" lIns="0" tIns="0" rIns="0" bIns="0" rtlCol="0" anchor="t">
            <a:normAutofit/>
          </a:bodyPr>
          <a:lstStyle/>
          <a:p>
            <a:pPr indent="0" marL="0">
              <a:buNone/>
            </a:pPr>
            <a:r>
              <a:rPr lang="en-US" sz="1500" dirty="0">
                <a:solidFill>
                  <a:srgbClr val="1C2833"/>
                </a:solidFill>
                <a:latin typeface="Calibri" pitchFamily="34" charset="0"/>
                <a:ea typeface="Calibri" pitchFamily="34" charset="-122"/>
                <a:cs typeface="Calibri" pitchFamily="34" charset="-120"/>
              </a:rPr>
              <a:t>In Yakutpura and Malakpet the names struck off exceed every valid vote cast in 2023. Yakutpura was won by 878 votes and lost 1,54,982 names. Across the five, the names struck off equal 99.0% of the 2023 vote.</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8B1E3F"/>
                </a:solidFill>
                <a:latin typeface="Calibri" pitchFamily="34" charset="0"/>
                <a:ea typeface="Calibri" pitchFamily="34" charset="-122"/>
                <a:cs typeface="Calibri" pitchFamily="34" charset="-120"/>
              </a:rPr>
              <a:t>OVERVIEW</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6E1832"/>
                </a:solidFill>
                <a:latin typeface="Cambria" pitchFamily="34" charset="0"/>
                <a:ea typeface="Cambria" pitchFamily="34" charset="-122"/>
                <a:cs typeface="Cambria" pitchFamily="34" charset="-120"/>
              </a:rPr>
              <a:t>64% of removals were entered as "permanently shifted" and 21% as untraceable</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Share of names struck off, by the reason the officer recorded</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Hyderabad Old City SIR 2026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5</a:t>
            </a:r>
            <a:endParaRPr lang="en-US" sz="900" dirty="0"/>
          </a:p>
        </p:txBody>
      </p:sp>
      <p:sp>
        <p:nvSpPr>
          <p:cNvPr id="7" name="Shape 5"/>
          <p:cNvSpPr/>
          <p:nvPr/>
        </p:nvSpPr>
        <p:spPr>
          <a:xfrm>
            <a:off x="0" y="6748272"/>
            <a:ext cx="304792" cy="109728"/>
          </a:xfrm>
          <a:prstGeom prst="rect">
            <a:avLst/>
          </a:prstGeom>
          <a:solidFill>
            <a:srgbClr val="8B1E3F"/>
          </a:solidFill>
          <a:ln/>
        </p:spPr>
      </p:sp>
      <p:sp>
        <p:nvSpPr>
          <p:cNvPr id="8" name="Shape 6"/>
          <p:cNvSpPr/>
          <p:nvPr/>
        </p:nvSpPr>
        <p:spPr>
          <a:xfrm>
            <a:off x="304792" y="6748272"/>
            <a:ext cx="304792" cy="109728"/>
          </a:xfrm>
          <a:prstGeom prst="rect">
            <a:avLst/>
          </a:prstGeom>
          <a:solidFill>
            <a:srgbClr val="0E5E6F"/>
          </a:solidFill>
          <a:ln/>
        </p:spPr>
      </p:sp>
      <p:sp>
        <p:nvSpPr>
          <p:cNvPr id="9" name="Shape 7"/>
          <p:cNvSpPr/>
          <p:nvPr/>
        </p:nvSpPr>
        <p:spPr>
          <a:xfrm>
            <a:off x="609585" y="6748272"/>
            <a:ext cx="304792" cy="109728"/>
          </a:xfrm>
          <a:prstGeom prst="rect">
            <a:avLst/>
          </a:prstGeom>
          <a:solidFill>
            <a:srgbClr val="E0A526"/>
          </a:solidFill>
          <a:ln/>
        </p:spPr>
      </p:sp>
      <p:sp>
        <p:nvSpPr>
          <p:cNvPr id="10" name="Shape 8"/>
          <p:cNvSpPr/>
          <p:nvPr/>
        </p:nvSpPr>
        <p:spPr>
          <a:xfrm>
            <a:off x="914377" y="6748272"/>
            <a:ext cx="304792" cy="109728"/>
          </a:xfrm>
          <a:prstGeom prst="rect">
            <a:avLst/>
          </a:prstGeom>
          <a:solidFill>
            <a:srgbClr val="0E5E6F"/>
          </a:solidFill>
          <a:ln/>
        </p:spPr>
      </p:sp>
      <p:sp>
        <p:nvSpPr>
          <p:cNvPr id="11" name="Shape 9"/>
          <p:cNvSpPr/>
          <p:nvPr/>
        </p:nvSpPr>
        <p:spPr>
          <a:xfrm>
            <a:off x="1219170" y="6748272"/>
            <a:ext cx="304792" cy="109728"/>
          </a:xfrm>
          <a:prstGeom prst="rect">
            <a:avLst/>
          </a:prstGeom>
          <a:solidFill>
            <a:srgbClr val="8B1E3F"/>
          </a:solidFill>
          <a:ln/>
        </p:spPr>
      </p:sp>
      <p:sp>
        <p:nvSpPr>
          <p:cNvPr id="12" name="Shape 10"/>
          <p:cNvSpPr/>
          <p:nvPr/>
        </p:nvSpPr>
        <p:spPr>
          <a:xfrm>
            <a:off x="1523962" y="6748272"/>
            <a:ext cx="304792" cy="109728"/>
          </a:xfrm>
          <a:prstGeom prst="rect">
            <a:avLst/>
          </a:prstGeom>
          <a:solidFill>
            <a:srgbClr val="0E5E6F"/>
          </a:solidFill>
          <a:ln/>
        </p:spPr>
      </p:sp>
      <p:sp>
        <p:nvSpPr>
          <p:cNvPr id="13" name="Shape 11"/>
          <p:cNvSpPr/>
          <p:nvPr/>
        </p:nvSpPr>
        <p:spPr>
          <a:xfrm>
            <a:off x="1828754" y="6748272"/>
            <a:ext cx="304792" cy="109728"/>
          </a:xfrm>
          <a:prstGeom prst="rect">
            <a:avLst/>
          </a:prstGeom>
          <a:solidFill>
            <a:srgbClr val="E0A526"/>
          </a:solidFill>
          <a:ln/>
        </p:spPr>
      </p:sp>
      <p:sp>
        <p:nvSpPr>
          <p:cNvPr id="14" name="Shape 12"/>
          <p:cNvSpPr/>
          <p:nvPr/>
        </p:nvSpPr>
        <p:spPr>
          <a:xfrm>
            <a:off x="2133547" y="6748272"/>
            <a:ext cx="304792" cy="109728"/>
          </a:xfrm>
          <a:prstGeom prst="rect">
            <a:avLst/>
          </a:prstGeom>
          <a:solidFill>
            <a:srgbClr val="0E5E6F"/>
          </a:solidFill>
          <a:ln/>
        </p:spPr>
      </p:sp>
      <p:sp>
        <p:nvSpPr>
          <p:cNvPr id="15" name="Shape 13"/>
          <p:cNvSpPr/>
          <p:nvPr/>
        </p:nvSpPr>
        <p:spPr>
          <a:xfrm>
            <a:off x="2438339" y="6748272"/>
            <a:ext cx="304792" cy="109728"/>
          </a:xfrm>
          <a:prstGeom prst="rect">
            <a:avLst/>
          </a:prstGeom>
          <a:solidFill>
            <a:srgbClr val="8B1E3F"/>
          </a:solidFill>
          <a:ln/>
        </p:spPr>
      </p:sp>
      <p:sp>
        <p:nvSpPr>
          <p:cNvPr id="16" name="Shape 14"/>
          <p:cNvSpPr/>
          <p:nvPr/>
        </p:nvSpPr>
        <p:spPr>
          <a:xfrm>
            <a:off x="2743131" y="6748272"/>
            <a:ext cx="304792" cy="109728"/>
          </a:xfrm>
          <a:prstGeom prst="rect">
            <a:avLst/>
          </a:prstGeom>
          <a:solidFill>
            <a:srgbClr val="0E5E6F"/>
          </a:solidFill>
          <a:ln/>
        </p:spPr>
      </p:sp>
      <p:sp>
        <p:nvSpPr>
          <p:cNvPr id="17" name="Shape 15"/>
          <p:cNvSpPr/>
          <p:nvPr/>
        </p:nvSpPr>
        <p:spPr>
          <a:xfrm>
            <a:off x="3047924" y="6748272"/>
            <a:ext cx="304792" cy="109728"/>
          </a:xfrm>
          <a:prstGeom prst="rect">
            <a:avLst/>
          </a:prstGeom>
          <a:solidFill>
            <a:srgbClr val="E0A526"/>
          </a:solidFill>
          <a:ln/>
        </p:spPr>
      </p:sp>
      <p:sp>
        <p:nvSpPr>
          <p:cNvPr id="18" name="Shape 16"/>
          <p:cNvSpPr/>
          <p:nvPr/>
        </p:nvSpPr>
        <p:spPr>
          <a:xfrm>
            <a:off x="3352716" y="6748272"/>
            <a:ext cx="304792" cy="109728"/>
          </a:xfrm>
          <a:prstGeom prst="rect">
            <a:avLst/>
          </a:prstGeom>
          <a:solidFill>
            <a:srgbClr val="0E5E6F"/>
          </a:solidFill>
          <a:ln/>
        </p:spPr>
      </p:sp>
      <p:sp>
        <p:nvSpPr>
          <p:cNvPr id="19" name="Shape 17"/>
          <p:cNvSpPr/>
          <p:nvPr/>
        </p:nvSpPr>
        <p:spPr>
          <a:xfrm>
            <a:off x="3657509" y="6748272"/>
            <a:ext cx="304792" cy="109728"/>
          </a:xfrm>
          <a:prstGeom prst="rect">
            <a:avLst/>
          </a:prstGeom>
          <a:solidFill>
            <a:srgbClr val="8B1E3F"/>
          </a:solidFill>
          <a:ln/>
        </p:spPr>
      </p:sp>
      <p:sp>
        <p:nvSpPr>
          <p:cNvPr id="20" name="Shape 18"/>
          <p:cNvSpPr/>
          <p:nvPr/>
        </p:nvSpPr>
        <p:spPr>
          <a:xfrm>
            <a:off x="3962301" y="6748272"/>
            <a:ext cx="304792" cy="109728"/>
          </a:xfrm>
          <a:prstGeom prst="rect">
            <a:avLst/>
          </a:prstGeom>
          <a:solidFill>
            <a:srgbClr val="0E5E6F"/>
          </a:solidFill>
          <a:ln/>
        </p:spPr>
      </p:sp>
      <p:sp>
        <p:nvSpPr>
          <p:cNvPr id="21" name="Shape 19"/>
          <p:cNvSpPr/>
          <p:nvPr/>
        </p:nvSpPr>
        <p:spPr>
          <a:xfrm>
            <a:off x="4267093" y="6748272"/>
            <a:ext cx="304792" cy="109728"/>
          </a:xfrm>
          <a:prstGeom prst="rect">
            <a:avLst/>
          </a:prstGeom>
          <a:solidFill>
            <a:srgbClr val="E0A526"/>
          </a:solidFill>
          <a:ln/>
        </p:spPr>
      </p:sp>
      <p:sp>
        <p:nvSpPr>
          <p:cNvPr id="22" name="Shape 20"/>
          <p:cNvSpPr/>
          <p:nvPr/>
        </p:nvSpPr>
        <p:spPr>
          <a:xfrm>
            <a:off x="4571886" y="6748272"/>
            <a:ext cx="304792" cy="109728"/>
          </a:xfrm>
          <a:prstGeom prst="rect">
            <a:avLst/>
          </a:prstGeom>
          <a:solidFill>
            <a:srgbClr val="0E5E6F"/>
          </a:solidFill>
          <a:ln/>
        </p:spPr>
      </p:sp>
      <p:sp>
        <p:nvSpPr>
          <p:cNvPr id="23" name="Shape 21"/>
          <p:cNvSpPr/>
          <p:nvPr/>
        </p:nvSpPr>
        <p:spPr>
          <a:xfrm>
            <a:off x="4876678" y="6748272"/>
            <a:ext cx="304792" cy="109728"/>
          </a:xfrm>
          <a:prstGeom prst="rect">
            <a:avLst/>
          </a:prstGeom>
          <a:solidFill>
            <a:srgbClr val="8B1E3F"/>
          </a:solidFill>
          <a:ln/>
        </p:spPr>
      </p:sp>
      <p:sp>
        <p:nvSpPr>
          <p:cNvPr id="24" name="Shape 22"/>
          <p:cNvSpPr/>
          <p:nvPr/>
        </p:nvSpPr>
        <p:spPr>
          <a:xfrm>
            <a:off x="5181470" y="6748272"/>
            <a:ext cx="304792" cy="109728"/>
          </a:xfrm>
          <a:prstGeom prst="rect">
            <a:avLst/>
          </a:prstGeom>
          <a:solidFill>
            <a:srgbClr val="0E5E6F"/>
          </a:solidFill>
          <a:ln/>
        </p:spPr>
      </p:sp>
      <p:sp>
        <p:nvSpPr>
          <p:cNvPr id="25" name="Shape 23"/>
          <p:cNvSpPr/>
          <p:nvPr/>
        </p:nvSpPr>
        <p:spPr>
          <a:xfrm>
            <a:off x="5486263" y="6748272"/>
            <a:ext cx="304792" cy="109728"/>
          </a:xfrm>
          <a:prstGeom prst="rect">
            <a:avLst/>
          </a:prstGeom>
          <a:solidFill>
            <a:srgbClr val="E0A526"/>
          </a:solidFill>
          <a:ln/>
        </p:spPr>
      </p:sp>
      <p:sp>
        <p:nvSpPr>
          <p:cNvPr id="26" name="Shape 24"/>
          <p:cNvSpPr/>
          <p:nvPr/>
        </p:nvSpPr>
        <p:spPr>
          <a:xfrm>
            <a:off x="5791055" y="6748272"/>
            <a:ext cx="304792" cy="109728"/>
          </a:xfrm>
          <a:prstGeom prst="rect">
            <a:avLst/>
          </a:prstGeom>
          <a:solidFill>
            <a:srgbClr val="0E5E6F"/>
          </a:solidFill>
          <a:ln/>
        </p:spPr>
      </p:sp>
      <p:sp>
        <p:nvSpPr>
          <p:cNvPr id="27" name="Shape 25"/>
          <p:cNvSpPr/>
          <p:nvPr/>
        </p:nvSpPr>
        <p:spPr>
          <a:xfrm>
            <a:off x="6095848" y="6748272"/>
            <a:ext cx="304792" cy="109728"/>
          </a:xfrm>
          <a:prstGeom prst="rect">
            <a:avLst/>
          </a:prstGeom>
          <a:solidFill>
            <a:srgbClr val="8B1E3F"/>
          </a:solidFill>
          <a:ln/>
        </p:spPr>
      </p:sp>
      <p:sp>
        <p:nvSpPr>
          <p:cNvPr id="28" name="Shape 26"/>
          <p:cNvSpPr/>
          <p:nvPr/>
        </p:nvSpPr>
        <p:spPr>
          <a:xfrm>
            <a:off x="6400640" y="6748272"/>
            <a:ext cx="304792" cy="109728"/>
          </a:xfrm>
          <a:prstGeom prst="rect">
            <a:avLst/>
          </a:prstGeom>
          <a:solidFill>
            <a:srgbClr val="0E5E6F"/>
          </a:solidFill>
          <a:ln/>
        </p:spPr>
      </p:sp>
      <p:sp>
        <p:nvSpPr>
          <p:cNvPr id="29" name="Shape 27"/>
          <p:cNvSpPr/>
          <p:nvPr/>
        </p:nvSpPr>
        <p:spPr>
          <a:xfrm>
            <a:off x="6705432" y="6748272"/>
            <a:ext cx="304792" cy="109728"/>
          </a:xfrm>
          <a:prstGeom prst="rect">
            <a:avLst/>
          </a:prstGeom>
          <a:solidFill>
            <a:srgbClr val="E0A526"/>
          </a:solidFill>
          <a:ln/>
        </p:spPr>
      </p:sp>
      <p:sp>
        <p:nvSpPr>
          <p:cNvPr id="30" name="Shape 28"/>
          <p:cNvSpPr/>
          <p:nvPr/>
        </p:nvSpPr>
        <p:spPr>
          <a:xfrm>
            <a:off x="7010225" y="6748272"/>
            <a:ext cx="304792" cy="109728"/>
          </a:xfrm>
          <a:prstGeom prst="rect">
            <a:avLst/>
          </a:prstGeom>
          <a:solidFill>
            <a:srgbClr val="0E5E6F"/>
          </a:solidFill>
          <a:ln/>
        </p:spPr>
      </p:sp>
      <p:sp>
        <p:nvSpPr>
          <p:cNvPr id="31" name="Shape 29"/>
          <p:cNvSpPr/>
          <p:nvPr/>
        </p:nvSpPr>
        <p:spPr>
          <a:xfrm>
            <a:off x="7315017" y="6748272"/>
            <a:ext cx="304792" cy="109728"/>
          </a:xfrm>
          <a:prstGeom prst="rect">
            <a:avLst/>
          </a:prstGeom>
          <a:solidFill>
            <a:srgbClr val="8B1E3F"/>
          </a:solidFill>
          <a:ln/>
        </p:spPr>
      </p:sp>
      <p:sp>
        <p:nvSpPr>
          <p:cNvPr id="32" name="Shape 30"/>
          <p:cNvSpPr/>
          <p:nvPr/>
        </p:nvSpPr>
        <p:spPr>
          <a:xfrm>
            <a:off x="7619809" y="6748272"/>
            <a:ext cx="304792" cy="109728"/>
          </a:xfrm>
          <a:prstGeom prst="rect">
            <a:avLst/>
          </a:prstGeom>
          <a:solidFill>
            <a:srgbClr val="0E5E6F"/>
          </a:solidFill>
          <a:ln/>
        </p:spPr>
      </p:sp>
      <p:sp>
        <p:nvSpPr>
          <p:cNvPr id="33" name="Shape 31"/>
          <p:cNvSpPr/>
          <p:nvPr/>
        </p:nvSpPr>
        <p:spPr>
          <a:xfrm>
            <a:off x="7924602" y="6748272"/>
            <a:ext cx="304792" cy="109728"/>
          </a:xfrm>
          <a:prstGeom prst="rect">
            <a:avLst/>
          </a:prstGeom>
          <a:solidFill>
            <a:srgbClr val="E0A526"/>
          </a:solidFill>
          <a:ln/>
        </p:spPr>
      </p:sp>
      <p:sp>
        <p:nvSpPr>
          <p:cNvPr id="34" name="Shape 32"/>
          <p:cNvSpPr/>
          <p:nvPr/>
        </p:nvSpPr>
        <p:spPr>
          <a:xfrm>
            <a:off x="8229394" y="6748272"/>
            <a:ext cx="304792" cy="109728"/>
          </a:xfrm>
          <a:prstGeom prst="rect">
            <a:avLst/>
          </a:prstGeom>
          <a:solidFill>
            <a:srgbClr val="0E5E6F"/>
          </a:solidFill>
          <a:ln/>
        </p:spPr>
      </p:sp>
      <p:sp>
        <p:nvSpPr>
          <p:cNvPr id="35" name="Shape 33"/>
          <p:cNvSpPr/>
          <p:nvPr/>
        </p:nvSpPr>
        <p:spPr>
          <a:xfrm>
            <a:off x="8534187" y="6748272"/>
            <a:ext cx="304792" cy="109728"/>
          </a:xfrm>
          <a:prstGeom prst="rect">
            <a:avLst/>
          </a:prstGeom>
          <a:solidFill>
            <a:srgbClr val="8B1E3F"/>
          </a:solidFill>
          <a:ln/>
        </p:spPr>
      </p:sp>
      <p:sp>
        <p:nvSpPr>
          <p:cNvPr id="36" name="Shape 34"/>
          <p:cNvSpPr/>
          <p:nvPr/>
        </p:nvSpPr>
        <p:spPr>
          <a:xfrm>
            <a:off x="8838979" y="6748272"/>
            <a:ext cx="304792" cy="109728"/>
          </a:xfrm>
          <a:prstGeom prst="rect">
            <a:avLst/>
          </a:prstGeom>
          <a:solidFill>
            <a:srgbClr val="0E5E6F"/>
          </a:solidFill>
          <a:ln/>
        </p:spPr>
      </p:sp>
      <p:sp>
        <p:nvSpPr>
          <p:cNvPr id="37" name="Shape 35"/>
          <p:cNvSpPr/>
          <p:nvPr/>
        </p:nvSpPr>
        <p:spPr>
          <a:xfrm>
            <a:off x="9143771" y="6748272"/>
            <a:ext cx="304792" cy="109728"/>
          </a:xfrm>
          <a:prstGeom prst="rect">
            <a:avLst/>
          </a:prstGeom>
          <a:solidFill>
            <a:srgbClr val="E0A526"/>
          </a:solidFill>
          <a:ln/>
        </p:spPr>
      </p:sp>
      <p:sp>
        <p:nvSpPr>
          <p:cNvPr id="38" name="Shape 36"/>
          <p:cNvSpPr/>
          <p:nvPr/>
        </p:nvSpPr>
        <p:spPr>
          <a:xfrm>
            <a:off x="9448564" y="6748272"/>
            <a:ext cx="304792" cy="109728"/>
          </a:xfrm>
          <a:prstGeom prst="rect">
            <a:avLst/>
          </a:prstGeom>
          <a:solidFill>
            <a:srgbClr val="0E5E6F"/>
          </a:solidFill>
          <a:ln/>
        </p:spPr>
      </p:sp>
      <p:sp>
        <p:nvSpPr>
          <p:cNvPr id="39" name="Shape 37"/>
          <p:cNvSpPr/>
          <p:nvPr/>
        </p:nvSpPr>
        <p:spPr>
          <a:xfrm>
            <a:off x="9753356" y="6748272"/>
            <a:ext cx="304792" cy="109728"/>
          </a:xfrm>
          <a:prstGeom prst="rect">
            <a:avLst/>
          </a:prstGeom>
          <a:solidFill>
            <a:srgbClr val="8B1E3F"/>
          </a:solidFill>
          <a:ln/>
        </p:spPr>
      </p:sp>
      <p:sp>
        <p:nvSpPr>
          <p:cNvPr id="40" name="Shape 38"/>
          <p:cNvSpPr/>
          <p:nvPr/>
        </p:nvSpPr>
        <p:spPr>
          <a:xfrm>
            <a:off x="10058149" y="6748272"/>
            <a:ext cx="304792" cy="109728"/>
          </a:xfrm>
          <a:prstGeom prst="rect">
            <a:avLst/>
          </a:prstGeom>
          <a:solidFill>
            <a:srgbClr val="0E5E6F"/>
          </a:solidFill>
          <a:ln/>
        </p:spPr>
      </p:sp>
      <p:sp>
        <p:nvSpPr>
          <p:cNvPr id="41" name="Shape 39"/>
          <p:cNvSpPr/>
          <p:nvPr/>
        </p:nvSpPr>
        <p:spPr>
          <a:xfrm>
            <a:off x="10362941" y="6748272"/>
            <a:ext cx="304792" cy="109728"/>
          </a:xfrm>
          <a:prstGeom prst="rect">
            <a:avLst/>
          </a:prstGeom>
          <a:solidFill>
            <a:srgbClr val="E0A526"/>
          </a:solidFill>
          <a:ln/>
        </p:spPr>
      </p:sp>
      <p:sp>
        <p:nvSpPr>
          <p:cNvPr id="42" name="Shape 40"/>
          <p:cNvSpPr/>
          <p:nvPr/>
        </p:nvSpPr>
        <p:spPr>
          <a:xfrm>
            <a:off x="10667733" y="6748272"/>
            <a:ext cx="304792" cy="109728"/>
          </a:xfrm>
          <a:prstGeom prst="rect">
            <a:avLst/>
          </a:prstGeom>
          <a:solidFill>
            <a:srgbClr val="0E5E6F"/>
          </a:solidFill>
          <a:ln/>
        </p:spPr>
      </p:sp>
      <p:sp>
        <p:nvSpPr>
          <p:cNvPr id="43" name="Shape 41"/>
          <p:cNvSpPr/>
          <p:nvPr/>
        </p:nvSpPr>
        <p:spPr>
          <a:xfrm>
            <a:off x="10972526" y="6748272"/>
            <a:ext cx="304792" cy="109728"/>
          </a:xfrm>
          <a:prstGeom prst="rect">
            <a:avLst/>
          </a:prstGeom>
          <a:solidFill>
            <a:srgbClr val="8B1E3F"/>
          </a:solidFill>
          <a:ln/>
        </p:spPr>
      </p:sp>
      <p:sp>
        <p:nvSpPr>
          <p:cNvPr id="44" name="Shape 42"/>
          <p:cNvSpPr/>
          <p:nvPr/>
        </p:nvSpPr>
        <p:spPr>
          <a:xfrm>
            <a:off x="11277318" y="6748272"/>
            <a:ext cx="304792" cy="109728"/>
          </a:xfrm>
          <a:prstGeom prst="rect">
            <a:avLst/>
          </a:prstGeom>
          <a:solidFill>
            <a:srgbClr val="0E5E6F"/>
          </a:solidFill>
          <a:ln/>
        </p:spPr>
      </p:sp>
      <p:sp>
        <p:nvSpPr>
          <p:cNvPr id="45" name="Shape 43"/>
          <p:cNvSpPr/>
          <p:nvPr/>
        </p:nvSpPr>
        <p:spPr>
          <a:xfrm>
            <a:off x="11582110" y="6748272"/>
            <a:ext cx="304792" cy="109728"/>
          </a:xfrm>
          <a:prstGeom prst="rect">
            <a:avLst/>
          </a:prstGeom>
          <a:solidFill>
            <a:srgbClr val="E0A526"/>
          </a:solidFill>
          <a:ln/>
        </p:spPr>
      </p:sp>
      <p:sp>
        <p:nvSpPr>
          <p:cNvPr id="46" name="Shape 44"/>
          <p:cNvSpPr/>
          <p:nvPr/>
        </p:nvSpPr>
        <p:spPr>
          <a:xfrm>
            <a:off x="11886903" y="6748272"/>
            <a:ext cx="304792" cy="109728"/>
          </a:xfrm>
          <a:prstGeom prst="rect">
            <a:avLst/>
          </a:prstGeom>
          <a:solidFill>
            <a:srgbClr val="0E5E6F"/>
          </a:solidFill>
          <a:ln/>
        </p:spPr>
      </p:sp>
      <p:graphicFrame>
        <p:nvGraphicFramePr>
          <p:cNvPr id="47" name="Chart 0" descr=""/>
          <p:cNvGraphicFramePr/>
          <p:nvPr/>
        </p:nvGraphicFramePr>
        <p:xfrm>
          <a:off x="548640" y="1920240"/>
          <a:ext cx="7498080" cy="4343400"/>
        </p:xfrm>
        <a:graphic xmlns:a="http://schemas.openxmlformats.org/drawingml/2006/main">
          <a:graphicData uri="http://schemas.openxmlformats.org/drawingml/2006/chart">
            <c:chart xmlns:c="http://schemas.openxmlformats.org/drawingml/2006/chart" r:id="rId1"/>
          </a:graphicData>
        </a:graphic>
      </p:graphicFrame>
      <p:sp>
        <p:nvSpPr>
          <p:cNvPr id="48" name="Text 45"/>
          <p:cNvSpPr txBox="1"/>
          <p:nvPr/>
        </p:nvSpPr>
        <p:spPr>
          <a:xfrm>
            <a:off x="8366760" y="2011680"/>
            <a:ext cx="32762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350" dirty="0">
                <a:solidFill>
                  <a:srgbClr val="1C2833"/>
                </a:solidFill>
                <a:latin typeface="Calibri" pitchFamily="34" charset="0"/>
                <a:ea typeface="Calibri" pitchFamily="34" charset="-122"/>
                <a:cs typeface="Calibri" pitchFamily="34" charset="-120"/>
              </a:rPr>
              <a:t>8.7% were entered as dead and 6.0% as enrolled elsewhere.</a:t>
            </a:r>
            <a:endParaRPr lang="en-US" sz="1350" dirty="0"/>
          </a:p>
          <a:p>
            <a:pPr marL="342900" indent="-342900">
              <a:spcAft>
                <a:spcPts val="800"/>
              </a:spcAft>
              <a:buSzPct val="100000"/>
              <a:buChar char="•"/>
            </a:pPr>
            <a:r>
              <a:rPr lang="en-US" sz="1350" dirty="0">
                <a:solidFill>
                  <a:srgbClr val="1C2833"/>
                </a:solidFill>
                <a:latin typeface="Calibri" pitchFamily="34" charset="0"/>
                <a:ea typeface="Calibri" pitchFamily="34" charset="-122"/>
                <a:cs typeface="Calibri" pitchFamily="34" charset="-120"/>
              </a:rPr>
              <a:t>The untraceable share runs from 6.5% to 38.3% by constituency.</a:t>
            </a:r>
            <a:endParaRPr lang="en-US" sz="1350" dirty="0"/>
          </a:p>
          <a:p>
            <a:pPr marL="342900" indent="-342900">
              <a:spcAft>
                <a:spcPts val="800"/>
              </a:spcAft>
              <a:buSzPct val="100000"/>
              <a:buChar char="•"/>
            </a:pPr>
            <a:r>
              <a:rPr lang="en-US" sz="1350" dirty="0">
                <a:solidFill>
                  <a:srgbClr val="1C2833"/>
                </a:solidFill>
                <a:latin typeface="Calibri" pitchFamily="34" charset="0"/>
                <a:ea typeface="Calibri" pitchFamily="34" charset="-122"/>
                <a:cs typeface="Calibri" pitchFamily="34" charset="-120"/>
              </a:rPr>
              <a:t>Each reason is what the officer wrote down, and nobody checked it. An untraceable entry records only that the officer did not find the person.</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8B1E3F"/>
                </a:solidFill>
                <a:latin typeface="Calibri" pitchFamily="34" charset="0"/>
                <a:ea typeface="Calibri" pitchFamily="34" charset="-122"/>
                <a:cs typeface="Calibri" pitchFamily="34" charset="-120"/>
              </a:rPr>
              <a:t>HYDERABAD AND TELANGANA</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6E1832"/>
                </a:solidFill>
                <a:latin typeface="Cambria" pitchFamily="34" charset="0"/>
                <a:ea typeface="Cambria" pitchFamily="34" charset="-122"/>
                <a:cs typeface="Cambria" pitchFamily="34" charset="-120"/>
              </a:rPr>
              <a:t>Hyderabad lost 41.0% of its roll, more than twice the 18.6% in the rest of Telangana</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Share of each roll left off the state's draft of 17 August 2026; Old City seats in maroon</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Hyderabad Old City SIR 2026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6</a:t>
            </a:r>
            <a:endParaRPr lang="en-US" sz="900" dirty="0"/>
          </a:p>
        </p:txBody>
      </p:sp>
      <p:sp>
        <p:nvSpPr>
          <p:cNvPr id="7" name="Shape 5"/>
          <p:cNvSpPr/>
          <p:nvPr/>
        </p:nvSpPr>
        <p:spPr>
          <a:xfrm>
            <a:off x="0" y="6748272"/>
            <a:ext cx="304792" cy="109728"/>
          </a:xfrm>
          <a:prstGeom prst="rect">
            <a:avLst/>
          </a:prstGeom>
          <a:solidFill>
            <a:srgbClr val="8B1E3F"/>
          </a:solidFill>
          <a:ln/>
        </p:spPr>
      </p:sp>
      <p:sp>
        <p:nvSpPr>
          <p:cNvPr id="8" name="Shape 6"/>
          <p:cNvSpPr/>
          <p:nvPr/>
        </p:nvSpPr>
        <p:spPr>
          <a:xfrm>
            <a:off x="304792" y="6748272"/>
            <a:ext cx="304792" cy="109728"/>
          </a:xfrm>
          <a:prstGeom prst="rect">
            <a:avLst/>
          </a:prstGeom>
          <a:solidFill>
            <a:srgbClr val="0E5E6F"/>
          </a:solidFill>
          <a:ln/>
        </p:spPr>
      </p:sp>
      <p:sp>
        <p:nvSpPr>
          <p:cNvPr id="9" name="Shape 7"/>
          <p:cNvSpPr/>
          <p:nvPr/>
        </p:nvSpPr>
        <p:spPr>
          <a:xfrm>
            <a:off x="609585" y="6748272"/>
            <a:ext cx="304792" cy="109728"/>
          </a:xfrm>
          <a:prstGeom prst="rect">
            <a:avLst/>
          </a:prstGeom>
          <a:solidFill>
            <a:srgbClr val="E0A526"/>
          </a:solidFill>
          <a:ln/>
        </p:spPr>
      </p:sp>
      <p:sp>
        <p:nvSpPr>
          <p:cNvPr id="10" name="Shape 8"/>
          <p:cNvSpPr/>
          <p:nvPr/>
        </p:nvSpPr>
        <p:spPr>
          <a:xfrm>
            <a:off x="914377" y="6748272"/>
            <a:ext cx="304792" cy="109728"/>
          </a:xfrm>
          <a:prstGeom prst="rect">
            <a:avLst/>
          </a:prstGeom>
          <a:solidFill>
            <a:srgbClr val="0E5E6F"/>
          </a:solidFill>
          <a:ln/>
        </p:spPr>
      </p:sp>
      <p:sp>
        <p:nvSpPr>
          <p:cNvPr id="11" name="Shape 9"/>
          <p:cNvSpPr/>
          <p:nvPr/>
        </p:nvSpPr>
        <p:spPr>
          <a:xfrm>
            <a:off x="1219170" y="6748272"/>
            <a:ext cx="304792" cy="109728"/>
          </a:xfrm>
          <a:prstGeom prst="rect">
            <a:avLst/>
          </a:prstGeom>
          <a:solidFill>
            <a:srgbClr val="8B1E3F"/>
          </a:solidFill>
          <a:ln/>
        </p:spPr>
      </p:sp>
      <p:sp>
        <p:nvSpPr>
          <p:cNvPr id="12" name="Shape 10"/>
          <p:cNvSpPr/>
          <p:nvPr/>
        </p:nvSpPr>
        <p:spPr>
          <a:xfrm>
            <a:off x="1523962" y="6748272"/>
            <a:ext cx="304792" cy="109728"/>
          </a:xfrm>
          <a:prstGeom prst="rect">
            <a:avLst/>
          </a:prstGeom>
          <a:solidFill>
            <a:srgbClr val="0E5E6F"/>
          </a:solidFill>
          <a:ln/>
        </p:spPr>
      </p:sp>
      <p:sp>
        <p:nvSpPr>
          <p:cNvPr id="13" name="Shape 11"/>
          <p:cNvSpPr/>
          <p:nvPr/>
        </p:nvSpPr>
        <p:spPr>
          <a:xfrm>
            <a:off x="1828754" y="6748272"/>
            <a:ext cx="304792" cy="109728"/>
          </a:xfrm>
          <a:prstGeom prst="rect">
            <a:avLst/>
          </a:prstGeom>
          <a:solidFill>
            <a:srgbClr val="E0A526"/>
          </a:solidFill>
          <a:ln/>
        </p:spPr>
      </p:sp>
      <p:sp>
        <p:nvSpPr>
          <p:cNvPr id="14" name="Shape 12"/>
          <p:cNvSpPr/>
          <p:nvPr/>
        </p:nvSpPr>
        <p:spPr>
          <a:xfrm>
            <a:off x="2133547" y="6748272"/>
            <a:ext cx="304792" cy="109728"/>
          </a:xfrm>
          <a:prstGeom prst="rect">
            <a:avLst/>
          </a:prstGeom>
          <a:solidFill>
            <a:srgbClr val="0E5E6F"/>
          </a:solidFill>
          <a:ln/>
        </p:spPr>
      </p:sp>
      <p:sp>
        <p:nvSpPr>
          <p:cNvPr id="15" name="Shape 13"/>
          <p:cNvSpPr/>
          <p:nvPr/>
        </p:nvSpPr>
        <p:spPr>
          <a:xfrm>
            <a:off x="2438339" y="6748272"/>
            <a:ext cx="304792" cy="109728"/>
          </a:xfrm>
          <a:prstGeom prst="rect">
            <a:avLst/>
          </a:prstGeom>
          <a:solidFill>
            <a:srgbClr val="8B1E3F"/>
          </a:solidFill>
          <a:ln/>
        </p:spPr>
      </p:sp>
      <p:sp>
        <p:nvSpPr>
          <p:cNvPr id="16" name="Shape 14"/>
          <p:cNvSpPr/>
          <p:nvPr/>
        </p:nvSpPr>
        <p:spPr>
          <a:xfrm>
            <a:off x="2743131" y="6748272"/>
            <a:ext cx="304792" cy="109728"/>
          </a:xfrm>
          <a:prstGeom prst="rect">
            <a:avLst/>
          </a:prstGeom>
          <a:solidFill>
            <a:srgbClr val="0E5E6F"/>
          </a:solidFill>
          <a:ln/>
        </p:spPr>
      </p:sp>
      <p:sp>
        <p:nvSpPr>
          <p:cNvPr id="17" name="Shape 15"/>
          <p:cNvSpPr/>
          <p:nvPr/>
        </p:nvSpPr>
        <p:spPr>
          <a:xfrm>
            <a:off x="3047924" y="6748272"/>
            <a:ext cx="304792" cy="109728"/>
          </a:xfrm>
          <a:prstGeom prst="rect">
            <a:avLst/>
          </a:prstGeom>
          <a:solidFill>
            <a:srgbClr val="E0A526"/>
          </a:solidFill>
          <a:ln/>
        </p:spPr>
      </p:sp>
      <p:sp>
        <p:nvSpPr>
          <p:cNvPr id="18" name="Shape 16"/>
          <p:cNvSpPr/>
          <p:nvPr/>
        </p:nvSpPr>
        <p:spPr>
          <a:xfrm>
            <a:off x="3352716" y="6748272"/>
            <a:ext cx="304792" cy="109728"/>
          </a:xfrm>
          <a:prstGeom prst="rect">
            <a:avLst/>
          </a:prstGeom>
          <a:solidFill>
            <a:srgbClr val="0E5E6F"/>
          </a:solidFill>
          <a:ln/>
        </p:spPr>
      </p:sp>
      <p:sp>
        <p:nvSpPr>
          <p:cNvPr id="19" name="Shape 17"/>
          <p:cNvSpPr/>
          <p:nvPr/>
        </p:nvSpPr>
        <p:spPr>
          <a:xfrm>
            <a:off x="3657509" y="6748272"/>
            <a:ext cx="304792" cy="109728"/>
          </a:xfrm>
          <a:prstGeom prst="rect">
            <a:avLst/>
          </a:prstGeom>
          <a:solidFill>
            <a:srgbClr val="8B1E3F"/>
          </a:solidFill>
          <a:ln/>
        </p:spPr>
      </p:sp>
      <p:sp>
        <p:nvSpPr>
          <p:cNvPr id="20" name="Shape 18"/>
          <p:cNvSpPr/>
          <p:nvPr/>
        </p:nvSpPr>
        <p:spPr>
          <a:xfrm>
            <a:off x="3962301" y="6748272"/>
            <a:ext cx="304792" cy="109728"/>
          </a:xfrm>
          <a:prstGeom prst="rect">
            <a:avLst/>
          </a:prstGeom>
          <a:solidFill>
            <a:srgbClr val="0E5E6F"/>
          </a:solidFill>
          <a:ln/>
        </p:spPr>
      </p:sp>
      <p:sp>
        <p:nvSpPr>
          <p:cNvPr id="21" name="Shape 19"/>
          <p:cNvSpPr/>
          <p:nvPr/>
        </p:nvSpPr>
        <p:spPr>
          <a:xfrm>
            <a:off x="4267093" y="6748272"/>
            <a:ext cx="304792" cy="109728"/>
          </a:xfrm>
          <a:prstGeom prst="rect">
            <a:avLst/>
          </a:prstGeom>
          <a:solidFill>
            <a:srgbClr val="E0A526"/>
          </a:solidFill>
          <a:ln/>
        </p:spPr>
      </p:sp>
      <p:sp>
        <p:nvSpPr>
          <p:cNvPr id="22" name="Shape 20"/>
          <p:cNvSpPr/>
          <p:nvPr/>
        </p:nvSpPr>
        <p:spPr>
          <a:xfrm>
            <a:off x="4571886" y="6748272"/>
            <a:ext cx="304792" cy="109728"/>
          </a:xfrm>
          <a:prstGeom prst="rect">
            <a:avLst/>
          </a:prstGeom>
          <a:solidFill>
            <a:srgbClr val="0E5E6F"/>
          </a:solidFill>
          <a:ln/>
        </p:spPr>
      </p:sp>
      <p:sp>
        <p:nvSpPr>
          <p:cNvPr id="23" name="Shape 21"/>
          <p:cNvSpPr/>
          <p:nvPr/>
        </p:nvSpPr>
        <p:spPr>
          <a:xfrm>
            <a:off x="4876678" y="6748272"/>
            <a:ext cx="304792" cy="109728"/>
          </a:xfrm>
          <a:prstGeom prst="rect">
            <a:avLst/>
          </a:prstGeom>
          <a:solidFill>
            <a:srgbClr val="8B1E3F"/>
          </a:solidFill>
          <a:ln/>
        </p:spPr>
      </p:sp>
      <p:sp>
        <p:nvSpPr>
          <p:cNvPr id="24" name="Shape 22"/>
          <p:cNvSpPr/>
          <p:nvPr/>
        </p:nvSpPr>
        <p:spPr>
          <a:xfrm>
            <a:off x="5181470" y="6748272"/>
            <a:ext cx="304792" cy="109728"/>
          </a:xfrm>
          <a:prstGeom prst="rect">
            <a:avLst/>
          </a:prstGeom>
          <a:solidFill>
            <a:srgbClr val="0E5E6F"/>
          </a:solidFill>
          <a:ln/>
        </p:spPr>
      </p:sp>
      <p:sp>
        <p:nvSpPr>
          <p:cNvPr id="25" name="Shape 23"/>
          <p:cNvSpPr/>
          <p:nvPr/>
        </p:nvSpPr>
        <p:spPr>
          <a:xfrm>
            <a:off x="5486263" y="6748272"/>
            <a:ext cx="304792" cy="109728"/>
          </a:xfrm>
          <a:prstGeom prst="rect">
            <a:avLst/>
          </a:prstGeom>
          <a:solidFill>
            <a:srgbClr val="E0A526"/>
          </a:solidFill>
          <a:ln/>
        </p:spPr>
      </p:sp>
      <p:sp>
        <p:nvSpPr>
          <p:cNvPr id="26" name="Shape 24"/>
          <p:cNvSpPr/>
          <p:nvPr/>
        </p:nvSpPr>
        <p:spPr>
          <a:xfrm>
            <a:off x="5791055" y="6748272"/>
            <a:ext cx="304792" cy="109728"/>
          </a:xfrm>
          <a:prstGeom prst="rect">
            <a:avLst/>
          </a:prstGeom>
          <a:solidFill>
            <a:srgbClr val="0E5E6F"/>
          </a:solidFill>
          <a:ln/>
        </p:spPr>
      </p:sp>
      <p:sp>
        <p:nvSpPr>
          <p:cNvPr id="27" name="Shape 25"/>
          <p:cNvSpPr/>
          <p:nvPr/>
        </p:nvSpPr>
        <p:spPr>
          <a:xfrm>
            <a:off x="6095848" y="6748272"/>
            <a:ext cx="304792" cy="109728"/>
          </a:xfrm>
          <a:prstGeom prst="rect">
            <a:avLst/>
          </a:prstGeom>
          <a:solidFill>
            <a:srgbClr val="8B1E3F"/>
          </a:solidFill>
          <a:ln/>
        </p:spPr>
      </p:sp>
      <p:sp>
        <p:nvSpPr>
          <p:cNvPr id="28" name="Shape 26"/>
          <p:cNvSpPr/>
          <p:nvPr/>
        </p:nvSpPr>
        <p:spPr>
          <a:xfrm>
            <a:off x="6400640" y="6748272"/>
            <a:ext cx="304792" cy="109728"/>
          </a:xfrm>
          <a:prstGeom prst="rect">
            <a:avLst/>
          </a:prstGeom>
          <a:solidFill>
            <a:srgbClr val="0E5E6F"/>
          </a:solidFill>
          <a:ln/>
        </p:spPr>
      </p:sp>
      <p:sp>
        <p:nvSpPr>
          <p:cNvPr id="29" name="Shape 27"/>
          <p:cNvSpPr/>
          <p:nvPr/>
        </p:nvSpPr>
        <p:spPr>
          <a:xfrm>
            <a:off x="6705432" y="6748272"/>
            <a:ext cx="304792" cy="109728"/>
          </a:xfrm>
          <a:prstGeom prst="rect">
            <a:avLst/>
          </a:prstGeom>
          <a:solidFill>
            <a:srgbClr val="E0A526"/>
          </a:solidFill>
          <a:ln/>
        </p:spPr>
      </p:sp>
      <p:sp>
        <p:nvSpPr>
          <p:cNvPr id="30" name="Shape 28"/>
          <p:cNvSpPr/>
          <p:nvPr/>
        </p:nvSpPr>
        <p:spPr>
          <a:xfrm>
            <a:off x="7010225" y="6748272"/>
            <a:ext cx="304792" cy="109728"/>
          </a:xfrm>
          <a:prstGeom prst="rect">
            <a:avLst/>
          </a:prstGeom>
          <a:solidFill>
            <a:srgbClr val="0E5E6F"/>
          </a:solidFill>
          <a:ln/>
        </p:spPr>
      </p:sp>
      <p:sp>
        <p:nvSpPr>
          <p:cNvPr id="31" name="Shape 29"/>
          <p:cNvSpPr/>
          <p:nvPr/>
        </p:nvSpPr>
        <p:spPr>
          <a:xfrm>
            <a:off x="7315017" y="6748272"/>
            <a:ext cx="304792" cy="109728"/>
          </a:xfrm>
          <a:prstGeom prst="rect">
            <a:avLst/>
          </a:prstGeom>
          <a:solidFill>
            <a:srgbClr val="8B1E3F"/>
          </a:solidFill>
          <a:ln/>
        </p:spPr>
      </p:sp>
      <p:sp>
        <p:nvSpPr>
          <p:cNvPr id="32" name="Shape 30"/>
          <p:cNvSpPr/>
          <p:nvPr/>
        </p:nvSpPr>
        <p:spPr>
          <a:xfrm>
            <a:off x="7619809" y="6748272"/>
            <a:ext cx="304792" cy="109728"/>
          </a:xfrm>
          <a:prstGeom prst="rect">
            <a:avLst/>
          </a:prstGeom>
          <a:solidFill>
            <a:srgbClr val="0E5E6F"/>
          </a:solidFill>
          <a:ln/>
        </p:spPr>
      </p:sp>
      <p:sp>
        <p:nvSpPr>
          <p:cNvPr id="33" name="Shape 31"/>
          <p:cNvSpPr/>
          <p:nvPr/>
        </p:nvSpPr>
        <p:spPr>
          <a:xfrm>
            <a:off x="7924602" y="6748272"/>
            <a:ext cx="304792" cy="109728"/>
          </a:xfrm>
          <a:prstGeom prst="rect">
            <a:avLst/>
          </a:prstGeom>
          <a:solidFill>
            <a:srgbClr val="E0A526"/>
          </a:solidFill>
          <a:ln/>
        </p:spPr>
      </p:sp>
      <p:sp>
        <p:nvSpPr>
          <p:cNvPr id="34" name="Shape 32"/>
          <p:cNvSpPr/>
          <p:nvPr/>
        </p:nvSpPr>
        <p:spPr>
          <a:xfrm>
            <a:off x="8229394" y="6748272"/>
            <a:ext cx="304792" cy="109728"/>
          </a:xfrm>
          <a:prstGeom prst="rect">
            <a:avLst/>
          </a:prstGeom>
          <a:solidFill>
            <a:srgbClr val="0E5E6F"/>
          </a:solidFill>
          <a:ln/>
        </p:spPr>
      </p:sp>
      <p:sp>
        <p:nvSpPr>
          <p:cNvPr id="35" name="Shape 33"/>
          <p:cNvSpPr/>
          <p:nvPr/>
        </p:nvSpPr>
        <p:spPr>
          <a:xfrm>
            <a:off x="8534187" y="6748272"/>
            <a:ext cx="304792" cy="109728"/>
          </a:xfrm>
          <a:prstGeom prst="rect">
            <a:avLst/>
          </a:prstGeom>
          <a:solidFill>
            <a:srgbClr val="8B1E3F"/>
          </a:solidFill>
          <a:ln/>
        </p:spPr>
      </p:sp>
      <p:sp>
        <p:nvSpPr>
          <p:cNvPr id="36" name="Shape 34"/>
          <p:cNvSpPr/>
          <p:nvPr/>
        </p:nvSpPr>
        <p:spPr>
          <a:xfrm>
            <a:off x="8838979" y="6748272"/>
            <a:ext cx="304792" cy="109728"/>
          </a:xfrm>
          <a:prstGeom prst="rect">
            <a:avLst/>
          </a:prstGeom>
          <a:solidFill>
            <a:srgbClr val="0E5E6F"/>
          </a:solidFill>
          <a:ln/>
        </p:spPr>
      </p:sp>
      <p:sp>
        <p:nvSpPr>
          <p:cNvPr id="37" name="Shape 35"/>
          <p:cNvSpPr/>
          <p:nvPr/>
        </p:nvSpPr>
        <p:spPr>
          <a:xfrm>
            <a:off x="9143771" y="6748272"/>
            <a:ext cx="304792" cy="109728"/>
          </a:xfrm>
          <a:prstGeom prst="rect">
            <a:avLst/>
          </a:prstGeom>
          <a:solidFill>
            <a:srgbClr val="E0A526"/>
          </a:solidFill>
          <a:ln/>
        </p:spPr>
      </p:sp>
      <p:sp>
        <p:nvSpPr>
          <p:cNvPr id="38" name="Shape 36"/>
          <p:cNvSpPr/>
          <p:nvPr/>
        </p:nvSpPr>
        <p:spPr>
          <a:xfrm>
            <a:off x="9448564" y="6748272"/>
            <a:ext cx="304792" cy="109728"/>
          </a:xfrm>
          <a:prstGeom prst="rect">
            <a:avLst/>
          </a:prstGeom>
          <a:solidFill>
            <a:srgbClr val="0E5E6F"/>
          </a:solidFill>
          <a:ln/>
        </p:spPr>
      </p:sp>
      <p:sp>
        <p:nvSpPr>
          <p:cNvPr id="39" name="Shape 37"/>
          <p:cNvSpPr/>
          <p:nvPr/>
        </p:nvSpPr>
        <p:spPr>
          <a:xfrm>
            <a:off x="9753356" y="6748272"/>
            <a:ext cx="304792" cy="109728"/>
          </a:xfrm>
          <a:prstGeom prst="rect">
            <a:avLst/>
          </a:prstGeom>
          <a:solidFill>
            <a:srgbClr val="8B1E3F"/>
          </a:solidFill>
          <a:ln/>
        </p:spPr>
      </p:sp>
      <p:sp>
        <p:nvSpPr>
          <p:cNvPr id="40" name="Shape 38"/>
          <p:cNvSpPr/>
          <p:nvPr/>
        </p:nvSpPr>
        <p:spPr>
          <a:xfrm>
            <a:off x="10058149" y="6748272"/>
            <a:ext cx="304792" cy="109728"/>
          </a:xfrm>
          <a:prstGeom prst="rect">
            <a:avLst/>
          </a:prstGeom>
          <a:solidFill>
            <a:srgbClr val="0E5E6F"/>
          </a:solidFill>
          <a:ln/>
        </p:spPr>
      </p:sp>
      <p:sp>
        <p:nvSpPr>
          <p:cNvPr id="41" name="Shape 39"/>
          <p:cNvSpPr/>
          <p:nvPr/>
        </p:nvSpPr>
        <p:spPr>
          <a:xfrm>
            <a:off x="10362941" y="6748272"/>
            <a:ext cx="304792" cy="109728"/>
          </a:xfrm>
          <a:prstGeom prst="rect">
            <a:avLst/>
          </a:prstGeom>
          <a:solidFill>
            <a:srgbClr val="E0A526"/>
          </a:solidFill>
          <a:ln/>
        </p:spPr>
      </p:sp>
      <p:sp>
        <p:nvSpPr>
          <p:cNvPr id="42" name="Shape 40"/>
          <p:cNvSpPr/>
          <p:nvPr/>
        </p:nvSpPr>
        <p:spPr>
          <a:xfrm>
            <a:off x="10667733" y="6748272"/>
            <a:ext cx="304792" cy="109728"/>
          </a:xfrm>
          <a:prstGeom prst="rect">
            <a:avLst/>
          </a:prstGeom>
          <a:solidFill>
            <a:srgbClr val="0E5E6F"/>
          </a:solidFill>
          <a:ln/>
        </p:spPr>
      </p:sp>
      <p:sp>
        <p:nvSpPr>
          <p:cNvPr id="43" name="Shape 41"/>
          <p:cNvSpPr/>
          <p:nvPr/>
        </p:nvSpPr>
        <p:spPr>
          <a:xfrm>
            <a:off x="10972526" y="6748272"/>
            <a:ext cx="304792" cy="109728"/>
          </a:xfrm>
          <a:prstGeom prst="rect">
            <a:avLst/>
          </a:prstGeom>
          <a:solidFill>
            <a:srgbClr val="8B1E3F"/>
          </a:solidFill>
          <a:ln/>
        </p:spPr>
      </p:sp>
      <p:sp>
        <p:nvSpPr>
          <p:cNvPr id="44" name="Shape 42"/>
          <p:cNvSpPr/>
          <p:nvPr/>
        </p:nvSpPr>
        <p:spPr>
          <a:xfrm>
            <a:off x="11277318" y="6748272"/>
            <a:ext cx="304792" cy="109728"/>
          </a:xfrm>
          <a:prstGeom prst="rect">
            <a:avLst/>
          </a:prstGeom>
          <a:solidFill>
            <a:srgbClr val="0E5E6F"/>
          </a:solidFill>
          <a:ln/>
        </p:spPr>
      </p:sp>
      <p:sp>
        <p:nvSpPr>
          <p:cNvPr id="45" name="Shape 43"/>
          <p:cNvSpPr/>
          <p:nvPr/>
        </p:nvSpPr>
        <p:spPr>
          <a:xfrm>
            <a:off x="11582110" y="6748272"/>
            <a:ext cx="304792" cy="109728"/>
          </a:xfrm>
          <a:prstGeom prst="rect">
            <a:avLst/>
          </a:prstGeom>
          <a:solidFill>
            <a:srgbClr val="E0A526"/>
          </a:solidFill>
          <a:ln/>
        </p:spPr>
      </p:sp>
      <p:sp>
        <p:nvSpPr>
          <p:cNvPr id="46" name="Shape 44"/>
          <p:cNvSpPr/>
          <p:nvPr/>
        </p:nvSpPr>
        <p:spPr>
          <a:xfrm>
            <a:off x="11886903" y="6748272"/>
            <a:ext cx="304792" cy="109728"/>
          </a:xfrm>
          <a:prstGeom prst="rect">
            <a:avLst/>
          </a:prstGeom>
          <a:solidFill>
            <a:srgbClr val="0E5E6F"/>
          </a:solidFill>
          <a:ln/>
        </p:spPr>
      </p:sp>
      <p:graphicFrame>
        <p:nvGraphicFramePr>
          <p:cNvPr id="47" name="Chart 0" descr=""/>
          <p:cNvGraphicFramePr/>
          <p:nvPr/>
        </p:nvGraphicFramePr>
        <p:xfrm>
          <a:off x="548640" y="1920240"/>
          <a:ext cx="7040880" cy="4343400"/>
        </p:xfrm>
        <a:graphic xmlns:a="http://schemas.openxmlformats.org/drawingml/2006/main">
          <a:graphicData uri="http://schemas.openxmlformats.org/drawingml/2006/chart">
            <c:chart xmlns:c="http://schemas.openxmlformats.org/drawingml/2006/chart" r:id="rId1"/>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350" dirty="0">
                <a:solidFill>
                  <a:srgbClr val="1C2833"/>
                </a:solidFill>
                <a:latin typeface="Calibri" pitchFamily="34" charset="0"/>
                <a:ea typeface="Calibri" pitchFamily="34" charset="-122"/>
                <a:cs typeface="Calibri" pitchFamily="34" charset="-120"/>
              </a:rPr>
              <a:t>Hyderabad district: 41.0%. The rest of Telangana: 18.6%.</a:t>
            </a:r>
            <a:endParaRPr lang="en-US" sz="1350" dirty="0"/>
          </a:p>
          <a:p>
            <a:pPr marL="342900" indent="-342900">
              <a:spcAft>
                <a:spcPts val="800"/>
              </a:spcAft>
              <a:buSzPct val="100000"/>
              <a:buChar char="•"/>
            </a:pPr>
            <a:r>
              <a:rPr lang="en-US" sz="1350" dirty="0">
                <a:solidFill>
                  <a:srgbClr val="1C2833"/>
                </a:solidFill>
                <a:latin typeface="Calibri" pitchFamily="34" charset="0"/>
                <a:ea typeface="Calibri" pitchFamily="34" charset="-122"/>
                <a:cs typeface="Calibri" pitchFamily="34" charset="-120"/>
              </a:rPr>
              <a:t>The removals are heavy across the whole capital region.</a:t>
            </a:r>
            <a:endParaRPr lang="en-US" sz="1350" dirty="0"/>
          </a:p>
          <a:p>
            <a:pPr marL="342900" indent="-342900">
              <a:spcAft>
                <a:spcPts val="800"/>
              </a:spcAft>
              <a:buSzPct val="100000"/>
              <a:buChar char="•"/>
            </a:pPr>
            <a:r>
              <a:rPr lang="en-US" sz="1350" dirty="0">
                <a:solidFill>
                  <a:srgbClr val="1C2833"/>
                </a:solidFill>
                <a:latin typeface="Calibri" pitchFamily="34" charset="0"/>
                <a:ea typeface="Calibri" pitchFamily="34" charset="-122"/>
                <a:cs typeface="Calibri" pitchFamily="34" charset="-120"/>
              </a:rPr>
              <a:t>Below the district the state publishes totals only, with no split by reason.</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8B1E3F"/>
                </a:solidFill>
                <a:latin typeface="Calibri" pitchFamily="34" charset="0"/>
                <a:ea typeface="Calibri" pitchFamily="34" charset="-122"/>
                <a:cs typeface="Calibri" pitchFamily="34" charset="-120"/>
              </a:rPr>
              <a:t>AGE, SEX, RELIGION, 2002</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6E1832"/>
                </a:solidFill>
                <a:latin typeface="Cambria" pitchFamily="34" charset="0"/>
                <a:ea typeface="Cambria" pitchFamily="34" charset="-122"/>
                <a:cs typeface="Cambria" pitchFamily="34" charset="-120"/>
              </a:rPr>
              <a:t>74% of electors aged 80 and over were struck off, against 21% of those aged 18 to 24</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Share of each age band struck off, all five constituencies</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Hyderabad Old City SIR 2026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7</a:t>
            </a:r>
            <a:endParaRPr lang="en-US" sz="900" dirty="0"/>
          </a:p>
        </p:txBody>
      </p:sp>
      <p:sp>
        <p:nvSpPr>
          <p:cNvPr id="7" name="Shape 5"/>
          <p:cNvSpPr/>
          <p:nvPr/>
        </p:nvSpPr>
        <p:spPr>
          <a:xfrm>
            <a:off x="0" y="6748272"/>
            <a:ext cx="304792" cy="109728"/>
          </a:xfrm>
          <a:prstGeom prst="rect">
            <a:avLst/>
          </a:prstGeom>
          <a:solidFill>
            <a:srgbClr val="8B1E3F"/>
          </a:solidFill>
          <a:ln/>
        </p:spPr>
      </p:sp>
      <p:sp>
        <p:nvSpPr>
          <p:cNvPr id="8" name="Shape 6"/>
          <p:cNvSpPr/>
          <p:nvPr/>
        </p:nvSpPr>
        <p:spPr>
          <a:xfrm>
            <a:off x="304792" y="6748272"/>
            <a:ext cx="304792" cy="109728"/>
          </a:xfrm>
          <a:prstGeom prst="rect">
            <a:avLst/>
          </a:prstGeom>
          <a:solidFill>
            <a:srgbClr val="0E5E6F"/>
          </a:solidFill>
          <a:ln/>
        </p:spPr>
      </p:sp>
      <p:sp>
        <p:nvSpPr>
          <p:cNvPr id="9" name="Shape 7"/>
          <p:cNvSpPr/>
          <p:nvPr/>
        </p:nvSpPr>
        <p:spPr>
          <a:xfrm>
            <a:off x="609585" y="6748272"/>
            <a:ext cx="304792" cy="109728"/>
          </a:xfrm>
          <a:prstGeom prst="rect">
            <a:avLst/>
          </a:prstGeom>
          <a:solidFill>
            <a:srgbClr val="E0A526"/>
          </a:solidFill>
          <a:ln/>
        </p:spPr>
      </p:sp>
      <p:sp>
        <p:nvSpPr>
          <p:cNvPr id="10" name="Shape 8"/>
          <p:cNvSpPr/>
          <p:nvPr/>
        </p:nvSpPr>
        <p:spPr>
          <a:xfrm>
            <a:off x="914377" y="6748272"/>
            <a:ext cx="304792" cy="109728"/>
          </a:xfrm>
          <a:prstGeom prst="rect">
            <a:avLst/>
          </a:prstGeom>
          <a:solidFill>
            <a:srgbClr val="0E5E6F"/>
          </a:solidFill>
          <a:ln/>
        </p:spPr>
      </p:sp>
      <p:sp>
        <p:nvSpPr>
          <p:cNvPr id="11" name="Shape 9"/>
          <p:cNvSpPr/>
          <p:nvPr/>
        </p:nvSpPr>
        <p:spPr>
          <a:xfrm>
            <a:off x="1219170" y="6748272"/>
            <a:ext cx="304792" cy="109728"/>
          </a:xfrm>
          <a:prstGeom prst="rect">
            <a:avLst/>
          </a:prstGeom>
          <a:solidFill>
            <a:srgbClr val="8B1E3F"/>
          </a:solidFill>
          <a:ln/>
        </p:spPr>
      </p:sp>
      <p:sp>
        <p:nvSpPr>
          <p:cNvPr id="12" name="Shape 10"/>
          <p:cNvSpPr/>
          <p:nvPr/>
        </p:nvSpPr>
        <p:spPr>
          <a:xfrm>
            <a:off x="1523962" y="6748272"/>
            <a:ext cx="304792" cy="109728"/>
          </a:xfrm>
          <a:prstGeom prst="rect">
            <a:avLst/>
          </a:prstGeom>
          <a:solidFill>
            <a:srgbClr val="0E5E6F"/>
          </a:solidFill>
          <a:ln/>
        </p:spPr>
      </p:sp>
      <p:sp>
        <p:nvSpPr>
          <p:cNvPr id="13" name="Shape 11"/>
          <p:cNvSpPr/>
          <p:nvPr/>
        </p:nvSpPr>
        <p:spPr>
          <a:xfrm>
            <a:off x="1828754" y="6748272"/>
            <a:ext cx="304792" cy="109728"/>
          </a:xfrm>
          <a:prstGeom prst="rect">
            <a:avLst/>
          </a:prstGeom>
          <a:solidFill>
            <a:srgbClr val="E0A526"/>
          </a:solidFill>
          <a:ln/>
        </p:spPr>
      </p:sp>
      <p:sp>
        <p:nvSpPr>
          <p:cNvPr id="14" name="Shape 12"/>
          <p:cNvSpPr/>
          <p:nvPr/>
        </p:nvSpPr>
        <p:spPr>
          <a:xfrm>
            <a:off x="2133547" y="6748272"/>
            <a:ext cx="304792" cy="109728"/>
          </a:xfrm>
          <a:prstGeom prst="rect">
            <a:avLst/>
          </a:prstGeom>
          <a:solidFill>
            <a:srgbClr val="0E5E6F"/>
          </a:solidFill>
          <a:ln/>
        </p:spPr>
      </p:sp>
      <p:sp>
        <p:nvSpPr>
          <p:cNvPr id="15" name="Shape 13"/>
          <p:cNvSpPr/>
          <p:nvPr/>
        </p:nvSpPr>
        <p:spPr>
          <a:xfrm>
            <a:off x="2438339" y="6748272"/>
            <a:ext cx="304792" cy="109728"/>
          </a:xfrm>
          <a:prstGeom prst="rect">
            <a:avLst/>
          </a:prstGeom>
          <a:solidFill>
            <a:srgbClr val="8B1E3F"/>
          </a:solidFill>
          <a:ln/>
        </p:spPr>
      </p:sp>
      <p:sp>
        <p:nvSpPr>
          <p:cNvPr id="16" name="Shape 14"/>
          <p:cNvSpPr/>
          <p:nvPr/>
        </p:nvSpPr>
        <p:spPr>
          <a:xfrm>
            <a:off x="2743131" y="6748272"/>
            <a:ext cx="304792" cy="109728"/>
          </a:xfrm>
          <a:prstGeom prst="rect">
            <a:avLst/>
          </a:prstGeom>
          <a:solidFill>
            <a:srgbClr val="0E5E6F"/>
          </a:solidFill>
          <a:ln/>
        </p:spPr>
      </p:sp>
      <p:sp>
        <p:nvSpPr>
          <p:cNvPr id="17" name="Shape 15"/>
          <p:cNvSpPr/>
          <p:nvPr/>
        </p:nvSpPr>
        <p:spPr>
          <a:xfrm>
            <a:off x="3047924" y="6748272"/>
            <a:ext cx="304792" cy="109728"/>
          </a:xfrm>
          <a:prstGeom prst="rect">
            <a:avLst/>
          </a:prstGeom>
          <a:solidFill>
            <a:srgbClr val="E0A526"/>
          </a:solidFill>
          <a:ln/>
        </p:spPr>
      </p:sp>
      <p:sp>
        <p:nvSpPr>
          <p:cNvPr id="18" name="Shape 16"/>
          <p:cNvSpPr/>
          <p:nvPr/>
        </p:nvSpPr>
        <p:spPr>
          <a:xfrm>
            <a:off x="3352716" y="6748272"/>
            <a:ext cx="304792" cy="109728"/>
          </a:xfrm>
          <a:prstGeom prst="rect">
            <a:avLst/>
          </a:prstGeom>
          <a:solidFill>
            <a:srgbClr val="0E5E6F"/>
          </a:solidFill>
          <a:ln/>
        </p:spPr>
      </p:sp>
      <p:sp>
        <p:nvSpPr>
          <p:cNvPr id="19" name="Shape 17"/>
          <p:cNvSpPr/>
          <p:nvPr/>
        </p:nvSpPr>
        <p:spPr>
          <a:xfrm>
            <a:off x="3657509" y="6748272"/>
            <a:ext cx="304792" cy="109728"/>
          </a:xfrm>
          <a:prstGeom prst="rect">
            <a:avLst/>
          </a:prstGeom>
          <a:solidFill>
            <a:srgbClr val="8B1E3F"/>
          </a:solidFill>
          <a:ln/>
        </p:spPr>
      </p:sp>
      <p:sp>
        <p:nvSpPr>
          <p:cNvPr id="20" name="Shape 18"/>
          <p:cNvSpPr/>
          <p:nvPr/>
        </p:nvSpPr>
        <p:spPr>
          <a:xfrm>
            <a:off x="3962301" y="6748272"/>
            <a:ext cx="304792" cy="109728"/>
          </a:xfrm>
          <a:prstGeom prst="rect">
            <a:avLst/>
          </a:prstGeom>
          <a:solidFill>
            <a:srgbClr val="0E5E6F"/>
          </a:solidFill>
          <a:ln/>
        </p:spPr>
      </p:sp>
      <p:sp>
        <p:nvSpPr>
          <p:cNvPr id="21" name="Shape 19"/>
          <p:cNvSpPr/>
          <p:nvPr/>
        </p:nvSpPr>
        <p:spPr>
          <a:xfrm>
            <a:off x="4267093" y="6748272"/>
            <a:ext cx="304792" cy="109728"/>
          </a:xfrm>
          <a:prstGeom prst="rect">
            <a:avLst/>
          </a:prstGeom>
          <a:solidFill>
            <a:srgbClr val="E0A526"/>
          </a:solidFill>
          <a:ln/>
        </p:spPr>
      </p:sp>
      <p:sp>
        <p:nvSpPr>
          <p:cNvPr id="22" name="Shape 20"/>
          <p:cNvSpPr/>
          <p:nvPr/>
        </p:nvSpPr>
        <p:spPr>
          <a:xfrm>
            <a:off x="4571886" y="6748272"/>
            <a:ext cx="304792" cy="109728"/>
          </a:xfrm>
          <a:prstGeom prst="rect">
            <a:avLst/>
          </a:prstGeom>
          <a:solidFill>
            <a:srgbClr val="0E5E6F"/>
          </a:solidFill>
          <a:ln/>
        </p:spPr>
      </p:sp>
      <p:sp>
        <p:nvSpPr>
          <p:cNvPr id="23" name="Shape 21"/>
          <p:cNvSpPr/>
          <p:nvPr/>
        </p:nvSpPr>
        <p:spPr>
          <a:xfrm>
            <a:off x="4876678" y="6748272"/>
            <a:ext cx="304792" cy="109728"/>
          </a:xfrm>
          <a:prstGeom prst="rect">
            <a:avLst/>
          </a:prstGeom>
          <a:solidFill>
            <a:srgbClr val="8B1E3F"/>
          </a:solidFill>
          <a:ln/>
        </p:spPr>
      </p:sp>
      <p:sp>
        <p:nvSpPr>
          <p:cNvPr id="24" name="Shape 22"/>
          <p:cNvSpPr/>
          <p:nvPr/>
        </p:nvSpPr>
        <p:spPr>
          <a:xfrm>
            <a:off x="5181470" y="6748272"/>
            <a:ext cx="304792" cy="109728"/>
          </a:xfrm>
          <a:prstGeom prst="rect">
            <a:avLst/>
          </a:prstGeom>
          <a:solidFill>
            <a:srgbClr val="0E5E6F"/>
          </a:solidFill>
          <a:ln/>
        </p:spPr>
      </p:sp>
      <p:sp>
        <p:nvSpPr>
          <p:cNvPr id="25" name="Shape 23"/>
          <p:cNvSpPr/>
          <p:nvPr/>
        </p:nvSpPr>
        <p:spPr>
          <a:xfrm>
            <a:off x="5486263" y="6748272"/>
            <a:ext cx="304792" cy="109728"/>
          </a:xfrm>
          <a:prstGeom prst="rect">
            <a:avLst/>
          </a:prstGeom>
          <a:solidFill>
            <a:srgbClr val="E0A526"/>
          </a:solidFill>
          <a:ln/>
        </p:spPr>
      </p:sp>
      <p:sp>
        <p:nvSpPr>
          <p:cNvPr id="26" name="Shape 24"/>
          <p:cNvSpPr/>
          <p:nvPr/>
        </p:nvSpPr>
        <p:spPr>
          <a:xfrm>
            <a:off x="5791055" y="6748272"/>
            <a:ext cx="304792" cy="109728"/>
          </a:xfrm>
          <a:prstGeom prst="rect">
            <a:avLst/>
          </a:prstGeom>
          <a:solidFill>
            <a:srgbClr val="0E5E6F"/>
          </a:solidFill>
          <a:ln/>
        </p:spPr>
      </p:sp>
      <p:sp>
        <p:nvSpPr>
          <p:cNvPr id="27" name="Shape 25"/>
          <p:cNvSpPr/>
          <p:nvPr/>
        </p:nvSpPr>
        <p:spPr>
          <a:xfrm>
            <a:off x="6095848" y="6748272"/>
            <a:ext cx="304792" cy="109728"/>
          </a:xfrm>
          <a:prstGeom prst="rect">
            <a:avLst/>
          </a:prstGeom>
          <a:solidFill>
            <a:srgbClr val="8B1E3F"/>
          </a:solidFill>
          <a:ln/>
        </p:spPr>
      </p:sp>
      <p:sp>
        <p:nvSpPr>
          <p:cNvPr id="28" name="Shape 26"/>
          <p:cNvSpPr/>
          <p:nvPr/>
        </p:nvSpPr>
        <p:spPr>
          <a:xfrm>
            <a:off x="6400640" y="6748272"/>
            <a:ext cx="304792" cy="109728"/>
          </a:xfrm>
          <a:prstGeom prst="rect">
            <a:avLst/>
          </a:prstGeom>
          <a:solidFill>
            <a:srgbClr val="0E5E6F"/>
          </a:solidFill>
          <a:ln/>
        </p:spPr>
      </p:sp>
      <p:sp>
        <p:nvSpPr>
          <p:cNvPr id="29" name="Shape 27"/>
          <p:cNvSpPr/>
          <p:nvPr/>
        </p:nvSpPr>
        <p:spPr>
          <a:xfrm>
            <a:off x="6705432" y="6748272"/>
            <a:ext cx="304792" cy="109728"/>
          </a:xfrm>
          <a:prstGeom prst="rect">
            <a:avLst/>
          </a:prstGeom>
          <a:solidFill>
            <a:srgbClr val="E0A526"/>
          </a:solidFill>
          <a:ln/>
        </p:spPr>
      </p:sp>
      <p:sp>
        <p:nvSpPr>
          <p:cNvPr id="30" name="Shape 28"/>
          <p:cNvSpPr/>
          <p:nvPr/>
        </p:nvSpPr>
        <p:spPr>
          <a:xfrm>
            <a:off x="7010225" y="6748272"/>
            <a:ext cx="304792" cy="109728"/>
          </a:xfrm>
          <a:prstGeom prst="rect">
            <a:avLst/>
          </a:prstGeom>
          <a:solidFill>
            <a:srgbClr val="0E5E6F"/>
          </a:solidFill>
          <a:ln/>
        </p:spPr>
      </p:sp>
      <p:sp>
        <p:nvSpPr>
          <p:cNvPr id="31" name="Shape 29"/>
          <p:cNvSpPr/>
          <p:nvPr/>
        </p:nvSpPr>
        <p:spPr>
          <a:xfrm>
            <a:off x="7315017" y="6748272"/>
            <a:ext cx="304792" cy="109728"/>
          </a:xfrm>
          <a:prstGeom prst="rect">
            <a:avLst/>
          </a:prstGeom>
          <a:solidFill>
            <a:srgbClr val="8B1E3F"/>
          </a:solidFill>
          <a:ln/>
        </p:spPr>
      </p:sp>
      <p:sp>
        <p:nvSpPr>
          <p:cNvPr id="32" name="Shape 30"/>
          <p:cNvSpPr/>
          <p:nvPr/>
        </p:nvSpPr>
        <p:spPr>
          <a:xfrm>
            <a:off x="7619809" y="6748272"/>
            <a:ext cx="304792" cy="109728"/>
          </a:xfrm>
          <a:prstGeom prst="rect">
            <a:avLst/>
          </a:prstGeom>
          <a:solidFill>
            <a:srgbClr val="0E5E6F"/>
          </a:solidFill>
          <a:ln/>
        </p:spPr>
      </p:sp>
      <p:sp>
        <p:nvSpPr>
          <p:cNvPr id="33" name="Shape 31"/>
          <p:cNvSpPr/>
          <p:nvPr/>
        </p:nvSpPr>
        <p:spPr>
          <a:xfrm>
            <a:off x="7924602" y="6748272"/>
            <a:ext cx="304792" cy="109728"/>
          </a:xfrm>
          <a:prstGeom prst="rect">
            <a:avLst/>
          </a:prstGeom>
          <a:solidFill>
            <a:srgbClr val="E0A526"/>
          </a:solidFill>
          <a:ln/>
        </p:spPr>
      </p:sp>
      <p:sp>
        <p:nvSpPr>
          <p:cNvPr id="34" name="Shape 32"/>
          <p:cNvSpPr/>
          <p:nvPr/>
        </p:nvSpPr>
        <p:spPr>
          <a:xfrm>
            <a:off x="8229394" y="6748272"/>
            <a:ext cx="304792" cy="109728"/>
          </a:xfrm>
          <a:prstGeom prst="rect">
            <a:avLst/>
          </a:prstGeom>
          <a:solidFill>
            <a:srgbClr val="0E5E6F"/>
          </a:solidFill>
          <a:ln/>
        </p:spPr>
      </p:sp>
      <p:sp>
        <p:nvSpPr>
          <p:cNvPr id="35" name="Shape 33"/>
          <p:cNvSpPr/>
          <p:nvPr/>
        </p:nvSpPr>
        <p:spPr>
          <a:xfrm>
            <a:off x="8534187" y="6748272"/>
            <a:ext cx="304792" cy="109728"/>
          </a:xfrm>
          <a:prstGeom prst="rect">
            <a:avLst/>
          </a:prstGeom>
          <a:solidFill>
            <a:srgbClr val="8B1E3F"/>
          </a:solidFill>
          <a:ln/>
        </p:spPr>
      </p:sp>
      <p:sp>
        <p:nvSpPr>
          <p:cNvPr id="36" name="Shape 34"/>
          <p:cNvSpPr/>
          <p:nvPr/>
        </p:nvSpPr>
        <p:spPr>
          <a:xfrm>
            <a:off x="8838979" y="6748272"/>
            <a:ext cx="304792" cy="109728"/>
          </a:xfrm>
          <a:prstGeom prst="rect">
            <a:avLst/>
          </a:prstGeom>
          <a:solidFill>
            <a:srgbClr val="0E5E6F"/>
          </a:solidFill>
          <a:ln/>
        </p:spPr>
      </p:sp>
      <p:sp>
        <p:nvSpPr>
          <p:cNvPr id="37" name="Shape 35"/>
          <p:cNvSpPr/>
          <p:nvPr/>
        </p:nvSpPr>
        <p:spPr>
          <a:xfrm>
            <a:off x="9143771" y="6748272"/>
            <a:ext cx="304792" cy="109728"/>
          </a:xfrm>
          <a:prstGeom prst="rect">
            <a:avLst/>
          </a:prstGeom>
          <a:solidFill>
            <a:srgbClr val="E0A526"/>
          </a:solidFill>
          <a:ln/>
        </p:spPr>
      </p:sp>
      <p:sp>
        <p:nvSpPr>
          <p:cNvPr id="38" name="Shape 36"/>
          <p:cNvSpPr/>
          <p:nvPr/>
        </p:nvSpPr>
        <p:spPr>
          <a:xfrm>
            <a:off x="9448564" y="6748272"/>
            <a:ext cx="304792" cy="109728"/>
          </a:xfrm>
          <a:prstGeom prst="rect">
            <a:avLst/>
          </a:prstGeom>
          <a:solidFill>
            <a:srgbClr val="0E5E6F"/>
          </a:solidFill>
          <a:ln/>
        </p:spPr>
      </p:sp>
      <p:sp>
        <p:nvSpPr>
          <p:cNvPr id="39" name="Shape 37"/>
          <p:cNvSpPr/>
          <p:nvPr/>
        </p:nvSpPr>
        <p:spPr>
          <a:xfrm>
            <a:off x="9753356" y="6748272"/>
            <a:ext cx="304792" cy="109728"/>
          </a:xfrm>
          <a:prstGeom prst="rect">
            <a:avLst/>
          </a:prstGeom>
          <a:solidFill>
            <a:srgbClr val="8B1E3F"/>
          </a:solidFill>
          <a:ln/>
        </p:spPr>
      </p:sp>
      <p:sp>
        <p:nvSpPr>
          <p:cNvPr id="40" name="Shape 38"/>
          <p:cNvSpPr/>
          <p:nvPr/>
        </p:nvSpPr>
        <p:spPr>
          <a:xfrm>
            <a:off x="10058149" y="6748272"/>
            <a:ext cx="304792" cy="109728"/>
          </a:xfrm>
          <a:prstGeom prst="rect">
            <a:avLst/>
          </a:prstGeom>
          <a:solidFill>
            <a:srgbClr val="0E5E6F"/>
          </a:solidFill>
          <a:ln/>
        </p:spPr>
      </p:sp>
      <p:sp>
        <p:nvSpPr>
          <p:cNvPr id="41" name="Shape 39"/>
          <p:cNvSpPr/>
          <p:nvPr/>
        </p:nvSpPr>
        <p:spPr>
          <a:xfrm>
            <a:off x="10362941" y="6748272"/>
            <a:ext cx="304792" cy="109728"/>
          </a:xfrm>
          <a:prstGeom prst="rect">
            <a:avLst/>
          </a:prstGeom>
          <a:solidFill>
            <a:srgbClr val="E0A526"/>
          </a:solidFill>
          <a:ln/>
        </p:spPr>
      </p:sp>
      <p:sp>
        <p:nvSpPr>
          <p:cNvPr id="42" name="Shape 40"/>
          <p:cNvSpPr/>
          <p:nvPr/>
        </p:nvSpPr>
        <p:spPr>
          <a:xfrm>
            <a:off x="10667733" y="6748272"/>
            <a:ext cx="304792" cy="109728"/>
          </a:xfrm>
          <a:prstGeom prst="rect">
            <a:avLst/>
          </a:prstGeom>
          <a:solidFill>
            <a:srgbClr val="0E5E6F"/>
          </a:solidFill>
          <a:ln/>
        </p:spPr>
      </p:sp>
      <p:sp>
        <p:nvSpPr>
          <p:cNvPr id="43" name="Shape 41"/>
          <p:cNvSpPr/>
          <p:nvPr/>
        </p:nvSpPr>
        <p:spPr>
          <a:xfrm>
            <a:off x="10972526" y="6748272"/>
            <a:ext cx="304792" cy="109728"/>
          </a:xfrm>
          <a:prstGeom prst="rect">
            <a:avLst/>
          </a:prstGeom>
          <a:solidFill>
            <a:srgbClr val="8B1E3F"/>
          </a:solidFill>
          <a:ln/>
        </p:spPr>
      </p:sp>
      <p:sp>
        <p:nvSpPr>
          <p:cNvPr id="44" name="Shape 42"/>
          <p:cNvSpPr/>
          <p:nvPr/>
        </p:nvSpPr>
        <p:spPr>
          <a:xfrm>
            <a:off x="11277318" y="6748272"/>
            <a:ext cx="304792" cy="109728"/>
          </a:xfrm>
          <a:prstGeom prst="rect">
            <a:avLst/>
          </a:prstGeom>
          <a:solidFill>
            <a:srgbClr val="0E5E6F"/>
          </a:solidFill>
          <a:ln/>
        </p:spPr>
      </p:sp>
      <p:sp>
        <p:nvSpPr>
          <p:cNvPr id="45" name="Shape 43"/>
          <p:cNvSpPr/>
          <p:nvPr/>
        </p:nvSpPr>
        <p:spPr>
          <a:xfrm>
            <a:off x="11582110" y="6748272"/>
            <a:ext cx="304792" cy="109728"/>
          </a:xfrm>
          <a:prstGeom prst="rect">
            <a:avLst/>
          </a:prstGeom>
          <a:solidFill>
            <a:srgbClr val="E0A526"/>
          </a:solidFill>
          <a:ln/>
        </p:spPr>
      </p:sp>
      <p:sp>
        <p:nvSpPr>
          <p:cNvPr id="46" name="Shape 44"/>
          <p:cNvSpPr/>
          <p:nvPr/>
        </p:nvSpPr>
        <p:spPr>
          <a:xfrm>
            <a:off x="11886903" y="6748272"/>
            <a:ext cx="304792" cy="109728"/>
          </a:xfrm>
          <a:prstGeom prst="rect">
            <a:avLst/>
          </a:prstGeom>
          <a:solidFill>
            <a:srgbClr val="0E5E6F"/>
          </a:solidFill>
          <a:ln/>
        </p:spPr>
      </p:sp>
      <p:graphicFrame>
        <p:nvGraphicFramePr>
          <p:cNvPr id="47" name="Chart 0" descr=""/>
          <p:cNvGraphicFramePr/>
          <p:nvPr/>
        </p:nvGraphicFramePr>
        <p:xfrm>
          <a:off x="548640" y="1920240"/>
          <a:ext cx="7040880" cy="4343400"/>
        </p:xfrm>
        <a:graphic xmlns:a="http://schemas.openxmlformats.org/drawingml/2006/main">
          <a:graphicData uri="http://schemas.openxmlformats.org/drawingml/2006/chart">
            <c:chart xmlns:c="http://schemas.openxmlformats.org/drawingml/2006/chart" r:id="rId1"/>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The pattern holds in every constituency: 70.1% to 76.6% of those aged 80 and over, 19.3% to 25.6% of those aged 18 to 24.</a:t>
            </a:r>
            <a:endParaRPr lang="en-US" sz="1400" dirty="0"/>
          </a:p>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57,526 were entered as dead, which explains part of the top of the range.</a:t>
            </a:r>
            <a:endParaRPr lang="en-US" sz="1400" dirty="0"/>
          </a:p>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The rate roughly doubles between 18 to 24 and 30 to 39, ages at which few people die.</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8B1E3F"/>
                </a:solidFill>
                <a:latin typeface="Calibri" pitchFamily="34" charset="0"/>
                <a:ea typeface="Calibri" pitchFamily="34" charset="-122"/>
                <a:cs typeface="Calibri" pitchFamily="34" charset="-120"/>
              </a:rPr>
              <a:t>AGE, SEX, RELIGION, 2002</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6E1832"/>
                </a:solidFill>
                <a:latin typeface="Cambria" pitchFamily="34" charset="0"/>
                <a:ea typeface="Cambria" pitchFamily="34" charset="-122"/>
                <a:cs typeface="Cambria" pitchFamily="34" charset="-120"/>
              </a:rPr>
              <a:t>Electors with no link to the 2002 roll were struck off 2.0 times as often</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Share struck off, by whether the elector maps to the 2002 intensive revision roll. Malakpet's list carries no link.</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Hyderabad Old City SIR 2026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8</a:t>
            </a:r>
            <a:endParaRPr lang="en-US" sz="900" dirty="0"/>
          </a:p>
        </p:txBody>
      </p:sp>
      <p:sp>
        <p:nvSpPr>
          <p:cNvPr id="7" name="Shape 5"/>
          <p:cNvSpPr/>
          <p:nvPr/>
        </p:nvSpPr>
        <p:spPr>
          <a:xfrm>
            <a:off x="0" y="6748272"/>
            <a:ext cx="304792" cy="109728"/>
          </a:xfrm>
          <a:prstGeom prst="rect">
            <a:avLst/>
          </a:prstGeom>
          <a:solidFill>
            <a:srgbClr val="8B1E3F"/>
          </a:solidFill>
          <a:ln/>
        </p:spPr>
      </p:sp>
      <p:sp>
        <p:nvSpPr>
          <p:cNvPr id="8" name="Shape 6"/>
          <p:cNvSpPr/>
          <p:nvPr/>
        </p:nvSpPr>
        <p:spPr>
          <a:xfrm>
            <a:off x="304792" y="6748272"/>
            <a:ext cx="304792" cy="109728"/>
          </a:xfrm>
          <a:prstGeom prst="rect">
            <a:avLst/>
          </a:prstGeom>
          <a:solidFill>
            <a:srgbClr val="0E5E6F"/>
          </a:solidFill>
          <a:ln/>
        </p:spPr>
      </p:sp>
      <p:sp>
        <p:nvSpPr>
          <p:cNvPr id="9" name="Shape 7"/>
          <p:cNvSpPr/>
          <p:nvPr/>
        </p:nvSpPr>
        <p:spPr>
          <a:xfrm>
            <a:off x="609585" y="6748272"/>
            <a:ext cx="304792" cy="109728"/>
          </a:xfrm>
          <a:prstGeom prst="rect">
            <a:avLst/>
          </a:prstGeom>
          <a:solidFill>
            <a:srgbClr val="E0A526"/>
          </a:solidFill>
          <a:ln/>
        </p:spPr>
      </p:sp>
      <p:sp>
        <p:nvSpPr>
          <p:cNvPr id="10" name="Shape 8"/>
          <p:cNvSpPr/>
          <p:nvPr/>
        </p:nvSpPr>
        <p:spPr>
          <a:xfrm>
            <a:off x="914377" y="6748272"/>
            <a:ext cx="304792" cy="109728"/>
          </a:xfrm>
          <a:prstGeom prst="rect">
            <a:avLst/>
          </a:prstGeom>
          <a:solidFill>
            <a:srgbClr val="0E5E6F"/>
          </a:solidFill>
          <a:ln/>
        </p:spPr>
      </p:sp>
      <p:sp>
        <p:nvSpPr>
          <p:cNvPr id="11" name="Shape 9"/>
          <p:cNvSpPr/>
          <p:nvPr/>
        </p:nvSpPr>
        <p:spPr>
          <a:xfrm>
            <a:off x="1219170" y="6748272"/>
            <a:ext cx="304792" cy="109728"/>
          </a:xfrm>
          <a:prstGeom prst="rect">
            <a:avLst/>
          </a:prstGeom>
          <a:solidFill>
            <a:srgbClr val="8B1E3F"/>
          </a:solidFill>
          <a:ln/>
        </p:spPr>
      </p:sp>
      <p:sp>
        <p:nvSpPr>
          <p:cNvPr id="12" name="Shape 10"/>
          <p:cNvSpPr/>
          <p:nvPr/>
        </p:nvSpPr>
        <p:spPr>
          <a:xfrm>
            <a:off x="1523962" y="6748272"/>
            <a:ext cx="304792" cy="109728"/>
          </a:xfrm>
          <a:prstGeom prst="rect">
            <a:avLst/>
          </a:prstGeom>
          <a:solidFill>
            <a:srgbClr val="0E5E6F"/>
          </a:solidFill>
          <a:ln/>
        </p:spPr>
      </p:sp>
      <p:sp>
        <p:nvSpPr>
          <p:cNvPr id="13" name="Shape 11"/>
          <p:cNvSpPr/>
          <p:nvPr/>
        </p:nvSpPr>
        <p:spPr>
          <a:xfrm>
            <a:off x="1828754" y="6748272"/>
            <a:ext cx="304792" cy="109728"/>
          </a:xfrm>
          <a:prstGeom prst="rect">
            <a:avLst/>
          </a:prstGeom>
          <a:solidFill>
            <a:srgbClr val="E0A526"/>
          </a:solidFill>
          <a:ln/>
        </p:spPr>
      </p:sp>
      <p:sp>
        <p:nvSpPr>
          <p:cNvPr id="14" name="Shape 12"/>
          <p:cNvSpPr/>
          <p:nvPr/>
        </p:nvSpPr>
        <p:spPr>
          <a:xfrm>
            <a:off x="2133547" y="6748272"/>
            <a:ext cx="304792" cy="109728"/>
          </a:xfrm>
          <a:prstGeom prst="rect">
            <a:avLst/>
          </a:prstGeom>
          <a:solidFill>
            <a:srgbClr val="0E5E6F"/>
          </a:solidFill>
          <a:ln/>
        </p:spPr>
      </p:sp>
      <p:sp>
        <p:nvSpPr>
          <p:cNvPr id="15" name="Shape 13"/>
          <p:cNvSpPr/>
          <p:nvPr/>
        </p:nvSpPr>
        <p:spPr>
          <a:xfrm>
            <a:off x="2438339" y="6748272"/>
            <a:ext cx="304792" cy="109728"/>
          </a:xfrm>
          <a:prstGeom prst="rect">
            <a:avLst/>
          </a:prstGeom>
          <a:solidFill>
            <a:srgbClr val="8B1E3F"/>
          </a:solidFill>
          <a:ln/>
        </p:spPr>
      </p:sp>
      <p:sp>
        <p:nvSpPr>
          <p:cNvPr id="16" name="Shape 14"/>
          <p:cNvSpPr/>
          <p:nvPr/>
        </p:nvSpPr>
        <p:spPr>
          <a:xfrm>
            <a:off x="2743131" y="6748272"/>
            <a:ext cx="304792" cy="109728"/>
          </a:xfrm>
          <a:prstGeom prst="rect">
            <a:avLst/>
          </a:prstGeom>
          <a:solidFill>
            <a:srgbClr val="0E5E6F"/>
          </a:solidFill>
          <a:ln/>
        </p:spPr>
      </p:sp>
      <p:sp>
        <p:nvSpPr>
          <p:cNvPr id="17" name="Shape 15"/>
          <p:cNvSpPr/>
          <p:nvPr/>
        </p:nvSpPr>
        <p:spPr>
          <a:xfrm>
            <a:off x="3047924" y="6748272"/>
            <a:ext cx="304792" cy="109728"/>
          </a:xfrm>
          <a:prstGeom prst="rect">
            <a:avLst/>
          </a:prstGeom>
          <a:solidFill>
            <a:srgbClr val="E0A526"/>
          </a:solidFill>
          <a:ln/>
        </p:spPr>
      </p:sp>
      <p:sp>
        <p:nvSpPr>
          <p:cNvPr id="18" name="Shape 16"/>
          <p:cNvSpPr/>
          <p:nvPr/>
        </p:nvSpPr>
        <p:spPr>
          <a:xfrm>
            <a:off x="3352716" y="6748272"/>
            <a:ext cx="304792" cy="109728"/>
          </a:xfrm>
          <a:prstGeom prst="rect">
            <a:avLst/>
          </a:prstGeom>
          <a:solidFill>
            <a:srgbClr val="0E5E6F"/>
          </a:solidFill>
          <a:ln/>
        </p:spPr>
      </p:sp>
      <p:sp>
        <p:nvSpPr>
          <p:cNvPr id="19" name="Shape 17"/>
          <p:cNvSpPr/>
          <p:nvPr/>
        </p:nvSpPr>
        <p:spPr>
          <a:xfrm>
            <a:off x="3657509" y="6748272"/>
            <a:ext cx="304792" cy="109728"/>
          </a:xfrm>
          <a:prstGeom prst="rect">
            <a:avLst/>
          </a:prstGeom>
          <a:solidFill>
            <a:srgbClr val="8B1E3F"/>
          </a:solidFill>
          <a:ln/>
        </p:spPr>
      </p:sp>
      <p:sp>
        <p:nvSpPr>
          <p:cNvPr id="20" name="Shape 18"/>
          <p:cNvSpPr/>
          <p:nvPr/>
        </p:nvSpPr>
        <p:spPr>
          <a:xfrm>
            <a:off x="3962301" y="6748272"/>
            <a:ext cx="304792" cy="109728"/>
          </a:xfrm>
          <a:prstGeom prst="rect">
            <a:avLst/>
          </a:prstGeom>
          <a:solidFill>
            <a:srgbClr val="0E5E6F"/>
          </a:solidFill>
          <a:ln/>
        </p:spPr>
      </p:sp>
      <p:sp>
        <p:nvSpPr>
          <p:cNvPr id="21" name="Shape 19"/>
          <p:cNvSpPr/>
          <p:nvPr/>
        </p:nvSpPr>
        <p:spPr>
          <a:xfrm>
            <a:off x="4267093" y="6748272"/>
            <a:ext cx="304792" cy="109728"/>
          </a:xfrm>
          <a:prstGeom prst="rect">
            <a:avLst/>
          </a:prstGeom>
          <a:solidFill>
            <a:srgbClr val="E0A526"/>
          </a:solidFill>
          <a:ln/>
        </p:spPr>
      </p:sp>
      <p:sp>
        <p:nvSpPr>
          <p:cNvPr id="22" name="Shape 20"/>
          <p:cNvSpPr/>
          <p:nvPr/>
        </p:nvSpPr>
        <p:spPr>
          <a:xfrm>
            <a:off x="4571886" y="6748272"/>
            <a:ext cx="304792" cy="109728"/>
          </a:xfrm>
          <a:prstGeom prst="rect">
            <a:avLst/>
          </a:prstGeom>
          <a:solidFill>
            <a:srgbClr val="0E5E6F"/>
          </a:solidFill>
          <a:ln/>
        </p:spPr>
      </p:sp>
      <p:sp>
        <p:nvSpPr>
          <p:cNvPr id="23" name="Shape 21"/>
          <p:cNvSpPr/>
          <p:nvPr/>
        </p:nvSpPr>
        <p:spPr>
          <a:xfrm>
            <a:off x="4876678" y="6748272"/>
            <a:ext cx="304792" cy="109728"/>
          </a:xfrm>
          <a:prstGeom prst="rect">
            <a:avLst/>
          </a:prstGeom>
          <a:solidFill>
            <a:srgbClr val="8B1E3F"/>
          </a:solidFill>
          <a:ln/>
        </p:spPr>
      </p:sp>
      <p:sp>
        <p:nvSpPr>
          <p:cNvPr id="24" name="Shape 22"/>
          <p:cNvSpPr/>
          <p:nvPr/>
        </p:nvSpPr>
        <p:spPr>
          <a:xfrm>
            <a:off x="5181470" y="6748272"/>
            <a:ext cx="304792" cy="109728"/>
          </a:xfrm>
          <a:prstGeom prst="rect">
            <a:avLst/>
          </a:prstGeom>
          <a:solidFill>
            <a:srgbClr val="0E5E6F"/>
          </a:solidFill>
          <a:ln/>
        </p:spPr>
      </p:sp>
      <p:sp>
        <p:nvSpPr>
          <p:cNvPr id="25" name="Shape 23"/>
          <p:cNvSpPr/>
          <p:nvPr/>
        </p:nvSpPr>
        <p:spPr>
          <a:xfrm>
            <a:off x="5486263" y="6748272"/>
            <a:ext cx="304792" cy="109728"/>
          </a:xfrm>
          <a:prstGeom prst="rect">
            <a:avLst/>
          </a:prstGeom>
          <a:solidFill>
            <a:srgbClr val="E0A526"/>
          </a:solidFill>
          <a:ln/>
        </p:spPr>
      </p:sp>
      <p:sp>
        <p:nvSpPr>
          <p:cNvPr id="26" name="Shape 24"/>
          <p:cNvSpPr/>
          <p:nvPr/>
        </p:nvSpPr>
        <p:spPr>
          <a:xfrm>
            <a:off x="5791055" y="6748272"/>
            <a:ext cx="304792" cy="109728"/>
          </a:xfrm>
          <a:prstGeom prst="rect">
            <a:avLst/>
          </a:prstGeom>
          <a:solidFill>
            <a:srgbClr val="0E5E6F"/>
          </a:solidFill>
          <a:ln/>
        </p:spPr>
      </p:sp>
      <p:sp>
        <p:nvSpPr>
          <p:cNvPr id="27" name="Shape 25"/>
          <p:cNvSpPr/>
          <p:nvPr/>
        </p:nvSpPr>
        <p:spPr>
          <a:xfrm>
            <a:off x="6095848" y="6748272"/>
            <a:ext cx="304792" cy="109728"/>
          </a:xfrm>
          <a:prstGeom prst="rect">
            <a:avLst/>
          </a:prstGeom>
          <a:solidFill>
            <a:srgbClr val="8B1E3F"/>
          </a:solidFill>
          <a:ln/>
        </p:spPr>
      </p:sp>
      <p:sp>
        <p:nvSpPr>
          <p:cNvPr id="28" name="Shape 26"/>
          <p:cNvSpPr/>
          <p:nvPr/>
        </p:nvSpPr>
        <p:spPr>
          <a:xfrm>
            <a:off x="6400640" y="6748272"/>
            <a:ext cx="304792" cy="109728"/>
          </a:xfrm>
          <a:prstGeom prst="rect">
            <a:avLst/>
          </a:prstGeom>
          <a:solidFill>
            <a:srgbClr val="0E5E6F"/>
          </a:solidFill>
          <a:ln/>
        </p:spPr>
      </p:sp>
      <p:sp>
        <p:nvSpPr>
          <p:cNvPr id="29" name="Shape 27"/>
          <p:cNvSpPr/>
          <p:nvPr/>
        </p:nvSpPr>
        <p:spPr>
          <a:xfrm>
            <a:off x="6705432" y="6748272"/>
            <a:ext cx="304792" cy="109728"/>
          </a:xfrm>
          <a:prstGeom prst="rect">
            <a:avLst/>
          </a:prstGeom>
          <a:solidFill>
            <a:srgbClr val="E0A526"/>
          </a:solidFill>
          <a:ln/>
        </p:spPr>
      </p:sp>
      <p:sp>
        <p:nvSpPr>
          <p:cNvPr id="30" name="Shape 28"/>
          <p:cNvSpPr/>
          <p:nvPr/>
        </p:nvSpPr>
        <p:spPr>
          <a:xfrm>
            <a:off x="7010225" y="6748272"/>
            <a:ext cx="304792" cy="109728"/>
          </a:xfrm>
          <a:prstGeom prst="rect">
            <a:avLst/>
          </a:prstGeom>
          <a:solidFill>
            <a:srgbClr val="0E5E6F"/>
          </a:solidFill>
          <a:ln/>
        </p:spPr>
      </p:sp>
      <p:sp>
        <p:nvSpPr>
          <p:cNvPr id="31" name="Shape 29"/>
          <p:cNvSpPr/>
          <p:nvPr/>
        </p:nvSpPr>
        <p:spPr>
          <a:xfrm>
            <a:off x="7315017" y="6748272"/>
            <a:ext cx="304792" cy="109728"/>
          </a:xfrm>
          <a:prstGeom prst="rect">
            <a:avLst/>
          </a:prstGeom>
          <a:solidFill>
            <a:srgbClr val="8B1E3F"/>
          </a:solidFill>
          <a:ln/>
        </p:spPr>
      </p:sp>
      <p:sp>
        <p:nvSpPr>
          <p:cNvPr id="32" name="Shape 30"/>
          <p:cNvSpPr/>
          <p:nvPr/>
        </p:nvSpPr>
        <p:spPr>
          <a:xfrm>
            <a:off x="7619809" y="6748272"/>
            <a:ext cx="304792" cy="109728"/>
          </a:xfrm>
          <a:prstGeom prst="rect">
            <a:avLst/>
          </a:prstGeom>
          <a:solidFill>
            <a:srgbClr val="0E5E6F"/>
          </a:solidFill>
          <a:ln/>
        </p:spPr>
      </p:sp>
      <p:sp>
        <p:nvSpPr>
          <p:cNvPr id="33" name="Shape 31"/>
          <p:cNvSpPr/>
          <p:nvPr/>
        </p:nvSpPr>
        <p:spPr>
          <a:xfrm>
            <a:off x="7924602" y="6748272"/>
            <a:ext cx="304792" cy="109728"/>
          </a:xfrm>
          <a:prstGeom prst="rect">
            <a:avLst/>
          </a:prstGeom>
          <a:solidFill>
            <a:srgbClr val="E0A526"/>
          </a:solidFill>
          <a:ln/>
        </p:spPr>
      </p:sp>
      <p:sp>
        <p:nvSpPr>
          <p:cNvPr id="34" name="Shape 32"/>
          <p:cNvSpPr/>
          <p:nvPr/>
        </p:nvSpPr>
        <p:spPr>
          <a:xfrm>
            <a:off x="8229394" y="6748272"/>
            <a:ext cx="304792" cy="109728"/>
          </a:xfrm>
          <a:prstGeom prst="rect">
            <a:avLst/>
          </a:prstGeom>
          <a:solidFill>
            <a:srgbClr val="0E5E6F"/>
          </a:solidFill>
          <a:ln/>
        </p:spPr>
      </p:sp>
      <p:sp>
        <p:nvSpPr>
          <p:cNvPr id="35" name="Shape 33"/>
          <p:cNvSpPr/>
          <p:nvPr/>
        </p:nvSpPr>
        <p:spPr>
          <a:xfrm>
            <a:off x="8534187" y="6748272"/>
            <a:ext cx="304792" cy="109728"/>
          </a:xfrm>
          <a:prstGeom prst="rect">
            <a:avLst/>
          </a:prstGeom>
          <a:solidFill>
            <a:srgbClr val="8B1E3F"/>
          </a:solidFill>
          <a:ln/>
        </p:spPr>
      </p:sp>
      <p:sp>
        <p:nvSpPr>
          <p:cNvPr id="36" name="Shape 34"/>
          <p:cNvSpPr/>
          <p:nvPr/>
        </p:nvSpPr>
        <p:spPr>
          <a:xfrm>
            <a:off x="8838979" y="6748272"/>
            <a:ext cx="304792" cy="109728"/>
          </a:xfrm>
          <a:prstGeom prst="rect">
            <a:avLst/>
          </a:prstGeom>
          <a:solidFill>
            <a:srgbClr val="0E5E6F"/>
          </a:solidFill>
          <a:ln/>
        </p:spPr>
      </p:sp>
      <p:sp>
        <p:nvSpPr>
          <p:cNvPr id="37" name="Shape 35"/>
          <p:cNvSpPr/>
          <p:nvPr/>
        </p:nvSpPr>
        <p:spPr>
          <a:xfrm>
            <a:off x="9143771" y="6748272"/>
            <a:ext cx="304792" cy="109728"/>
          </a:xfrm>
          <a:prstGeom prst="rect">
            <a:avLst/>
          </a:prstGeom>
          <a:solidFill>
            <a:srgbClr val="E0A526"/>
          </a:solidFill>
          <a:ln/>
        </p:spPr>
      </p:sp>
      <p:sp>
        <p:nvSpPr>
          <p:cNvPr id="38" name="Shape 36"/>
          <p:cNvSpPr/>
          <p:nvPr/>
        </p:nvSpPr>
        <p:spPr>
          <a:xfrm>
            <a:off x="9448564" y="6748272"/>
            <a:ext cx="304792" cy="109728"/>
          </a:xfrm>
          <a:prstGeom prst="rect">
            <a:avLst/>
          </a:prstGeom>
          <a:solidFill>
            <a:srgbClr val="0E5E6F"/>
          </a:solidFill>
          <a:ln/>
        </p:spPr>
      </p:sp>
      <p:sp>
        <p:nvSpPr>
          <p:cNvPr id="39" name="Shape 37"/>
          <p:cNvSpPr/>
          <p:nvPr/>
        </p:nvSpPr>
        <p:spPr>
          <a:xfrm>
            <a:off x="9753356" y="6748272"/>
            <a:ext cx="304792" cy="109728"/>
          </a:xfrm>
          <a:prstGeom prst="rect">
            <a:avLst/>
          </a:prstGeom>
          <a:solidFill>
            <a:srgbClr val="8B1E3F"/>
          </a:solidFill>
          <a:ln/>
        </p:spPr>
      </p:sp>
      <p:sp>
        <p:nvSpPr>
          <p:cNvPr id="40" name="Shape 38"/>
          <p:cNvSpPr/>
          <p:nvPr/>
        </p:nvSpPr>
        <p:spPr>
          <a:xfrm>
            <a:off x="10058149" y="6748272"/>
            <a:ext cx="304792" cy="109728"/>
          </a:xfrm>
          <a:prstGeom prst="rect">
            <a:avLst/>
          </a:prstGeom>
          <a:solidFill>
            <a:srgbClr val="0E5E6F"/>
          </a:solidFill>
          <a:ln/>
        </p:spPr>
      </p:sp>
      <p:sp>
        <p:nvSpPr>
          <p:cNvPr id="41" name="Shape 39"/>
          <p:cNvSpPr/>
          <p:nvPr/>
        </p:nvSpPr>
        <p:spPr>
          <a:xfrm>
            <a:off x="10362941" y="6748272"/>
            <a:ext cx="304792" cy="109728"/>
          </a:xfrm>
          <a:prstGeom prst="rect">
            <a:avLst/>
          </a:prstGeom>
          <a:solidFill>
            <a:srgbClr val="E0A526"/>
          </a:solidFill>
          <a:ln/>
        </p:spPr>
      </p:sp>
      <p:sp>
        <p:nvSpPr>
          <p:cNvPr id="42" name="Shape 40"/>
          <p:cNvSpPr/>
          <p:nvPr/>
        </p:nvSpPr>
        <p:spPr>
          <a:xfrm>
            <a:off x="10667733" y="6748272"/>
            <a:ext cx="304792" cy="109728"/>
          </a:xfrm>
          <a:prstGeom prst="rect">
            <a:avLst/>
          </a:prstGeom>
          <a:solidFill>
            <a:srgbClr val="0E5E6F"/>
          </a:solidFill>
          <a:ln/>
        </p:spPr>
      </p:sp>
      <p:sp>
        <p:nvSpPr>
          <p:cNvPr id="43" name="Shape 41"/>
          <p:cNvSpPr/>
          <p:nvPr/>
        </p:nvSpPr>
        <p:spPr>
          <a:xfrm>
            <a:off x="10972526" y="6748272"/>
            <a:ext cx="304792" cy="109728"/>
          </a:xfrm>
          <a:prstGeom prst="rect">
            <a:avLst/>
          </a:prstGeom>
          <a:solidFill>
            <a:srgbClr val="8B1E3F"/>
          </a:solidFill>
          <a:ln/>
        </p:spPr>
      </p:sp>
      <p:sp>
        <p:nvSpPr>
          <p:cNvPr id="44" name="Shape 42"/>
          <p:cNvSpPr/>
          <p:nvPr/>
        </p:nvSpPr>
        <p:spPr>
          <a:xfrm>
            <a:off x="11277318" y="6748272"/>
            <a:ext cx="304792" cy="109728"/>
          </a:xfrm>
          <a:prstGeom prst="rect">
            <a:avLst/>
          </a:prstGeom>
          <a:solidFill>
            <a:srgbClr val="0E5E6F"/>
          </a:solidFill>
          <a:ln/>
        </p:spPr>
      </p:sp>
      <p:sp>
        <p:nvSpPr>
          <p:cNvPr id="45" name="Shape 43"/>
          <p:cNvSpPr/>
          <p:nvPr/>
        </p:nvSpPr>
        <p:spPr>
          <a:xfrm>
            <a:off x="11582110" y="6748272"/>
            <a:ext cx="304792" cy="109728"/>
          </a:xfrm>
          <a:prstGeom prst="rect">
            <a:avLst/>
          </a:prstGeom>
          <a:solidFill>
            <a:srgbClr val="E0A526"/>
          </a:solidFill>
          <a:ln/>
        </p:spPr>
      </p:sp>
      <p:sp>
        <p:nvSpPr>
          <p:cNvPr id="46" name="Shape 44"/>
          <p:cNvSpPr/>
          <p:nvPr/>
        </p:nvSpPr>
        <p:spPr>
          <a:xfrm>
            <a:off x="11886903" y="6748272"/>
            <a:ext cx="304792" cy="109728"/>
          </a:xfrm>
          <a:prstGeom prst="rect">
            <a:avLst/>
          </a:prstGeom>
          <a:solidFill>
            <a:srgbClr val="0E5E6F"/>
          </a:solidFill>
          <a:ln/>
        </p:spPr>
      </p:sp>
      <p:graphicFrame>
        <p:nvGraphicFramePr>
          <p:cNvPr id="47" name="Chart 0" descr=""/>
          <p:cNvGraphicFramePr/>
          <p:nvPr/>
        </p:nvGraphicFramePr>
        <p:xfrm>
          <a:off x="548640" y="1920240"/>
          <a:ext cx="7040880" cy="4343400"/>
        </p:xfrm>
        <a:graphic xmlns:a="http://schemas.openxmlformats.org/drawingml/2006/main">
          <a:graphicData uri="http://schemas.openxmlformats.org/drawingml/2006/chart">
            <c:chart xmlns:c="http://schemas.openxmlformats.org/drawingml/2006/chart" r:id="rId1"/>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Linked electors: 25.3% struck off. No link: 51.6%.</a:t>
            </a:r>
            <a:endParaRPr lang="en-US" sz="1400" dirty="0"/>
          </a:p>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Inside the same polling part the gap is 21 to 28 points, and runs the same way in 1,024 of 1,098 parts.</a:t>
            </a:r>
            <a:endParaRPr lang="en-US" sz="1400" dirty="0"/>
          </a:p>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The 2002 link is the revision's own test. Anyone who moved to the city after 2002, or whose family name is spelt differently on the old roll, starts behind.</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8B1E3F"/>
                </a:solidFill>
                <a:latin typeface="Calibri" pitchFamily="34" charset="0"/>
                <a:ea typeface="Calibri" pitchFamily="34" charset="-122"/>
                <a:cs typeface="Calibri" pitchFamily="34" charset="-120"/>
              </a:rPr>
              <a:t>AGE, SEX, RELIGION, 2002</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6E1832"/>
                </a:solidFill>
                <a:latin typeface="Cambria" pitchFamily="34" charset="0"/>
                <a:ea typeface="Cambria" pitchFamily="34" charset="-122"/>
                <a:cs typeface="Cambria" pitchFamily="34" charset="-120"/>
              </a:rPr>
              <a:t>52.0% of Hindu-name electors were struck off, and 35.3% of Muslim-name electors</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Share struck off by religion guessed from names, constituency by constituency</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Hyderabad Old City SIR 2026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9</a:t>
            </a:r>
            <a:endParaRPr lang="en-US" sz="900" dirty="0"/>
          </a:p>
        </p:txBody>
      </p:sp>
      <p:sp>
        <p:nvSpPr>
          <p:cNvPr id="7" name="Shape 5"/>
          <p:cNvSpPr/>
          <p:nvPr/>
        </p:nvSpPr>
        <p:spPr>
          <a:xfrm>
            <a:off x="0" y="6748272"/>
            <a:ext cx="304792" cy="109728"/>
          </a:xfrm>
          <a:prstGeom prst="rect">
            <a:avLst/>
          </a:prstGeom>
          <a:solidFill>
            <a:srgbClr val="8B1E3F"/>
          </a:solidFill>
          <a:ln/>
        </p:spPr>
      </p:sp>
      <p:sp>
        <p:nvSpPr>
          <p:cNvPr id="8" name="Shape 6"/>
          <p:cNvSpPr/>
          <p:nvPr/>
        </p:nvSpPr>
        <p:spPr>
          <a:xfrm>
            <a:off x="304792" y="6748272"/>
            <a:ext cx="304792" cy="109728"/>
          </a:xfrm>
          <a:prstGeom prst="rect">
            <a:avLst/>
          </a:prstGeom>
          <a:solidFill>
            <a:srgbClr val="0E5E6F"/>
          </a:solidFill>
          <a:ln/>
        </p:spPr>
      </p:sp>
      <p:sp>
        <p:nvSpPr>
          <p:cNvPr id="9" name="Shape 7"/>
          <p:cNvSpPr/>
          <p:nvPr/>
        </p:nvSpPr>
        <p:spPr>
          <a:xfrm>
            <a:off x="609585" y="6748272"/>
            <a:ext cx="304792" cy="109728"/>
          </a:xfrm>
          <a:prstGeom prst="rect">
            <a:avLst/>
          </a:prstGeom>
          <a:solidFill>
            <a:srgbClr val="E0A526"/>
          </a:solidFill>
          <a:ln/>
        </p:spPr>
      </p:sp>
      <p:sp>
        <p:nvSpPr>
          <p:cNvPr id="10" name="Shape 8"/>
          <p:cNvSpPr/>
          <p:nvPr/>
        </p:nvSpPr>
        <p:spPr>
          <a:xfrm>
            <a:off x="914377" y="6748272"/>
            <a:ext cx="304792" cy="109728"/>
          </a:xfrm>
          <a:prstGeom prst="rect">
            <a:avLst/>
          </a:prstGeom>
          <a:solidFill>
            <a:srgbClr val="0E5E6F"/>
          </a:solidFill>
          <a:ln/>
        </p:spPr>
      </p:sp>
      <p:sp>
        <p:nvSpPr>
          <p:cNvPr id="11" name="Shape 9"/>
          <p:cNvSpPr/>
          <p:nvPr/>
        </p:nvSpPr>
        <p:spPr>
          <a:xfrm>
            <a:off x="1219170" y="6748272"/>
            <a:ext cx="304792" cy="109728"/>
          </a:xfrm>
          <a:prstGeom prst="rect">
            <a:avLst/>
          </a:prstGeom>
          <a:solidFill>
            <a:srgbClr val="8B1E3F"/>
          </a:solidFill>
          <a:ln/>
        </p:spPr>
      </p:sp>
      <p:sp>
        <p:nvSpPr>
          <p:cNvPr id="12" name="Shape 10"/>
          <p:cNvSpPr/>
          <p:nvPr/>
        </p:nvSpPr>
        <p:spPr>
          <a:xfrm>
            <a:off x="1523962" y="6748272"/>
            <a:ext cx="304792" cy="109728"/>
          </a:xfrm>
          <a:prstGeom prst="rect">
            <a:avLst/>
          </a:prstGeom>
          <a:solidFill>
            <a:srgbClr val="0E5E6F"/>
          </a:solidFill>
          <a:ln/>
        </p:spPr>
      </p:sp>
      <p:sp>
        <p:nvSpPr>
          <p:cNvPr id="13" name="Shape 11"/>
          <p:cNvSpPr/>
          <p:nvPr/>
        </p:nvSpPr>
        <p:spPr>
          <a:xfrm>
            <a:off x="1828754" y="6748272"/>
            <a:ext cx="304792" cy="109728"/>
          </a:xfrm>
          <a:prstGeom prst="rect">
            <a:avLst/>
          </a:prstGeom>
          <a:solidFill>
            <a:srgbClr val="E0A526"/>
          </a:solidFill>
          <a:ln/>
        </p:spPr>
      </p:sp>
      <p:sp>
        <p:nvSpPr>
          <p:cNvPr id="14" name="Shape 12"/>
          <p:cNvSpPr/>
          <p:nvPr/>
        </p:nvSpPr>
        <p:spPr>
          <a:xfrm>
            <a:off x="2133547" y="6748272"/>
            <a:ext cx="304792" cy="109728"/>
          </a:xfrm>
          <a:prstGeom prst="rect">
            <a:avLst/>
          </a:prstGeom>
          <a:solidFill>
            <a:srgbClr val="0E5E6F"/>
          </a:solidFill>
          <a:ln/>
        </p:spPr>
      </p:sp>
      <p:sp>
        <p:nvSpPr>
          <p:cNvPr id="15" name="Shape 13"/>
          <p:cNvSpPr/>
          <p:nvPr/>
        </p:nvSpPr>
        <p:spPr>
          <a:xfrm>
            <a:off x="2438339" y="6748272"/>
            <a:ext cx="304792" cy="109728"/>
          </a:xfrm>
          <a:prstGeom prst="rect">
            <a:avLst/>
          </a:prstGeom>
          <a:solidFill>
            <a:srgbClr val="8B1E3F"/>
          </a:solidFill>
          <a:ln/>
        </p:spPr>
      </p:sp>
      <p:sp>
        <p:nvSpPr>
          <p:cNvPr id="16" name="Shape 14"/>
          <p:cNvSpPr/>
          <p:nvPr/>
        </p:nvSpPr>
        <p:spPr>
          <a:xfrm>
            <a:off x="2743131" y="6748272"/>
            <a:ext cx="304792" cy="109728"/>
          </a:xfrm>
          <a:prstGeom prst="rect">
            <a:avLst/>
          </a:prstGeom>
          <a:solidFill>
            <a:srgbClr val="0E5E6F"/>
          </a:solidFill>
          <a:ln/>
        </p:spPr>
      </p:sp>
      <p:sp>
        <p:nvSpPr>
          <p:cNvPr id="17" name="Shape 15"/>
          <p:cNvSpPr/>
          <p:nvPr/>
        </p:nvSpPr>
        <p:spPr>
          <a:xfrm>
            <a:off x="3047924" y="6748272"/>
            <a:ext cx="304792" cy="109728"/>
          </a:xfrm>
          <a:prstGeom prst="rect">
            <a:avLst/>
          </a:prstGeom>
          <a:solidFill>
            <a:srgbClr val="E0A526"/>
          </a:solidFill>
          <a:ln/>
        </p:spPr>
      </p:sp>
      <p:sp>
        <p:nvSpPr>
          <p:cNvPr id="18" name="Shape 16"/>
          <p:cNvSpPr/>
          <p:nvPr/>
        </p:nvSpPr>
        <p:spPr>
          <a:xfrm>
            <a:off x="3352716" y="6748272"/>
            <a:ext cx="304792" cy="109728"/>
          </a:xfrm>
          <a:prstGeom prst="rect">
            <a:avLst/>
          </a:prstGeom>
          <a:solidFill>
            <a:srgbClr val="0E5E6F"/>
          </a:solidFill>
          <a:ln/>
        </p:spPr>
      </p:sp>
      <p:sp>
        <p:nvSpPr>
          <p:cNvPr id="19" name="Shape 17"/>
          <p:cNvSpPr/>
          <p:nvPr/>
        </p:nvSpPr>
        <p:spPr>
          <a:xfrm>
            <a:off x="3657509" y="6748272"/>
            <a:ext cx="304792" cy="109728"/>
          </a:xfrm>
          <a:prstGeom prst="rect">
            <a:avLst/>
          </a:prstGeom>
          <a:solidFill>
            <a:srgbClr val="8B1E3F"/>
          </a:solidFill>
          <a:ln/>
        </p:spPr>
      </p:sp>
      <p:sp>
        <p:nvSpPr>
          <p:cNvPr id="20" name="Shape 18"/>
          <p:cNvSpPr/>
          <p:nvPr/>
        </p:nvSpPr>
        <p:spPr>
          <a:xfrm>
            <a:off x="3962301" y="6748272"/>
            <a:ext cx="304792" cy="109728"/>
          </a:xfrm>
          <a:prstGeom prst="rect">
            <a:avLst/>
          </a:prstGeom>
          <a:solidFill>
            <a:srgbClr val="0E5E6F"/>
          </a:solidFill>
          <a:ln/>
        </p:spPr>
      </p:sp>
      <p:sp>
        <p:nvSpPr>
          <p:cNvPr id="21" name="Shape 19"/>
          <p:cNvSpPr/>
          <p:nvPr/>
        </p:nvSpPr>
        <p:spPr>
          <a:xfrm>
            <a:off x="4267093" y="6748272"/>
            <a:ext cx="304792" cy="109728"/>
          </a:xfrm>
          <a:prstGeom prst="rect">
            <a:avLst/>
          </a:prstGeom>
          <a:solidFill>
            <a:srgbClr val="E0A526"/>
          </a:solidFill>
          <a:ln/>
        </p:spPr>
      </p:sp>
      <p:sp>
        <p:nvSpPr>
          <p:cNvPr id="22" name="Shape 20"/>
          <p:cNvSpPr/>
          <p:nvPr/>
        </p:nvSpPr>
        <p:spPr>
          <a:xfrm>
            <a:off x="4571886" y="6748272"/>
            <a:ext cx="304792" cy="109728"/>
          </a:xfrm>
          <a:prstGeom prst="rect">
            <a:avLst/>
          </a:prstGeom>
          <a:solidFill>
            <a:srgbClr val="0E5E6F"/>
          </a:solidFill>
          <a:ln/>
        </p:spPr>
      </p:sp>
      <p:sp>
        <p:nvSpPr>
          <p:cNvPr id="23" name="Shape 21"/>
          <p:cNvSpPr/>
          <p:nvPr/>
        </p:nvSpPr>
        <p:spPr>
          <a:xfrm>
            <a:off x="4876678" y="6748272"/>
            <a:ext cx="304792" cy="109728"/>
          </a:xfrm>
          <a:prstGeom prst="rect">
            <a:avLst/>
          </a:prstGeom>
          <a:solidFill>
            <a:srgbClr val="8B1E3F"/>
          </a:solidFill>
          <a:ln/>
        </p:spPr>
      </p:sp>
      <p:sp>
        <p:nvSpPr>
          <p:cNvPr id="24" name="Shape 22"/>
          <p:cNvSpPr/>
          <p:nvPr/>
        </p:nvSpPr>
        <p:spPr>
          <a:xfrm>
            <a:off x="5181470" y="6748272"/>
            <a:ext cx="304792" cy="109728"/>
          </a:xfrm>
          <a:prstGeom prst="rect">
            <a:avLst/>
          </a:prstGeom>
          <a:solidFill>
            <a:srgbClr val="0E5E6F"/>
          </a:solidFill>
          <a:ln/>
        </p:spPr>
      </p:sp>
      <p:sp>
        <p:nvSpPr>
          <p:cNvPr id="25" name="Shape 23"/>
          <p:cNvSpPr/>
          <p:nvPr/>
        </p:nvSpPr>
        <p:spPr>
          <a:xfrm>
            <a:off x="5486263" y="6748272"/>
            <a:ext cx="304792" cy="109728"/>
          </a:xfrm>
          <a:prstGeom prst="rect">
            <a:avLst/>
          </a:prstGeom>
          <a:solidFill>
            <a:srgbClr val="E0A526"/>
          </a:solidFill>
          <a:ln/>
        </p:spPr>
      </p:sp>
      <p:sp>
        <p:nvSpPr>
          <p:cNvPr id="26" name="Shape 24"/>
          <p:cNvSpPr/>
          <p:nvPr/>
        </p:nvSpPr>
        <p:spPr>
          <a:xfrm>
            <a:off x="5791055" y="6748272"/>
            <a:ext cx="304792" cy="109728"/>
          </a:xfrm>
          <a:prstGeom prst="rect">
            <a:avLst/>
          </a:prstGeom>
          <a:solidFill>
            <a:srgbClr val="0E5E6F"/>
          </a:solidFill>
          <a:ln/>
        </p:spPr>
      </p:sp>
      <p:sp>
        <p:nvSpPr>
          <p:cNvPr id="27" name="Shape 25"/>
          <p:cNvSpPr/>
          <p:nvPr/>
        </p:nvSpPr>
        <p:spPr>
          <a:xfrm>
            <a:off x="6095848" y="6748272"/>
            <a:ext cx="304792" cy="109728"/>
          </a:xfrm>
          <a:prstGeom prst="rect">
            <a:avLst/>
          </a:prstGeom>
          <a:solidFill>
            <a:srgbClr val="8B1E3F"/>
          </a:solidFill>
          <a:ln/>
        </p:spPr>
      </p:sp>
      <p:sp>
        <p:nvSpPr>
          <p:cNvPr id="28" name="Shape 26"/>
          <p:cNvSpPr/>
          <p:nvPr/>
        </p:nvSpPr>
        <p:spPr>
          <a:xfrm>
            <a:off x="6400640" y="6748272"/>
            <a:ext cx="304792" cy="109728"/>
          </a:xfrm>
          <a:prstGeom prst="rect">
            <a:avLst/>
          </a:prstGeom>
          <a:solidFill>
            <a:srgbClr val="0E5E6F"/>
          </a:solidFill>
          <a:ln/>
        </p:spPr>
      </p:sp>
      <p:sp>
        <p:nvSpPr>
          <p:cNvPr id="29" name="Shape 27"/>
          <p:cNvSpPr/>
          <p:nvPr/>
        </p:nvSpPr>
        <p:spPr>
          <a:xfrm>
            <a:off x="6705432" y="6748272"/>
            <a:ext cx="304792" cy="109728"/>
          </a:xfrm>
          <a:prstGeom prst="rect">
            <a:avLst/>
          </a:prstGeom>
          <a:solidFill>
            <a:srgbClr val="E0A526"/>
          </a:solidFill>
          <a:ln/>
        </p:spPr>
      </p:sp>
      <p:sp>
        <p:nvSpPr>
          <p:cNvPr id="30" name="Shape 28"/>
          <p:cNvSpPr/>
          <p:nvPr/>
        </p:nvSpPr>
        <p:spPr>
          <a:xfrm>
            <a:off x="7010225" y="6748272"/>
            <a:ext cx="304792" cy="109728"/>
          </a:xfrm>
          <a:prstGeom prst="rect">
            <a:avLst/>
          </a:prstGeom>
          <a:solidFill>
            <a:srgbClr val="0E5E6F"/>
          </a:solidFill>
          <a:ln/>
        </p:spPr>
      </p:sp>
      <p:sp>
        <p:nvSpPr>
          <p:cNvPr id="31" name="Shape 29"/>
          <p:cNvSpPr/>
          <p:nvPr/>
        </p:nvSpPr>
        <p:spPr>
          <a:xfrm>
            <a:off x="7315017" y="6748272"/>
            <a:ext cx="304792" cy="109728"/>
          </a:xfrm>
          <a:prstGeom prst="rect">
            <a:avLst/>
          </a:prstGeom>
          <a:solidFill>
            <a:srgbClr val="8B1E3F"/>
          </a:solidFill>
          <a:ln/>
        </p:spPr>
      </p:sp>
      <p:sp>
        <p:nvSpPr>
          <p:cNvPr id="32" name="Shape 30"/>
          <p:cNvSpPr/>
          <p:nvPr/>
        </p:nvSpPr>
        <p:spPr>
          <a:xfrm>
            <a:off x="7619809" y="6748272"/>
            <a:ext cx="304792" cy="109728"/>
          </a:xfrm>
          <a:prstGeom prst="rect">
            <a:avLst/>
          </a:prstGeom>
          <a:solidFill>
            <a:srgbClr val="0E5E6F"/>
          </a:solidFill>
          <a:ln/>
        </p:spPr>
      </p:sp>
      <p:sp>
        <p:nvSpPr>
          <p:cNvPr id="33" name="Shape 31"/>
          <p:cNvSpPr/>
          <p:nvPr/>
        </p:nvSpPr>
        <p:spPr>
          <a:xfrm>
            <a:off x="7924602" y="6748272"/>
            <a:ext cx="304792" cy="109728"/>
          </a:xfrm>
          <a:prstGeom prst="rect">
            <a:avLst/>
          </a:prstGeom>
          <a:solidFill>
            <a:srgbClr val="E0A526"/>
          </a:solidFill>
          <a:ln/>
        </p:spPr>
      </p:sp>
      <p:sp>
        <p:nvSpPr>
          <p:cNvPr id="34" name="Shape 32"/>
          <p:cNvSpPr/>
          <p:nvPr/>
        </p:nvSpPr>
        <p:spPr>
          <a:xfrm>
            <a:off x="8229394" y="6748272"/>
            <a:ext cx="304792" cy="109728"/>
          </a:xfrm>
          <a:prstGeom prst="rect">
            <a:avLst/>
          </a:prstGeom>
          <a:solidFill>
            <a:srgbClr val="0E5E6F"/>
          </a:solidFill>
          <a:ln/>
        </p:spPr>
      </p:sp>
      <p:sp>
        <p:nvSpPr>
          <p:cNvPr id="35" name="Shape 33"/>
          <p:cNvSpPr/>
          <p:nvPr/>
        </p:nvSpPr>
        <p:spPr>
          <a:xfrm>
            <a:off x="8534187" y="6748272"/>
            <a:ext cx="304792" cy="109728"/>
          </a:xfrm>
          <a:prstGeom prst="rect">
            <a:avLst/>
          </a:prstGeom>
          <a:solidFill>
            <a:srgbClr val="8B1E3F"/>
          </a:solidFill>
          <a:ln/>
        </p:spPr>
      </p:sp>
      <p:sp>
        <p:nvSpPr>
          <p:cNvPr id="36" name="Shape 34"/>
          <p:cNvSpPr/>
          <p:nvPr/>
        </p:nvSpPr>
        <p:spPr>
          <a:xfrm>
            <a:off x="8838979" y="6748272"/>
            <a:ext cx="304792" cy="109728"/>
          </a:xfrm>
          <a:prstGeom prst="rect">
            <a:avLst/>
          </a:prstGeom>
          <a:solidFill>
            <a:srgbClr val="0E5E6F"/>
          </a:solidFill>
          <a:ln/>
        </p:spPr>
      </p:sp>
      <p:sp>
        <p:nvSpPr>
          <p:cNvPr id="37" name="Shape 35"/>
          <p:cNvSpPr/>
          <p:nvPr/>
        </p:nvSpPr>
        <p:spPr>
          <a:xfrm>
            <a:off x="9143771" y="6748272"/>
            <a:ext cx="304792" cy="109728"/>
          </a:xfrm>
          <a:prstGeom prst="rect">
            <a:avLst/>
          </a:prstGeom>
          <a:solidFill>
            <a:srgbClr val="E0A526"/>
          </a:solidFill>
          <a:ln/>
        </p:spPr>
      </p:sp>
      <p:sp>
        <p:nvSpPr>
          <p:cNvPr id="38" name="Shape 36"/>
          <p:cNvSpPr/>
          <p:nvPr/>
        </p:nvSpPr>
        <p:spPr>
          <a:xfrm>
            <a:off x="9448564" y="6748272"/>
            <a:ext cx="304792" cy="109728"/>
          </a:xfrm>
          <a:prstGeom prst="rect">
            <a:avLst/>
          </a:prstGeom>
          <a:solidFill>
            <a:srgbClr val="0E5E6F"/>
          </a:solidFill>
          <a:ln/>
        </p:spPr>
      </p:sp>
      <p:sp>
        <p:nvSpPr>
          <p:cNvPr id="39" name="Shape 37"/>
          <p:cNvSpPr/>
          <p:nvPr/>
        </p:nvSpPr>
        <p:spPr>
          <a:xfrm>
            <a:off x="9753356" y="6748272"/>
            <a:ext cx="304792" cy="109728"/>
          </a:xfrm>
          <a:prstGeom prst="rect">
            <a:avLst/>
          </a:prstGeom>
          <a:solidFill>
            <a:srgbClr val="8B1E3F"/>
          </a:solidFill>
          <a:ln/>
        </p:spPr>
      </p:sp>
      <p:sp>
        <p:nvSpPr>
          <p:cNvPr id="40" name="Shape 38"/>
          <p:cNvSpPr/>
          <p:nvPr/>
        </p:nvSpPr>
        <p:spPr>
          <a:xfrm>
            <a:off x="10058149" y="6748272"/>
            <a:ext cx="304792" cy="109728"/>
          </a:xfrm>
          <a:prstGeom prst="rect">
            <a:avLst/>
          </a:prstGeom>
          <a:solidFill>
            <a:srgbClr val="0E5E6F"/>
          </a:solidFill>
          <a:ln/>
        </p:spPr>
      </p:sp>
      <p:sp>
        <p:nvSpPr>
          <p:cNvPr id="41" name="Shape 39"/>
          <p:cNvSpPr/>
          <p:nvPr/>
        </p:nvSpPr>
        <p:spPr>
          <a:xfrm>
            <a:off x="10362941" y="6748272"/>
            <a:ext cx="304792" cy="109728"/>
          </a:xfrm>
          <a:prstGeom prst="rect">
            <a:avLst/>
          </a:prstGeom>
          <a:solidFill>
            <a:srgbClr val="E0A526"/>
          </a:solidFill>
          <a:ln/>
        </p:spPr>
      </p:sp>
      <p:sp>
        <p:nvSpPr>
          <p:cNvPr id="42" name="Shape 40"/>
          <p:cNvSpPr/>
          <p:nvPr/>
        </p:nvSpPr>
        <p:spPr>
          <a:xfrm>
            <a:off x="10667733" y="6748272"/>
            <a:ext cx="304792" cy="109728"/>
          </a:xfrm>
          <a:prstGeom prst="rect">
            <a:avLst/>
          </a:prstGeom>
          <a:solidFill>
            <a:srgbClr val="0E5E6F"/>
          </a:solidFill>
          <a:ln/>
        </p:spPr>
      </p:sp>
      <p:sp>
        <p:nvSpPr>
          <p:cNvPr id="43" name="Shape 41"/>
          <p:cNvSpPr/>
          <p:nvPr/>
        </p:nvSpPr>
        <p:spPr>
          <a:xfrm>
            <a:off x="10972526" y="6748272"/>
            <a:ext cx="304792" cy="109728"/>
          </a:xfrm>
          <a:prstGeom prst="rect">
            <a:avLst/>
          </a:prstGeom>
          <a:solidFill>
            <a:srgbClr val="8B1E3F"/>
          </a:solidFill>
          <a:ln/>
        </p:spPr>
      </p:sp>
      <p:sp>
        <p:nvSpPr>
          <p:cNvPr id="44" name="Shape 42"/>
          <p:cNvSpPr/>
          <p:nvPr/>
        </p:nvSpPr>
        <p:spPr>
          <a:xfrm>
            <a:off x="11277318" y="6748272"/>
            <a:ext cx="304792" cy="109728"/>
          </a:xfrm>
          <a:prstGeom prst="rect">
            <a:avLst/>
          </a:prstGeom>
          <a:solidFill>
            <a:srgbClr val="0E5E6F"/>
          </a:solidFill>
          <a:ln/>
        </p:spPr>
      </p:sp>
      <p:sp>
        <p:nvSpPr>
          <p:cNvPr id="45" name="Shape 43"/>
          <p:cNvSpPr/>
          <p:nvPr/>
        </p:nvSpPr>
        <p:spPr>
          <a:xfrm>
            <a:off x="11582110" y="6748272"/>
            <a:ext cx="304792" cy="109728"/>
          </a:xfrm>
          <a:prstGeom prst="rect">
            <a:avLst/>
          </a:prstGeom>
          <a:solidFill>
            <a:srgbClr val="E0A526"/>
          </a:solidFill>
          <a:ln/>
        </p:spPr>
      </p:sp>
      <p:sp>
        <p:nvSpPr>
          <p:cNvPr id="46" name="Shape 44"/>
          <p:cNvSpPr/>
          <p:nvPr/>
        </p:nvSpPr>
        <p:spPr>
          <a:xfrm>
            <a:off x="11886903" y="6748272"/>
            <a:ext cx="304792" cy="109728"/>
          </a:xfrm>
          <a:prstGeom prst="rect">
            <a:avLst/>
          </a:prstGeom>
          <a:solidFill>
            <a:srgbClr val="0E5E6F"/>
          </a:solidFill>
          <a:ln/>
        </p:spPr>
      </p:sp>
      <p:graphicFrame>
        <p:nvGraphicFramePr>
          <p:cNvPr id="47" name="Chart 0" descr=""/>
          <p:cNvGraphicFramePr/>
          <p:nvPr/>
        </p:nvGraphicFramePr>
        <p:xfrm>
          <a:off x="548640" y="1920240"/>
          <a:ext cx="7040880" cy="4343400"/>
        </p:xfrm>
        <a:graphic xmlns:a="http://schemas.openxmlformats.org/drawingml/2006/main">
          <a:graphicData uri="http://schemas.openxmlformats.org/drawingml/2006/chart">
            <c:chart xmlns:c="http://schemas.openxmlformats.org/drawingml/2006/chart" r:id="rId1"/>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Inside the same polling part, Hindu-name electors were struck off 9.6 to 24.5 points more often, in 728 of 823 parts large enough to compare.</a:t>
            </a:r>
            <a:endParaRPr lang="en-US" sz="1400" dirty="0"/>
          </a:p>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The lists give religion and age separately, so part of this gap may be an age gap.</a:t>
            </a:r>
            <a:endParaRPr lang="en-US" sz="1400" dirty="0"/>
          </a:p>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Religion is guessed from names, because the roll does not record it.</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8B1E3F"/>
                </a:solidFill>
                <a:latin typeface="Calibri" pitchFamily="34" charset="0"/>
                <a:ea typeface="Calibri" pitchFamily="34" charset="-122"/>
                <a:cs typeface="Calibri" pitchFamily="34" charset="-120"/>
              </a:rPr>
              <a:t>AGE, SEX, RELIGION, 2002</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6E1832"/>
                </a:solidFill>
                <a:latin typeface="Cambria" pitchFamily="34" charset="0"/>
                <a:ea typeface="Cambria" pitchFamily="34" charset="-122"/>
                <a:cs typeface="Cambria" pitchFamily="34" charset="-120"/>
              </a:rPr>
              <a:t>Women and men were struck off at similar rates, 39.9% and 40.5%</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Share struck off by sex, constituency by constituency</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Hyderabad Old City SIR 2026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10</a:t>
            </a:r>
            <a:endParaRPr lang="en-US" sz="900" dirty="0"/>
          </a:p>
        </p:txBody>
      </p:sp>
      <p:sp>
        <p:nvSpPr>
          <p:cNvPr id="7" name="Shape 5"/>
          <p:cNvSpPr/>
          <p:nvPr/>
        </p:nvSpPr>
        <p:spPr>
          <a:xfrm>
            <a:off x="0" y="6748272"/>
            <a:ext cx="304792" cy="109728"/>
          </a:xfrm>
          <a:prstGeom prst="rect">
            <a:avLst/>
          </a:prstGeom>
          <a:solidFill>
            <a:srgbClr val="8B1E3F"/>
          </a:solidFill>
          <a:ln/>
        </p:spPr>
      </p:sp>
      <p:sp>
        <p:nvSpPr>
          <p:cNvPr id="8" name="Shape 6"/>
          <p:cNvSpPr/>
          <p:nvPr/>
        </p:nvSpPr>
        <p:spPr>
          <a:xfrm>
            <a:off x="304792" y="6748272"/>
            <a:ext cx="304792" cy="109728"/>
          </a:xfrm>
          <a:prstGeom prst="rect">
            <a:avLst/>
          </a:prstGeom>
          <a:solidFill>
            <a:srgbClr val="0E5E6F"/>
          </a:solidFill>
          <a:ln/>
        </p:spPr>
      </p:sp>
      <p:sp>
        <p:nvSpPr>
          <p:cNvPr id="9" name="Shape 7"/>
          <p:cNvSpPr/>
          <p:nvPr/>
        </p:nvSpPr>
        <p:spPr>
          <a:xfrm>
            <a:off x="609585" y="6748272"/>
            <a:ext cx="304792" cy="109728"/>
          </a:xfrm>
          <a:prstGeom prst="rect">
            <a:avLst/>
          </a:prstGeom>
          <a:solidFill>
            <a:srgbClr val="E0A526"/>
          </a:solidFill>
          <a:ln/>
        </p:spPr>
      </p:sp>
      <p:sp>
        <p:nvSpPr>
          <p:cNvPr id="10" name="Shape 8"/>
          <p:cNvSpPr/>
          <p:nvPr/>
        </p:nvSpPr>
        <p:spPr>
          <a:xfrm>
            <a:off x="914377" y="6748272"/>
            <a:ext cx="304792" cy="109728"/>
          </a:xfrm>
          <a:prstGeom prst="rect">
            <a:avLst/>
          </a:prstGeom>
          <a:solidFill>
            <a:srgbClr val="0E5E6F"/>
          </a:solidFill>
          <a:ln/>
        </p:spPr>
      </p:sp>
      <p:sp>
        <p:nvSpPr>
          <p:cNvPr id="11" name="Shape 9"/>
          <p:cNvSpPr/>
          <p:nvPr/>
        </p:nvSpPr>
        <p:spPr>
          <a:xfrm>
            <a:off x="1219170" y="6748272"/>
            <a:ext cx="304792" cy="109728"/>
          </a:xfrm>
          <a:prstGeom prst="rect">
            <a:avLst/>
          </a:prstGeom>
          <a:solidFill>
            <a:srgbClr val="8B1E3F"/>
          </a:solidFill>
          <a:ln/>
        </p:spPr>
      </p:sp>
      <p:sp>
        <p:nvSpPr>
          <p:cNvPr id="12" name="Shape 10"/>
          <p:cNvSpPr/>
          <p:nvPr/>
        </p:nvSpPr>
        <p:spPr>
          <a:xfrm>
            <a:off x="1523962" y="6748272"/>
            <a:ext cx="304792" cy="109728"/>
          </a:xfrm>
          <a:prstGeom prst="rect">
            <a:avLst/>
          </a:prstGeom>
          <a:solidFill>
            <a:srgbClr val="0E5E6F"/>
          </a:solidFill>
          <a:ln/>
        </p:spPr>
      </p:sp>
      <p:sp>
        <p:nvSpPr>
          <p:cNvPr id="13" name="Shape 11"/>
          <p:cNvSpPr/>
          <p:nvPr/>
        </p:nvSpPr>
        <p:spPr>
          <a:xfrm>
            <a:off x="1828754" y="6748272"/>
            <a:ext cx="304792" cy="109728"/>
          </a:xfrm>
          <a:prstGeom prst="rect">
            <a:avLst/>
          </a:prstGeom>
          <a:solidFill>
            <a:srgbClr val="E0A526"/>
          </a:solidFill>
          <a:ln/>
        </p:spPr>
      </p:sp>
      <p:sp>
        <p:nvSpPr>
          <p:cNvPr id="14" name="Shape 12"/>
          <p:cNvSpPr/>
          <p:nvPr/>
        </p:nvSpPr>
        <p:spPr>
          <a:xfrm>
            <a:off x="2133547" y="6748272"/>
            <a:ext cx="304792" cy="109728"/>
          </a:xfrm>
          <a:prstGeom prst="rect">
            <a:avLst/>
          </a:prstGeom>
          <a:solidFill>
            <a:srgbClr val="0E5E6F"/>
          </a:solidFill>
          <a:ln/>
        </p:spPr>
      </p:sp>
      <p:sp>
        <p:nvSpPr>
          <p:cNvPr id="15" name="Shape 13"/>
          <p:cNvSpPr/>
          <p:nvPr/>
        </p:nvSpPr>
        <p:spPr>
          <a:xfrm>
            <a:off x="2438339" y="6748272"/>
            <a:ext cx="304792" cy="109728"/>
          </a:xfrm>
          <a:prstGeom prst="rect">
            <a:avLst/>
          </a:prstGeom>
          <a:solidFill>
            <a:srgbClr val="8B1E3F"/>
          </a:solidFill>
          <a:ln/>
        </p:spPr>
      </p:sp>
      <p:sp>
        <p:nvSpPr>
          <p:cNvPr id="16" name="Shape 14"/>
          <p:cNvSpPr/>
          <p:nvPr/>
        </p:nvSpPr>
        <p:spPr>
          <a:xfrm>
            <a:off x="2743131" y="6748272"/>
            <a:ext cx="304792" cy="109728"/>
          </a:xfrm>
          <a:prstGeom prst="rect">
            <a:avLst/>
          </a:prstGeom>
          <a:solidFill>
            <a:srgbClr val="0E5E6F"/>
          </a:solidFill>
          <a:ln/>
        </p:spPr>
      </p:sp>
      <p:sp>
        <p:nvSpPr>
          <p:cNvPr id="17" name="Shape 15"/>
          <p:cNvSpPr/>
          <p:nvPr/>
        </p:nvSpPr>
        <p:spPr>
          <a:xfrm>
            <a:off x="3047924" y="6748272"/>
            <a:ext cx="304792" cy="109728"/>
          </a:xfrm>
          <a:prstGeom prst="rect">
            <a:avLst/>
          </a:prstGeom>
          <a:solidFill>
            <a:srgbClr val="E0A526"/>
          </a:solidFill>
          <a:ln/>
        </p:spPr>
      </p:sp>
      <p:sp>
        <p:nvSpPr>
          <p:cNvPr id="18" name="Shape 16"/>
          <p:cNvSpPr/>
          <p:nvPr/>
        </p:nvSpPr>
        <p:spPr>
          <a:xfrm>
            <a:off x="3352716" y="6748272"/>
            <a:ext cx="304792" cy="109728"/>
          </a:xfrm>
          <a:prstGeom prst="rect">
            <a:avLst/>
          </a:prstGeom>
          <a:solidFill>
            <a:srgbClr val="0E5E6F"/>
          </a:solidFill>
          <a:ln/>
        </p:spPr>
      </p:sp>
      <p:sp>
        <p:nvSpPr>
          <p:cNvPr id="19" name="Shape 17"/>
          <p:cNvSpPr/>
          <p:nvPr/>
        </p:nvSpPr>
        <p:spPr>
          <a:xfrm>
            <a:off x="3657509" y="6748272"/>
            <a:ext cx="304792" cy="109728"/>
          </a:xfrm>
          <a:prstGeom prst="rect">
            <a:avLst/>
          </a:prstGeom>
          <a:solidFill>
            <a:srgbClr val="8B1E3F"/>
          </a:solidFill>
          <a:ln/>
        </p:spPr>
      </p:sp>
      <p:sp>
        <p:nvSpPr>
          <p:cNvPr id="20" name="Shape 18"/>
          <p:cNvSpPr/>
          <p:nvPr/>
        </p:nvSpPr>
        <p:spPr>
          <a:xfrm>
            <a:off x="3962301" y="6748272"/>
            <a:ext cx="304792" cy="109728"/>
          </a:xfrm>
          <a:prstGeom prst="rect">
            <a:avLst/>
          </a:prstGeom>
          <a:solidFill>
            <a:srgbClr val="0E5E6F"/>
          </a:solidFill>
          <a:ln/>
        </p:spPr>
      </p:sp>
      <p:sp>
        <p:nvSpPr>
          <p:cNvPr id="21" name="Shape 19"/>
          <p:cNvSpPr/>
          <p:nvPr/>
        </p:nvSpPr>
        <p:spPr>
          <a:xfrm>
            <a:off x="4267093" y="6748272"/>
            <a:ext cx="304792" cy="109728"/>
          </a:xfrm>
          <a:prstGeom prst="rect">
            <a:avLst/>
          </a:prstGeom>
          <a:solidFill>
            <a:srgbClr val="E0A526"/>
          </a:solidFill>
          <a:ln/>
        </p:spPr>
      </p:sp>
      <p:sp>
        <p:nvSpPr>
          <p:cNvPr id="22" name="Shape 20"/>
          <p:cNvSpPr/>
          <p:nvPr/>
        </p:nvSpPr>
        <p:spPr>
          <a:xfrm>
            <a:off x="4571886" y="6748272"/>
            <a:ext cx="304792" cy="109728"/>
          </a:xfrm>
          <a:prstGeom prst="rect">
            <a:avLst/>
          </a:prstGeom>
          <a:solidFill>
            <a:srgbClr val="0E5E6F"/>
          </a:solidFill>
          <a:ln/>
        </p:spPr>
      </p:sp>
      <p:sp>
        <p:nvSpPr>
          <p:cNvPr id="23" name="Shape 21"/>
          <p:cNvSpPr/>
          <p:nvPr/>
        </p:nvSpPr>
        <p:spPr>
          <a:xfrm>
            <a:off x="4876678" y="6748272"/>
            <a:ext cx="304792" cy="109728"/>
          </a:xfrm>
          <a:prstGeom prst="rect">
            <a:avLst/>
          </a:prstGeom>
          <a:solidFill>
            <a:srgbClr val="8B1E3F"/>
          </a:solidFill>
          <a:ln/>
        </p:spPr>
      </p:sp>
      <p:sp>
        <p:nvSpPr>
          <p:cNvPr id="24" name="Shape 22"/>
          <p:cNvSpPr/>
          <p:nvPr/>
        </p:nvSpPr>
        <p:spPr>
          <a:xfrm>
            <a:off x="5181470" y="6748272"/>
            <a:ext cx="304792" cy="109728"/>
          </a:xfrm>
          <a:prstGeom prst="rect">
            <a:avLst/>
          </a:prstGeom>
          <a:solidFill>
            <a:srgbClr val="0E5E6F"/>
          </a:solidFill>
          <a:ln/>
        </p:spPr>
      </p:sp>
      <p:sp>
        <p:nvSpPr>
          <p:cNvPr id="25" name="Shape 23"/>
          <p:cNvSpPr/>
          <p:nvPr/>
        </p:nvSpPr>
        <p:spPr>
          <a:xfrm>
            <a:off x="5486263" y="6748272"/>
            <a:ext cx="304792" cy="109728"/>
          </a:xfrm>
          <a:prstGeom prst="rect">
            <a:avLst/>
          </a:prstGeom>
          <a:solidFill>
            <a:srgbClr val="E0A526"/>
          </a:solidFill>
          <a:ln/>
        </p:spPr>
      </p:sp>
      <p:sp>
        <p:nvSpPr>
          <p:cNvPr id="26" name="Shape 24"/>
          <p:cNvSpPr/>
          <p:nvPr/>
        </p:nvSpPr>
        <p:spPr>
          <a:xfrm>
            <a:off x="5791055" y="6748272"/>
            <a:ext cx="304792" cy="109728"/>
          </a:xfrm>
          <a:prstGeom prst="rect">
            <a:avLst/>
          </a:prstGeom>
          <a:solidFill>
            <a:srgbClr val="0E5E6F"/>
          </a:solidFill>
          <a:ln/>
        </p:spPr>
      </p:sp>
      <p:sp>
        <p:nvSpPr>
          <p:cNvPr id="27" name="Shape 25"/>
          <p:cNvSpPr/>
          <p:nvPr/>
        </p:nvSpPr>
        <p:spPr>
          <a:xfrm>
            <a:off x="6095848" y="6748272"/>
            <a:ext cx="304792" cy="109728"/>
          </a:xfrm>
          <a:prstGeom prst="rect">
            <a:avLst/>
          </a:prstGeom>
          <a:solidFill>
            <a:srgbClr val="8B1E3F"/>
          </a:solidFill>
          <a:ln/>
        </p:spPr>
      </p:sp>
      <p:sp>
        <p:nvSpPr>
          <p:cNvPr id="28" name="Shape 26"/>
          <p:cNvSpPr/>
          <p:nvPr/>
        </p:nvSpPr>
        <p:spPr>
          <a:xfrm>
            <a:off x="6400640" y="6748272"/>
            <a:ext cx="304792" cy="109728"/>
          </a:xfrm>
          <a:prstGeom prst="rect">
            <a:avLst/>
          </a:prstGeom>
          <a:solidFill>
            <a:srgbClr val="0E5E6F"/>
          </a:solidFill>
          <a:ln/>
        </p:spPr>
      </p:sp>
      <p:sp>
        <p:nvSpPr>
          <p:cNvPr id="29" name="Shape 27"/>
          <p:cNvSpPr/>
          <p:nvPr/>
        </p:nvSpPr>
        <p:spPr>
          <a:xfrm>
            <a:off x="6705432" y="6748272"/>
            <a:ext cx="304792" cy="109728"/>
          </a:xfrm>
          <a:prstGeom prst="rect">
            <a:avLst/>
          </a:prstGeom>
          <a:solidFill>
            <a:srgbClr val="E0A526"/>
          </a:solidFill>
          <a:ln/>
        </p:spPr>
      </p:sp>
      <p:sp>
        <p:nvSpPr>
          <p:cNvPr id="30" name="Shape 28"/>
          <p:cNvSpPr/>
          <p:nvPr/>
        </p:nvSpPr>
        <p:spPr>
          <a:xfrm>
            <a:off x="7010225" y="6748272"/>
            <a:ext cx="304792" cy="109728"/>
          </a:xfrm>
          <a:prstGeom prst="rect">
            <a:avLst/>
          </a:prstGeom>
          <a:solidFill>
            <a:srgbClr val="0E5E6F"/>
          </a:solidFill>
          <a:ln/>
        </p:spPr>
      </p:sp>
      <p:sp>
        <p:nvSpPr>
          <p:cNvPr id="31" name="Shape 29"/>
          <p:cNvSpPr/>
          <p:nvPr/>
        </p:nvSpPr>
        <p:spPr>
          <a:xfrm>
            <a:off x="7315017" y="6748272"/>
            <a:ext cx="304792" cy="109728"/>
          </a:xfrm>
          <a:prstGeom prst="rect">
            <a:avLst/>
          </a:prstGeom>
          <a:solidFill>
            <a:srgbClr val="8B1E3F"/>
          </a:solidFill>
          <a:ln/>
        </p:spPr>
      </p:sp>
      <p:sp>
        <p:nvSpPr>
          <p:cNvPr id="32" name="Shape 30"/>
          <p:cNvSpPr/>
          <p:nvPr/>
        </p:nvSpPr>
        <p:spPr>
          <a:xfrm>
            <a:off x="7619809" y="6748272"/>
            <a:ext cx="304792" cy="109728"/>
          </a:xfrm>
          <a:prstGeom prst="rect">
            <a:avLst/>
          </a:prstGeom>
          <a:solidFill>
            <a:srgbClr val="0E5E6F"/>
          </a:solidFill>
          <a:ln/>
        </p:spPr>
      </p:sp>
      <p:sp>
        <p:nvSpPr>
          <p:cNvPr id="33" name="Shape 31"/>
          <p:cNvSpPr/>
          <p:nvPr/>
        </p:nvSpPr>
        <p:spPr>
          <a:xfrm>
            <a:off x="7924602" y="6748272"/>
            <a:ext cx="304792" cy="109728"/>
          </a:xfrm>
          <a:prstGeom prst="rect">
            <a:avLst/>
          </a:prstGeom>
          <a:solidFill>
            <a:srgbClr val="E0A526"/>
          </a:solidFill>
          <a:ln/>
        </p:spPr>
      </p:sp>
      <p:sp>
        <p:nvSpPr>
          <p:cNvPr id="34" name="Shape 32"/>
          <p:cNvSpPr/>
          <p:nvPr/>
        </p:nvSpPr>
        <p:spPr>
          <a:xfrm>
            <a:off x="8229394" y="6748272"/>
            <a:ext cx="304792" cy="109728"/>
          </a:xfrm>
          <a:prstGeom prst="rect">
            <a:avLst/>
          </a:prstGeom>
          <a:solidFill>
            <a:srgbClr val="0E5E6F"/>
          </a:solidFill>
          <a:ln/>
        </p:spPr>
      </p:sp>
      <p:sp>
        <p:nvSpPr>
          <p:cNvPr id="35" name="Shape 33"/>
          <p:cNvSpPr/>
          <p:nvPr/>
        </p:nvSpPr>
        <p:spPr>
          <a:xfrm>
            <a:off x="8534187" y="6748272"/>
            <a:ext cx="304792" cy="109728"/>
          </a:xfrm>
          <a:prstGeom prst="rect">
            <a:avLst/>
          </a:prstGeom>
          <a:solidFill>
            <a:srgbClr val="8B1E3F"/>
          </a:solidFill>
          <a:ln/>
        </p:spPr>
      </p:sp>
      <p:sp>
        <p:nvSpPr>
          <p:cNvPr id="36" name="Shape 34"/>
          <p:cNvSpPr/>
          <p:nvPr/>
        </p:nvSpPr>
        <p:spPr>
          <a:xfrm>
            <a:off x="8838979" y="6748272"/>
            <a:ext cx="304792" cy="109728"/>
          </a:xfrm>
          <a:prstGeom prst="rect">
            <a:avLst/>
          </a:prstGeom>
          <a:solidFill>
            <a:srgbClr val="0E5E6F"/>
          </a:solidFill>
          <a:ln/>
        </p:spPr>
      </p:sp>
      <p:sp>
        <p:nvSpPr>
          <p:cNvPr id="37" name="Shape 35"/>
          <p:cNvSpPr/>
          <p:nvPr/>
        </p:nvSpPr>
        <p:spPr>
          <a:xfrm>
            <a:off x="9143771" y="6748272"/>
            <a:ext cx="304792" cy="109728"/>
          </a:xfrm>
          <a:prstGeom prst="rect">
            <a:avLst/>
          </a:prstGeom>
          <a:solidFill>
            <a:srgbClr val="E0A526"/>
          </a:solidFill>
          <a:ln/>
        </p:spPr>
      </p:sp>
      <p:sp>
        <p:nvSpPr>
          <p:cNvPr id="38" name="Shape 36"/>
          <p:cNvSpPr/>
          <p:nvPr/>
        </p:nvSpPr>
        <p:spPr>
          <a:xfrm>
            <a:off x="9448564" y="6748272"/>
            <a:ext cx="304792" cy="109728"/>
          </a:xfrm>
          <a:prstGeom prst="rect">
            <a:avLst/>
          </a:prstGeom>
          <a:solidFill>
            <a:srgbClr val="0E5E6F"/>
          </a:solidFill>
          <a:ln/>
        </p:spPr>
      </p:sp>
      <p:sp>
        <p:nvSpPr>
          <p:cNvPr id="39" name="Shape 37"/>
          <p:cNvSpPr/>
          <p:nvPr/>
        </p:nvSpPr>
        <p:spPr>
          <a:xfrm>
            <a:off x="9753356" y="6748272"/>
            <a:ext cx="304792" cy="109728"/>
          </a:xfrm>
          <a:prstGeom prst="rect">
            <a:avLst/>
          </a:prstGeom>
          <a:solidFill>
            <a:srgbClr val="8B1E3F"/>
          </a:solidFill>
          <a:ln/>
        </p:spPr>
      </p:sp>
      <p:sp>
        <p:nvSpPr>
          <p:cNvPr id="40" name="Shape 38"/>
          <p:cNvSpPr/>
          <p:nvPr/>
        </p:nvSpPr>
        <p:spPr>
          <a:xfrm>
            <a:off x="10058149" y="6748272"/>
            <a:ext cx="304792" cy="109728"/>
          </a:xfrm>
          <a:prstGeom prst="rect">
            <a:avLst/>
          </a:prstGeom>
          <a:solidFill>
            <a:srgbClr val="0E5E6F"/>
          </a:solidFill>
          <a:ln/>
        </p:spPr>
      </p:sp>
      <p:sp>
        <p:nvSpPr>
          <p:cNvPr id="41" name="Shape 39"/>
          <p:cNvSpPr/>
          <p:nvPr/>
        </p:nvSpPr>
        <p:spPr>
          <a:xfrm>
            <a:off x="10362941" y="6748272"/>
            <a:ext cx="304792" cy="109728"/>
          </a:xfrm>
          <a:prstGeom prst="rect">
            <a:avLst/>
          </a:prstGeom>
          <a:solidFill>
            <a:srgbClr val="E0A526"/>
          </a:solidFill>
          <a:ln/>
        </p:spPr>
      </p:sp>
      <p:sp>
        <p:nvSpPr>
          <p:cNvPr id="42" name="Shape 40"/>
          <p:cNvSpPr/>
          <p:nvPr/>
        </p:nvSpPr>
        <p:spPr>
          <a:xfrm>
            <a:off x="10667733" y="6748272"/>
            <a:ext cx="304792" cy="109728"/>
          </a:xfrm>
          <a:prstGeom prst="rect">
            <a:avLst/>
          </a:prstGeom>
          <a:solidFill>
            <a:srgbClr val="0E5E6F"/>
          </a:solidFill>
          <a:ln/>
        </p:spPr>
      </p:sp>
      <p:sp>
        <p:nvSpPr>
          <p:cNvPr id="43" name="Shape 41"/>
          <p:cNvSpPr/>
          <p:nvPr/>
        </p:nvSpPr>
        <p:spPr>
          <a:xfrm>
            <a:off x="10972526" y="6748272"/>
            <a:ext cx="304792" cy="109728"/>
          </a:xfrm>
          <a:prstGeom prst="rect">
            <a:avLst/>
          </a:prstGeom>
          <a:solidFill>
            <a:srgbClr val="8B1E3F"/>
          </a:solidFill>
          <a:ln/>
        </p:spPr>
      </p:sp>
      <p:sp>
        <p:nvSpPr>
          <p:cNvPr id="44" name="Shape 42"/>
          <p:cNvSpPr/>
          <p:nvPr/>
        </p:nvSpPr>
        <p:spPr>
          <a:xfrm>
            <a:off x="11277318" y="6748272"/>
            <a:ext cx="304792" cy="109728"/>
          </a:xfrm>
          <a:prstGeom prst="rect">
            <a:avLst/>
          </a:prstGeom>
          <a:solidFill>
            <a:srgbClr val="0E5E6F"/>
          </a:solidFill>
          <a:ln/>
        </p:spPr>
      </p:sp>
      <p:sp>
        <p:nvSpPr>
          <p:cNvPr id="45" name="Shape 43"/>
          <p:cNvSpPr/>
          <p:nvPr/>
        </p:nvSpPr>
        <p:spPr>
          <a:xfrm>
            <a:off x="11582110" y="6748272"/>
            <a:ext cx="304792" cy="109728"/>
          </a:xfrm>
          <a:prstGeom prst="rect">
            <a:avLst/>
          </a:prstGeom>
          <a:solidFill>
            <a:srgbClr val="E0A526"/>
          </a:solidFill>
          <a:ln/>
        </p:spPr>
      </p:sp>
      <p:sp>
        <p:nvSpPr>
          <p:cNvPr id="46" name="Shape 44"/>
          <p:cNvSpPr/>
          <p:nvPr/>
        </p:nvSpPr>
        <p:spPr>
          <a:xfrm>
            <a:off x="11886903" y="6748272"/>
            <a:ext cx="304792" cy="109728"/>
          </a:xfrm>
          <a:prstGeom prst="rect">
            <a:avLst/>
          </a:prstGeom>
          <a:solidFill>
            <a:srgbClr val="0E5E6F"/>
          </a:solidFill>
          <a:ln/>
        </p:spPr>
      </p:sp>
      <p:graphicFrame>
        <p:nvGraphicFramePr>
          <p:cNvPr id="47" name="Chart 0" descr=""/>
          <p:cNvGraphicFramePr/>
          <p:nvPr/>
        </p:nvGraphicFramePr>
        <p:xfrm>
          <a:off x="548640" y="1920240"/>
          <a:ext cx="7040880" cy="4343400"/>
        </p:xfrm>
        <a:graphic xmlns:a="http://schemas.openxmlformats.org/drawingml/2006/main">
          <a:graphicData uri="http://schemas.openxmlformats.org/drawingml/2006/chart">
            <c:chart xmlns:c="http://schemas.openxmlformats.org/drawingml/2006/chart" r:id="rId1"/>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Inside the same part the gaps are under 2.5 points either way.</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8B1E3F"/>
                </a:solidFill>
                <a:latin typeface="Calibri" pitchFamily="34" charset="0"/>
                <a:ea typeface="Calibri" pitchFamily="34" charset="-122"/>
                <a:cs typeface="Calibri" pitchFamily="34" charset="-120"/>
              </a:rPr>
              <a:t>POLLING PARTS</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6E1832"/>
                </a:solidFill>
                <a:latin typeface="Cambria" pitchFamily="34" charset="0"/>
                <a:ea typeface="Cambria" pitchFamily="34" charset="-122"/>
                <a:cs typeface="Cambria" pitchFamily="34" charset="-120"/>
              </a:rPr>
              <a:t>Part removal rates ran from 13% to 80%</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Polling parts with at least 100 electors, by the share struck off; Malakpet has no part numbers</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Hyderabad Old City SIR 2026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11</a:t>
            </a:r>
            <a:endParaRPr lang="en-US" sz="900" dirty="0"/>
          </a:p>
        </p:txBody>
      </p:sp>
      <p:sp>
        <p:nvSpPr>
          <p:cNvPr id="7" name="Shape 5"/>
          <p:cNvSpPr/>
          <p:nvPr/>
        </p:nvSpPr>
        <p:spPr>
          <a:xfrm>
            <a:off x="0" y="6748272"/>
            <a:ext cx="304792" cy="109728"/>
          </a:xfrm>
          <a:prstGeom prst="rect">
            <a:avLst/>
          </a:prstGeom>
          <a:solidFill>
            <a:srgbClr val="8B1E3F"/>
          </a:solidFill>
          <a:ln/>
        </p:spPr>
      </p:sp>
      <p:sp>
        <p:nvSpPr>
          <p:cNvPr id="8" name="Shape 6"/>
          <p:cNvSpPr/>
          <p:nvPr/>
        </p:nvSpPr>
        <p:spPr>
          <a:xfrm>
            <a:off x="304792" y="6748272"/>
            <a:ext cx="304792" cy="109728"/>
          </a:xfrm>
          <a:prstGeom prst="rect">
            <a:avLst/>
          </a:prstGeom>
          <a:solidFill>
            <a:srgbClr val="0E5E6F"/>
          </a:solidFill>
          <a:ln/>
        </p:spPr>
      </p:sp>
      <p:sp>
        <p:nvSpPr>
          <p:cNvPr id="9" name="Shape 7"/>
          <p:cNvSpPr/>
          <p:nvPr/>
        </p:nvSpPr>
        <p:spPr>
          <a:xfrm>
            <a:off x="609585" y="6748272"/>
            <a:ext cx="304792" cy="109728"/>
          </a:xfrm>
          <a:prstGeom prst="rect">
            <a:avLst/>
          </a:prstGeom>
          <a:solidFill>
            <a:srgbClr val="E0A526"/>
          </a:solidFill>
          <a:ln/>
        </p:spPr>
      </p:sp>
      <p:sp>
        <p:nvSpPr>
          <p:cNvPr id="10" name="Shape 8"/>
          <p:cNvSpPr/>
          <p:nvPr/>
        </p:nvSpPr>
        <p:spPr>
          <a:xfrm>
            <a:off x="914377" y="6748272"/>
            <a:ext cx="304792" cy="109728"/>
          </a:xfrm>
          <a:prstGeom prst="rect">
            <a:avLst/>
          </a:prstGeom>
          <a:solidFill>
            <a:srgbClr val="0E5E6F"/>
          </a:solidFill>
          <a:ln/>
        </p:spPr>
      </p:sp>
      <p:sp>
        <p:nvSpPr>
          <p:cNvPr id="11" name="Shape 9"/>
          <p:cNvSpPr/>
          <p:nvPr/>
        </p:nvSpPr>
        <p:spPr>
          <a:xfrm>
            <a:off x="1219170" y="6748272"/>
            <a:ext cx="304792" cy="109728"/>
          </a:xfrm>
          <a:prstGeom prst="rect">
            <a:avLst/>
          </a:prstGeom>
          <a:solidFill>
            <a:srgbClr val="8B1E3F"/>
          </a:solidFill>
          <a:ln/>
        </p:spPr>
      </p:sp>
      <p:sp>
        <p:nvSpPr>
          <p:cNvPr id="12" name="Shape 10"/>
          <p:cNvSpPr/>
          <p:nvPr/>
        </p:nvSpPr>
        <p:spPr>
          <a:xfrm>
            <a:off x="1523962" y="6748272"/>
            <a:ext cx="304792" cy="109728"/>
          </a:xfrm>
          <a:prstGeom prst="rect">
            <a:avLst/>
          </a:prstGeom>
          <a:solidFill>
            <a:srgbClr val="0E5E6F"/>
          </a:solidFill>
          <a:ln/>
        </p:spPr>
      </p:sp>
      <p:sp>
        <p:nvSpPr>
          <p:cNvPr id="13" name="Shape 11"/>
          <p:cNvSpPr/>
          <p:nvPr/>
        </p:nvSpPr>
        <p:spPr>
          <a:xfrm>
            <a:off x="1828754" y="6748272"/>
            <a:ext cx="304792" cy="109728"/>
          </a:xfrm>
          <a:prstGeom prst="rect">
            <a:avLst/>
          </a:prstGeom>
          <a:solidFill>
            <a:srgbClr val="E0A526"/>
          </a:solidFill>
          <a:ln/>
        </p:spPr>
      </p:sp>
      <p:sp>
        <p:nvSpPr>
          <p:cNvPr id="14" name="Shape 12"/>
          <p:cNvSpPr/>
          <p:nvPr/>
        </p:nvSpPr>
        <p:spPr>
          <a:xfrm>
            <a:off x="2133547" y="6748272"/>
            <a:ext cx="304792" cy="109728"/>
          </a:xfrm>
          <a:prstGeom prst="rect">
            <a:avLst/>
          </a:prstGeom>
          <a:solidFill>
            <a:srgbClr val="0E5E6F"/>
          </a:solidFill>
          <a:ln/>
        </p:spPr>
      </p:sp>
      <p:sp>
        <p:nvSpPr>
          <p:cNvPr id="15" name="Shape 13"/>
          <p:cNvSpPr/>
          <p:nvPr/>
        </p:nvSpPr>
        <p:spPr>
          <a:xfrm>
            <a:off x="2438339" y="6748272"/>
            <a:ext cx="304792" cy="109728"/>
          </a:xfrm>
          <a:prstGeom prst="rect">
            <a:avLst/>
          </a:prstGeom>
          <a:solidFill>
            <a:srgbClr val="8B1E3F"/>
          </a:solidFill>
          <a:ln/>
        </p:spPr>
      </p:sp>
      <p:sp>
        <p:nvSpPr>
          <p:cNvPr id="16" name="Shape 14"/>
          <p:cNvSpPr/>
          <p:nvPr/>
        </p:nvSpPr>
        <p:spPr>
          <a:xfrm>
            <a:off x="2743131" y="6748272"/>
            <a:ext cx="304792" cy="109728"/>
          </a:xfrm>
          <a:prstGeom prst="rect">
            <a:avLst/>
          </a:prstGeom>
          <a:solidFill>
            <a:srgbClr val="0E5E6F"/>
          </a:solidFill>
          <a:ln/>
        </p:spPr>
      </p:sp>
      <p:sp>
        <p:nvSpPr>
          <p:cNvPr id="17" name="Shape 15"/>
          <p:cNvSpPr/>
          <p:nvPr/>
        </p:nvSpPr>
        <p:spPr>
          <a:xfrm>
            <a:off x="3047924" y="6748272"/>
            <a:ext cx="304792" cy="109728"/>
          </a:xfrm>
          <a:prstGeom prst="rect">
            <a:avLst/>
          </a:prstGeom>
          <a:solidFill>
            <a:srgbClr val="E0A526"/>
          </a:solidFill>
          <a:ln/>
        </p:spPr>
      </p:sp>
      <p:sp>
        <p:nvSpPr>
          <p:cNvPr id="18" name="Shape 16"/>
          <p:cNvSpPr/>
          <p:nvPr/>
        </p:nvSpPr>
        <p:spPr>
          <a:xfrm>
            <a:off x="3352716" y="6748272"/>
            <a:ext cx="304792" cy="109728"/>
          </a:xfrm>
          <a:prstGeom prst="rect">
            <a:avLst/>
          </a:prstGeom>
          <a:solidFill>
            <a:srgbClr val="0E5E6F"/>
          </a:solidFill>
          <a:ln/>
        </p:spPr>
      </p:sp>
      <p:sp>
        <p:nvSpPr>
          <p:cNvPr id="19" name="Shape 17"/>
          <p:cNvSpPr/>
          <p:nvPr/>
        </p:nvSpPr>
        <p:spPr>
          <a:xfrm>
            <a:off x="3657509" y="6748272"/>
            <a:ext cx="304792" cy="109728"/>
          </a:xfrm>
          <a:prstGeom prst="rect">
            <a:avLst/>
          </a:prstGeom>
          <a:solidFill>
            <a:srgbClr val="8B1E3F"/>
          </a:solidFill>
          <a:ln/>
        </p:spPr>
      </p:sp>
      <p:sp>
        <p:nvSpPr>
          <p:cNvPr id="20" name="Shape 18"/>
          <p:cNvSpPr/>
          <p:nvPr/>
        </p:nvSpPr>
        <p:spPr>
          <a:xfrm>
            <a:off x="3962301" y="6748272"/>
            <a:ext cx="304792" cy="109728"/>
          </a:xfrm>
          <a:prstGeom prst="rect">
            <a:avLst/>
          </a:prstGeom>
          <a:solidFill>
            <a:srgbClr val="0E5E6F"/>
          </a:solidFill>
          <a:ln/>
        </p:spPr>
      </p:sp>
      <p:sp>
        <p:nvSpPr>
          <p:cNvPr id="21" name="Shape 19"/>
          <p:cNvSpPr/>
          <p:nvPr/>
        </p:nvSpPr>
        <p:spPr>
          <a:xfrm>
            <a:off x="4267093" y="6748272"/>
            <a:ext cx="304792" cy="109728"/>
          </a:xfrm>
          <a:prstGeom prst="rect">
            <a:avLst/>
          </a:prstGeom>
          <a:solidFill>
            <a:srgbClr val="E0A526"/>
          </a:solidFill>
          <a:ln/>
        </p:spPr>
      </p:sp>
      <p:sp>
        <p:nvSpPr>
          <p:cNvPr id="22" name="Shape 20"/>
          <p:cNvSpPr/>
          <p:nvPr/>
        </p:nvSpPr>
        <p:spPr>
          <a:xfrm>
            <a:off x="4571886" y="6748272"/>
            <a:ext cx="304792" cy="109728"/>
          </a:xfrm>
          <a:prstGeom prst="rect">
            <a:avLst/>
          </a:prstGeom>
          <a:solidFill>
            <a:srgbClr val="0E5E6F"/>
          </a:solidFill>
          <a:ln/>
        </p:spPr>
      </p:sp>
      <p:sp>
        <p:nvSpPr>
          <p:cNvPr id="23" name="Shape 21"/>
          <p:cNvSpPr/>
          <p:nvPr/>
        </p:nvSpPr>
        <p:spPr>
          <a:xfrm>
            <a:off x="4876678" y="6748272"/>
            <a:ext cx="304792" cy="109728"/>
          </a:xfrm>
          <a:prstGeom prst="rect">
            <a:avLst/>
          </a:prstGeom>
          <a:solidFill>
            <a:srgbClr val="8B1E3F"/>
          </a:solidFill>
          <a:ln/>
        </p:spPr>
      </p:sp>
      <p:sp>
        <p:nvSpPr>
          <p:cNvPr id="24" name="Shape 22"/>
          <p:cNvSpPr/>
          <p:nvPr/>
        </p:nvSpPr>
        <p:spPr>
          <a:xfrm>
            <a:off x="5181470" y="6748272"/>
            <a:ext cx="304792" cy="109728"/>
          </a:xfrm>
          <a:prstGeom prst="rect">
            <a:avLst/>
          </a:prstGeom>
          <a:solidFill>
            <a:srgbClr val="0E5E6F"/>
          </a:solidFill>
          <a:ln/>
        </p:spPr>
      </p:sp>
      <p:sp>
        <p:nvSpPr>
          <p:cNvPr id="25" name="Shape 23"/>
          <p:cNvSpPr/>
          <p:nvPr/>
        </p:nvSpPr>
        <p:spPr>
          <a:xfrm>
            <a:off x="5486263" y="6748272"/>
            <a:ext cx="304792" cy="109728"/>
          </a:xfrm>
          <a:prstGeom prst="rect">
            <a:avLst/>
          </a:prstGeom>
          <a:solidFill>
            <a:srgbClr val="E0A526"/>
          </a:solidFill>
          <a:ln/>
        </p:spPr>
      </p:sp>
      <p:sp>
        <p:nvSpPr>
          <p:cNvPr id="26" name="Shape 24"/>
          <p:cNvSpPr/>
          <p:nvPr/>
        </p:nvSpPr>
        <p:spPr>
          <a:xfrm>
            <a:off x="5791055" y="6748272"/>
            <a:ext cx="304792" cy="109728"/>
          </a:xfrm>
          <a:prstGeom prst="rect">
            <a:avLst/>
          </a:prstGeom>
          <a:solidFill>
            <a:srgbClr val="0E5E6F"/>
          </a:solidFill>
          <a:ln/>
        </p:spPr>
      </p:sp>
      <p:sp>
        <p:nvSpPr>
          <p:cNvPr id="27" name="Shape 25"/>
          <p:cNvSpPr/>
          <p:nvPr/>
        </p:nvSpPr>
        <p:spPr>
          <a:xfrm>
            <a:off x="6095848" y="6748272"/>
            <a:ext cx="304792" cy="109728"/>
          </a:xfrm>
          <a:prstGeom prst="rect">
            <a:avLst/>
          </a:prstGeom>
          <a:solidFill>
            <a:srgbClr val="8B1E3F"/>
          </a:solidFill>
          <a:ln/>
        </p:spPr>
      </p:sp>
      <p:sp>
        <p:nvSpPr>
          <p:cNvPr id="28" name="Shape 26"/>
          <p:cNvSpPr/>
          <p:nvPr/>
        </p:nvSpPr>
        <p:spPr>
          <a:xfrm>
            <a:off x="6400640" y="6748272"/>
            <a:ext cx="304792" cy="109728"/>
          </a:xfrm>
          <a:prstGeom prst="rect">
            <a:avLst/>
          </a:prstGeom>
          <a:solidFill>
            <a:srgbClr val="0E5E6F"/>
          </a:solidFill>
          <a:ln/>
        </p:spPr>
      </p:sp>
      <p:sp>
        <p:nvSpPr>
          <p:cNvPr id="29" name="Shape 27"/>
          <p:cNvSpPr/>
          <p:nvPr/>
        </p:nvSpPr>
        <p:spPr>
          <a:xfrm>
            <a:off x="6705432" y="6748272"/>
            <a:ext cx="304792" cy="109728"/>
          </a:xfrm>
          <a:prstGeom prst="rect">
            <a:avLst/>
          </a:prstGeom>
          <a:solidFill>
            <a:srgbClr val="E0A526"/>
          </a:solidFill>
          <a:ln/>
        </p:spPr>
      </p:sp>
      <p:sp>
        <p:nvSpPr>
          <p:cNvPr id="30" name="Shape 28"/>
          <p:cNvSpPr/>
          <p:nvPr/>
        </p:nvSpPr>
        <p:spPr>
          <a:xfrm>
            <a:off x="7010225" y="6748272"/>
            <a:ext cx="304792" cy="109728"/>
          </a:xfrm>
          <a:prstGeom prst="rect">
            <a:avLst/>
          </a:prstGeom>
          <a:solidFill>
            <a:srgbClr val="0E5E6F"/>
          </a:solidFill>
          <a:ln/>
        </p:spPr>
      </p:sp>
      <p:sp>
        <p:nvSpPr>
          <p:cNvPr id="31" name="Shape 29"/>
          <p:cNvSpPr/>
          <p:nvPr/>
        </p:nvSpPr>
        <p:spPr>
          <a:xfrm>
            <a:off x="7315017" y="6748272"/>
            <a:ext cx="304792" cy="109728"/>
          </a:xfrm>
          <a:prstGeom prst="rect">
            <a:avLst/>
          </a:prstGeom>
          <a:solidFill>
            <a:srgbClr val="8B1E3F"/>
          </a:solidFill>
          <a:ln/>
        </p:spPr>
      </p:sp>
      <p:sp>
        <p:nvSpPr>
          <p:cNvPr id="32" name="Shape 30"/>
          <p:cNvSpPr/>
          <p:nvPr/>
        </p:nvSpPr>
        <p:spPr>
          <a:xfrm>
            <a:off x="7619809" y="6748272"/>
            <a:ext cx="304792" cy="109728"/>
          </a:xfrm>
          <a:prstGeom prst="rect">
            <a:avLst/>
          </a:prstGeom>
          <a:solidFill>
            <a:srgbClr val="0E5E6F"/>
          </a:solidFill>
          <a:ln/>
        </p:spPr>
      </p:sp>
      <p:sp>
        <p:nvSpPr>
          <p:cNvPr id="33" name="Shape 31"/>
          <p:cNvSpPr/>
          <p:nvPr/>
        </p:nvSpPr>
        <p:spPr>
          <a:xfrm>
            <a:off x="7924602" y="6748272"/>
            <a:ext cx="304792" cy="109728"/>
          </a:xfrm>
          <a:prstGeom prst="rect">
            <a:avLst/>
          </a:prstGeom>
          <a:solidFill>
            <a:srgbClr val="E0A526"/>
          </a:solidFill>
          <a:ln/>
        </p:spPr>
      </p:sp>
      <p:sp>
        <p:nvSpPr>
          <p:cNvPr id="34" name="Shape 32"/>
          <p:cNvSpPr/>
          <p:nvPr/>
        </p:nvSpPr>
        <p:spPr>
          <a:xfrm>
            <a:off x="8229394" y="6748272"/>
            <a:ext cx="304792" cy="109728"/>
          </a:xfrm>
          <a:prstGeom prst="rect">
            <a:avLst/>
          </a:prstGeom>
          <a:solidFill>
            <a:srgbClr val="0E5E6F"/>
          </a:solidFill>
          <a:ln/>
        </p:spPr>
      </p:sp>
      <p:sp>
        <p:nvSpPr>
          <p:cNvPr id="35" name="Shape 33"/>
          <p:cNvSpPr/>
          <p:nvPr/>
        </p:nvSpPr>
        <p:spPr>
          <a:xfrm>
            <a:off x="8534187" y="6748272"/>
            <a:ext cx="304792" cy="109728"/>
          </a:xfrm>
          <a:prstGeom prst="rect">
            <a:avLst/>
          </a:prstGeom>
          <a:solidFill>
            <a:srgbClr val="8B1E3F"/>
          </a:solidFill>
          <a:ln/>
        </p:spPr>
      </p:sp>
      <p:sp>
        <p:nvSpPr>
          <p:cNvPr id="36" name="Shape 34"/>
          <p:cNvSpPr/>
          <p:nvPr/>
        </p:nvSpPr>
        <p:spPr>
          <a:xfrm>
            <a:off x="8838979" y="6748272"/>
            <a:ext cx="304792" cy="109728"/>
          </a:xfrm>
          <a:prstGeom prst="rect">
            <a:avLst/>
          </a:prstGeom>
          <a:solidFill>
            <a:srgbClr val="0E5E6F"/>
          </a:solidFill>
          <a:ln/>
        </p:spPr>
      </p:sp>
      <p:sp>
        <p:nvSpPr>
          <p:cNvPr id="37" name="Shape 35"/>
          <p:cNvSpPr/>
          <p:nvPr/>
        </p:nvSpPr>
        <p:spPr>
          <a:xfrm>
            <a:off x="9143771" y="6748272"/>
            <a:ext cx="304792" cy="109728"/>
          </a:xfrm>
          <a:prstGeom prst="rect">
            <a:avLst/>
          </a:prstGeom>
          <a:solidFill>
            <a:srgbClr val="E0A526"/>
          </a:solidFill>
          <a:ln/>
        </p:spPr>
      </p:sp>
      <p:sp>
        <p:nvSpPr>
          <p:cNvPr id="38" name="Shape 36"/>
          <p:cNvSpPr/>
          <p:nvPr/>
        </p:nvSpPr>
        <p:spPr>
          <a:xfrm>
            <a:off x="9448564" y="6748272"/>
            <a:ext cx="304792" cy="109728"/>
          </a:xfrm>
          <a:prstGeom prst="rect">
            <a:avLst/>
          </a:prstGeom>
          <a:solidFill>
            <a:srgbClr val="0E5E6F"/>
          </a:solidFill>
          <a:ln/>
        </p:spPr>
      </p:sp>
      <p:sp>
        <p:nvSpPr>
          <p:cNvPr id="39" name="Shape 37"/>
          <p:cNvSpPr/>
          <p:nvPr/>
        </p:nvSpPr>
        <p:spPr>
          <a:xfrm>
            <a:off x="9753356" y="6748272"/>
            <a:ext cx="304792" cy="109728"/>
          </a:xfrm>
          <a:prstGeom prst="rect">
            <a:avLst/>
          </a:prstGeom>
          <a:solidFill>
            <a:srgbClr val="8B1E3F"/>
          </a:solidFill>
          <a:ln/>
        </p:spPr>
      </p:sp>
      <p:sp>
        <p:nvSpPr>
          <p:cNvPr id="40" name="Shape 38"/>
          <p:cNvSpPr/>
          <p:nvPr/>
        </p:nvSpPr>
        <p:spPr>
          <a:xfrm>
            <a:off x="10058149" y="6748272"/>
            <a:ext cx="304792" cy="109728"/>
          </a:xfrm>
          <a:prstGeom prst="rect">
            <a:avLst/>
          </a:prstGeom>
          <a:solidFill>
            <a:srgbClr val="0E5E6F"/>
          </a:solidFill>
          <a:ln/>
        </p:spPr>
      </p:sp>
      <p:sp>
        <p:nvSpPr>
          <p:cNvPr id="41" name="Shape 39"/>
          <p:cNvSpPr/>
          <p:nvPr/>
        </p:nvSpPr>
        <p:spPr>
          <a:xfrm>
            <a:off x="10362941" y="6748272"/>
            <a:ext cx="304792" cy="109728"/>
          </a:xfrm>
          <a:prstGeom prst="rect">
            <a:avLst/>
          </a:prstGeom>
          <a:solidFill>
            <a:srgbClr val="E0A526"/>
          </a:solidFill>
          <a:ln/>
        </p:spPr>
      </p:sp>
      <p:sp>
        <p:nvSpPr>
          <p:cNvPr id="42" name="Shape 40"/>
          <p:cNvSpPr/>
          <p:nvPr/>
        </p:nvSpPr>
        <p:spPr>
          <a:xfrm>
            <a:off x="10667733" y="6748272"/>
            <a:ext cx="304792" cy="109728"/>
          </a:xfrm>
          <a:prstGeom prst="rect">
            <a:avLst/>
          </a:prstGeom>
          <a:solidFill>
            <a:srgbClr val="0E5E6F"/>
          </a:solidFill>
          <a:ln/>
        </p:spPr>
      </p:sp>
      <p:sp>
        <p:nvSpPr>
          <p:cNvPr id="43" name="Shape 41"/>
          <p:cNvSpPr/>
          <p:nvPr/>
        </p:nvSpPr>
        <p:spPr>
          <a:xfrm>
            <a:off x="10972526" y="6748272"/>
            <a:ext cx="304792" cy="109728"/>
          </a:xfrm>
          <a:prstGeom prst="rect">
            <a:avLst/>
          </a:prstGeom>
          <a:solidFill>
            <a:srgbClr val="8B1E3F"/>
          </a:solidFill>
          <a:ln/>
        </p:spPr>
      </p:sp>
      <p:sp>
        <p:nvSpPr>
          <p:cNvPr id="44" name="Shape 42"/>
          <p:cNvSpPr/>
          <p:nvPr/>
        </p:nvSpPr>
        <p:spPr>
          <a:xfrm>
            <a:off x="11277318" y="6748272"/>
            <a:ext cx="304792" cy="109728"/>
          </a:xfrm>
          <a:prstGeom prst="rect">
            <a:avLst/>
          </a:prstGeom>
          <a:solidFill>
            <a:srgbClr val="0E5E6F"/>
          </a:solidFill>
          <a:ln/>
        </p:spPr>
      </p:sp>
      <p:sp>
        <p:nvSpPr>
          <p:cNvPr id="45" name="Shape 43"/>
          <p:cNvSpPr/>
          <p:nvPr/>
        </p:nvSpPr>
        <p:spPr>
          <a:xfrm>
            <a:off x="11582110" y="6748272"/>
            <a:ext cx="304792" cy="109728"/>
          </a:xfrm>
          <a:prstGeom prst="rect">
            <a:avLst/>
          </a:prstGeom>
          <a:solidFill>
            <a:srgbClr val="E0A526"/>
          </a:solidFill>
          <a:ln/>
        </p:spPr>
      </p:sp>
      <p:sp>
        <p:nvSpPr>
          <p:cNvPr id="46" name="Shape 44"/>
          <p:cNvSpPr/>
          <p:nvPr/>
        </p:nvSpPr>
        <p:spPr>
          <a:xfrm>
            <a:off x="11886903" y="6748272"/>
            <a:ext cx="304792" cy="109728"/>
          </a:xfrm>
          <a:prstGeom prst="rect">
            <a:avLst/>
          </a:prstGeom>
          <a:solidFill>
            <a:srgbClr val="0E5E6F"/>
          </a:solidFill>
          <a:ln/>
        </p:spPr>
      </p:sp>
      <p:graphicFrame>
        <p:nvGraphicFramePr>
          <p:cNvPr id="47" name="Chart 0" descr=""/>
          <p:cNvGraphicFramePr/>
          <p:nvPr/>
        </p:nvGraphicFramePr>
        <p:xfrm>
          <a:off x="548640" y="1920240"/>
          <a:ext cx="5852160" cy="4343400"/>
        </p:xfrm>
        <a:graphic xmlns:a="http://schemas.openxmlformats.org/drawingml/2006/main">
          <a:graphicData uri="http://schemas.openxmlformats.org/drawingml/2006/chart">
            <c:chart xmlns:c="http://schemas.openxmlformats.org/drawingml/2006/chart" r:id="rId1"/>
          </a:graphicData>
        </a:graphic>
      </p:graphicFrame>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6675120" y="1920240"/>
          <a:ext cx="4967935" cy="914400"/>
        </p:xfrm>
        <a:graphic>
          <a:graphicData uri="http://schemas.openxmlformats.org/drawingml/2006/table">
            <a:tbl>
              <a:tblPr/>
              <a:tblGrid>
                <a:gridCol w="2011680"/>
                <a:gridCol w="1005840"/>
                <a:gridCol w="1005840"/>
                <a:gridCol w="941832"/>
              </a:tblGrid>
              <a:tr h="256032">
                <a:tc>
                  <a:txBody>
                    <a:bodyPr/>
                    <a:lstStyle/>
                    <a:p>
                      <a:pPr algn="l" indent="0" marL="0">
                        <a:buNone/>
                      </a:pPr>
                      <a:r>
                        <a:rPr lang="en-US" sz="1300" b="1" dirty="0">
                          <a:solidFill>
                            <a:srgbClr val="FFFFFF"/>
                          </a:solidFill>
                          <a:latin typeface="Calibri" pitchFamily="34" charset="0"/>
                          <a:ea typeface="Calibri" pitchFamily="34" charset="-122"/>
                          <a:cs typeface="Calibri" pitchFamily="34" charset="-120"/>
                        </a:rPr>
                        <a:t>Constituency</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6E1832"/>
                    </a:solidFill>
                  </a:tcPr>
                </a:tc>
                <a:tc>
                  <a:txBody>
                    <a:bodyPr/>
                    <a:lstStyle/>
                    <a:p>
                      <a:pPr algn="r" indent="0" marL="0">
                        <a:buNone/>
                      </a:pPr>
                      <a:r>
                        <a:rPr lang="en-US" sz="1300" b="1" dirty="0">
                          <a:solidFill>
                            <a:srgbClr val="FFFFFF"/>
                          </a:solidFill>
                          <a:latin typeface="Calibri" pitchFamily="34" charset="0"/>
                          <a:ea typeface="Calibri" pitchFamily="34" charset="-122"/>
                          <a:cs typeface="Calibri" pitchFamily="34" charset="-120"/>
                        </a:rPr>
                        <a:t>Lowest</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6E1832"/>
                    </a:solidFill>
                  </a:tcPr>
                </a:tc>
                <a:tc>
                  <a:txBody>
                    <a:bodyPr/>
                    <a:lstStyle/>
                    <a:p>
                      <a:pPr algn="r" indent="0" marL="0">
                        <a:buNone/>
                      </a:pPr>
                      <a:r>
                        <a:rPr lang="en-US" sz="1300" b="1" dirty="0">
                          <a:solidFill>
                            <a:srgbClr val="FFFFFF"/>
                          </a:solidFill>
                          <a:latin typeface="Calibri" pitchFamily="34" charset="0"/>
                          <a:ea typeface="Calibri" pitchFamily="34" charset="-122"/>
                          <a:cs typeface="Calibri" pitchFamily="34" charset="-120"/>
                        </a:rPr>
                        <a:t>Median</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6E1832"/>
                    </a:solidFill>
                  </a:tcPr>
                </a:tc>
                <a:tc>
                  <a:txBody>
                    <a:bodyPr/>
                    <a:lstStyle/>
                    <a:p>
                      <a:pPr algn="r" indent="0" marL="0">
                        <a:buNone/>
                      </a:pPr>
                      <a:r>
                        <a:rPr lang="en-US" sz="1300" b="1" dirty="0">
                          <a:solidFill>
                            <a:srgbClr val="FFFFFF"/>
                          </a:solidFill>
                          <a:latin typeface="Calibri" pitchFamily="34" charset="0"/>
                          <a:ea typeface="Calibri" pitchFamily="34" charset="-122"/>
                          <a:cs typeface="Calibri" pitchFamily="34" charset="-120"/>
                        </a:rPr>
                        <a:t>Highest</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6E1832"/>
                    </a:solidFill>
                  </a:tcPr>
                </a:tc>
              </a:tr>
              <a:tr h="256032">
                <a:tc>
                  <a:txBody>
                    <a:bodyPr/>
                    <a:lstStyle/>
                    <a:p>
                      <a:pPr algn="l" indent="0" marL="0">
                        <a:buNone/>
                      </a:pPr>
                      <a:r>
                        <a:rPr lang="en-US" sz="1300" dirty="0">
                          <a:solidFill>
                            <a:srgbClr val="1C2833"/>
                          </a:solidFill>
                          <a:latin typeface="Calibri" pitchFamily="34" charset="0"/>
                          <a:ea typeface="Calibri" pitchFamily="34" charset="-122"/>
                          <a:cs typeface="Calibri" pitchFamily="34" charset="-120"/>
                        </a:rPr>
                        <a:t>Charminar</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21.5%</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38.4%</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80.3%</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300" dirty="0">
                          <a:solidFill>
                            <a:srgbClr val="1C2833"/>
                          </a:solidFill>
                          <a:latin typeface="Calibri" pitchFamily="34" charset="0"/>
                          <a:ea typeface="Calibri" pitchFamily="34" charset="-122"/>
                          <a:cs typeface="Calibri" pitchFamily="34" charset="-120"/>
                        </a:rPr>
                        <a:t>Yakutpura</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17.4%</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40.4%</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77.4%</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300" dirty="0">
                          <a:solidFill>
                            <a:srgbClr val="1C2833"/>
                          </a:solidFill>
                          <a:latin typeface="Calibri" pitchFamily="34" charset="0"/>
                          <a:ea typeface="Calibri" pitchFamily="34" charset="-122"/>
                          <a:cs typeface="Calibri" pitchFamily="34" charset="-120"/>
                        </a:rPr>
                        <a:t>Chandrayangutta</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13.6%</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39.1%</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57.2%</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300" dirty="0">
                          <a:solidFill>
                            <a:srgbClr val="1C2833"/>
                          </a:solidFill>
                          <a:latin typeface="Calibri" pitchFamily="34" charset="0"/>
                          <a:ea typeface="Calibri" pitchFamily="34" charset="-122"/>
                          <a:cs typeface="Calibri" pitchFamily="34" charset="-120"/>
                        </a:rPr>
                        <a:t>Bahadurpura</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13.1%</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35.3%</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300" dirty="0">
                          <a:solidFill>
                            <a:srgbClr val="1C2833"/>
                          </a:solidFill>
                          <a:latin typeface="Calibri" pitchFamily="34" charset="0"/>
                          <a:ea typeface="Calibri" pitchFamily="34" charset="-122"/>
                          <a:cs typeface="Calibri" pitchFamily="34" charset="-120"/>
                        </a:rPr>
                        <a:t>51.6%</a:t>
                      </a:r>
                      <a:endParaRPr lang="en-US" sz="13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8B1E3F"/>
                </a:solidFill>
                <a:latin typeface="Calibri" pitchFamily="34" charset="0"/>
                <a:ea typeface="Calibri" pitchFamily="34" charset="-122"/>
                <a:cs typeface="Calibri" pitchFamily="34" charset="-120"/>
              </a:rPr>
              <a:t>POLLING PARTS</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6E1832"/>
                </a:solidFill>
                <a:latin typeface="Cambria" pitchFamily="34" charset="0"/>
                <a:ea typeface="Cambria" pitchFamily="34" charset="-122"/>
                <a:cs typeface="Cambria" pitchFamily="34" charset="-120"/>
              </a:rPr>
              <a:t>Parts with more Muslim-name electors lost fewer names, in every constituency</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Rank correlation across parts within each constituency, with the part's removal rate</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Hyderabad Old City SIR 2026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12</a:t>
            </a:r>
            <a:endParaRPr lang="en-US" sz="900" dirty="0"/>
          </a:p>
        </p:txBody>
      </p:sp>
      <p:sp>
        <p:nvSpPr>
          <p:cNvPr id="7" name="Shape 5"/>
          <p:cNvSpPr/>
          <p:nvPr/>
        </p:nvSpPr>
        <p:spPr>
          <a:xfrm>
            <a:off x="0" y="6748272"/>
            <a:ext cx="304792" cy="109728"/>
          </a:xfrm>
          <a:prstGeom prst="rect">
            <a:avLst/>
          </a:prstGeom>
          <a:solidFill>
            <a:srgbClr val="8B1E3F"/>
          </a:solidFill>
          <a:ln/>
        </p:spPr>
      </p:sp>
      <p:sp>
        <p:nvSpPr>
          <p:cNvPr id="8" name="Shape 6"/>
          <p:cNvSpPr/>
          <p:nvPr/>
        </p:nvSpPr>
        <p:spPr>
          <a:xfrm>
            <a:off x="304792" y="6748272"/>
            <a:ext cx="304792" cy="109728"/>
          </a:xfrm>
          <a:prstGeom prst="rect">
            <a:avLst/>
          </a:prstGeom>
          <a:solidFill>
            <a:srgbClr val="0E5E6F"/>
          </a:solidFill>
          <a:ln/>
        </p:spPr>
      </p:sp>
      <p:sp>
        <p:nvSpPr>
          <p:cNvPr id="9" name="Shape 7"/>
          <p:cNvSpPr/>
          <p:nvPr/>
        </p:nvSpPr>
        <p:spPr>
          <a:xfrm>
            <a:off x="609585" y="6748272"/>
            <a:ext cx="304792" cy="109728"/>
          </a:xfrm>
          <a:prstGeom prst="rect">
            <a:avLst/>
          </a:prstGeom>
          <a:solidFill>
            <a:srgbClr val="E0A526"/>
          </a:solidFill>
          <a:ln/>
        </p:spPr>
      </p:sp>
      <p:sp>
        <p:nvSpPr>
          <p:cNvPr id="10" name="Shape 8"/>
          <p:cNvSpPr/>
          <p:nvPr/>
        </p:nvSpPr>
        <p:spPr>
          <a:xfrm>
            <a:off x="914377" y="6748272"/>
            <a:ext cx="304792" cy="109728"/>
          </a:xfrm>
          <a:prstGeom prst="rect">
            <a:avLst/>
          </a:prstGeom>
          <a:solidFill>
            <a:srgbClr val="0E5E6F"/>
          </a:solidFill>
          <a:ln/>
        </p:spPr>
      </p:sp>
      <p:sp>
        <p:nvSpPr>
          <p:cNvPr id="11" name="Shape 9"/>
          <p:cNvSpPr/>
          <p:nvPr/>
        </p:nvSpPr>
        <p:spPr>
          <a:xfrm>
            <a:off x="1219170" y="6748272"/>
            <a:ext cx="304792" cy="109728"/>
          </a:xfrm>
          <a:prstGeom prst="rect">
            <a:avLst/>
          </a:prstGeom>
          <a:solidFill>
            <a:srgbClr val="8B1E3F"/>
          </a:solidFill>
          <a:ln/>
        </p:spPr>
      </p:sp>
      <p:sp>
        <p:nvSpPr>
          <p:cNvPr id="12" name="Shape 10"/>
          <p:cNvSpPr/>
          <p:nvPr/>
        </p:nvSpPr>
        <p:spPr>
          <a:xfrm>
            <a:off x="1523962" y="6748272"/>
            <a:ext cx="304792" cy="109728"/>
          </a:xfrm>
          <a:prstGeom prst="rect">
            <a:avLst/>
          </a:prstGeom>
          <a:solidFill>
            <a:srgbClr val="0E5E6F"/>
          </a:solidFill>
          <a:ln/>
        </p:spPr>
      </p:sp>
      <p:sp>
        <p:nvSpPr>
          <p:cNvPr id="13" name="Shape 11"/>
          <p:cNvSpPr/>
          <p:nvPr/>
        </p:nvSpPr>
        <p:spPr>
          <a:xfrm>
            <a:off x="1828754" y="6748272"/>
            <a:ext cx="304792" cy="109728"/>
          </a:xfrm>
          <a:prstGeom prst="rect">
            <a:avLst/>
          </a:prstGeom>
          <a:solidFill>
            <a:srgbClr val="E0A526"/>
          </a:solidFill>
          <a:ln/>
        </p:spPr>
      </p:sp>
      <p:sp>
        <p:nvSpPr>
          <p:cNvPr id="14" name="Shape 12"/>
          <p:cNvSpPr/>
          <p:nvPr/>
        </p:nvSpPr>
        <p:spPr>
          <a:xfrm>
            <a:off x="2133547" y="6748272"/>
            <a:ext cx="304792" cy="109728"/>
          </a:xfrm>
          <a:prstGeom prst="rect">
            <a:avLst/>
          </a:prstGeom>
          <a:solidFill>
            <a:srgbClr val="0E5E6F"/>
          </a:solidFill>
          <a:ln/>
        </p:spPr>
      </p:sp>
      <p:sp>
        <p:nvSpPr>
          <p:cNvPr id="15" name="Shape 13"/>
          <p:cNvSpPr/>
          <p:nvPr/>
        </p:nvSpPr>
        <p:spPr>
          <a:xfrm>
            <a:off x="2438339" y="6748272"/>
            <a:ext cx="304792" cy="109728"/>
          </a:xfrm>
          <a:prstGeom prst="rect">
            <a:avLst/>
          </a:prstGeom>
          <a:solidFill>
            <a:srgbClr val="8B1E3F"/>
          </a:solidFill>
          <a:ln/>
        </p:spPr>
      </p:sp>
      <p:sp>
        <p:nvSpPr>
          <p:cNvPr id="16" name="Shape 14"/>
          <p:cNvSpPr/>
          <p:nvPr/>
        </p:nvSpPr>
        <p:spPr>
          <a:xfrm>
            <a:off x="2743131" y="6748272"/>
            <a:ext cx="304792" cy="109728"/>
          </a:xfrm>
          <a:prstGeom prst="rect">
            <a:avLst/>
          </a:prstGeom>
          <a:solidFill>
            <a:srgbClr val="0E5E6F"/>
          </a:solidFill>
          <a:ln/>
        </p:spPr>
      </p:sp>
      <p:sp>
        <p:nvSpPr>
          <p:cNvPr id="17" name="Shape 15"/>
          <p:cNvSpPr/>
          <p:nvPr/>
        </p:nvSpPr>
        <p:spPr>
          <a:xfrm>
            <a:off x="3047924" y="6748272"/>
            <a:ext cx="304792" cy="109728"/>
          </a:xfrm>
          <a:prstGeom prst="rect">
            <a:avLst/>
          </a:prstGeom>
          <a:solidFill>
            <a:srgbClr val="E0A526"/>
          </a:solidFill>
          <a:ln/>
        </p:spPr>
      </p:sp>
      <p:sp>
        <p:nvSpPr>
          <p:cNvPr id="18" name="Shape 16"/>
          <p:cNvSpPr/>
          <p:nvPr/>
        </p:nvSpPr>
        <p:spPr>
          <a:xfrm>
            <a:off x="3352716" y="6748272"/>
            <a:ext cx="304792" cy="109728"/>
          </a:xfrm>
          <a:prstGeom prst="rect">
            <a:avLst/>
          </a:prstGeom>
          <a:solidFill>
            <a:srgbClr val="0E5E6F"/>
          </a:solidFill>
          <a:ln/>
        </p:spPr>
      </p:sp>
      <p:sp>
        <p:nvSpPr>
          <p:cNvPr id="19" name="Shape 17"/>
          <p:cNvSpPr/>
          <p:nvPr/>
        </p:nvSpPr>
        <p:spPr>
          <a:xfrm>
            <a:off x="3657509" y="6748272"/>
            <a:ext cx="304792" cy="109728"/>
          </a:xfrm>
          <a:prstGeom prst="rect">
            <a:avLst/>
          </a:prstGeom>
          <a:solidFill>
            <a:srgbClr val="8B1E3F"/>
          </a:solidFill>
          <a:ln/>
        </p:spPr>
      </p:sp>
      <p:sp>
        <p:nvSpPr>
          <p:cNvPr id="20" name="Shape 18"/>
          <p:cNvSpPr/>
          <p:nvPr/>
        </p:nvSpPr>
        <p:spPr>
          <a:xfrm>
            <a:off x="3962301" y="6748272"/>
            <a:ext cx="304792" cy="109728"/>
          </a:xfrm>
          <a:prstGeom prst="rect">
            <a:avLst/>
          </a:prstGeom>
          <a:solidFill>
            <a:srgbClr val="0E5E6F"/>
          </a:solidFill>
          <a:ln/>
        </p:spPr>
      </p:sp>
      <p:sp>
        <p:nvSpPr>
          <p:cNvPr id="21" name="Shape 19"/>
          <p:cNvSpPr/>
          <p:nvPr/>
        </p:nvSpPr>
        <p:spPr>
          <a:xfrm>
            <a:off x="4267093" y="6748272"/>
            <a:ext cx="304792" cy="109728"/>
          </a:xfrm>
          <a:prstGeom prst="rect">
            <a:avLst/>
          </a:prstGeom>
          <a:solidFill>
            <a:srgbClr val="E0A526"/>
          </a:solidFill>
          <a:ln/>
        </p:spPr>
      </p:sp>
      <p:sp>
        <p:nvSpPr>
          <p:cNvPr id="22" name="Shape 20"/>
          <p:cNvSpPr/>
          <p:nvPr/>
        </p:nvSpPr>
        <p:spPr>
          <a:xfrm>
            <a:off x="4571886" y="6748272"/>
            <a:ext cx="304792" cy="109728"/>
          </a:xfrm>
          <a:prstGeom prst="rect">
            <a:avLst/>
          </a:prstGeom>
          <a:solidFill>
            <a:srgbClr val="0E5E6F"/>
          </a:solidFill>
          <a:ln/>
        </p:spPr>
      </p:sp>
      <p:sp>
        <p:nvSpPr>
          <p:cNvPr id="23" name="Shape 21"/>
          <p:cNvSpPr/>
          <p:nvPr/>
        </p:nvSpPr>
        <p:spPr>
          <a:xfrm>
            <a:off x="4876678" y="6748272"/>
            <a:ext cx="304792" cy="109728"/>
          </a:xfrm>
          <a:prstGeom prst="rect">
            <a:avLst/>
          </a:prstGeom>
          <a:solidFill>
            <a:srgbClr val="8B1E3F"/>
          </a:solidFill>
          <a:ln/>
        </p:spPr>
      </p:sp>
      <p:sp>
        <p:nvSpPr>
          <p:cNvPr id="24" name="Shape 22"/>
          <p:cNvSpPr/>
          <p:nvPr/>
        </p:nvSpPr>
        <p:spPr>
          <a:xfrm>
            <a:off x="5181470" y="6748272"/>
            <a:ext cx="304792" cy="109728"/>
          </a:xfrm>
          <a:prstGeom prst="rect">
            <a:avLst/>
          </a:prstGeom>
          <a:solidFill>
            <a:srgbClr val="0E5E6F"/>
          </a:solidFill>
          <a:ln/>
        </p:spPr>
      </p:sp>
      <p:sp>
        <p:nvSpPr>
          <p:cNvPr id="25" name="Shape 23"/>
          <p:cNvSpPr/>
          <p:nvPr/>
        </p:nvSpPr>
        <p:spPr>
          <a:xfrm>
            <a:off x="5486263" y="6748272"/>
            <a:ext cx="304792" cy="109728"/>
          </a:xfrm>
          <a:prstGeom prst="rect">
            <a:avLst/>
          </a:prstGeom>
          <a:solidFill>
            <a:srgbClr val="E0A526"/>
          </a:solidFill>
          <a:ln/>
        </p:spPr>
      </p:sp>
      <p:sp>
        <p:nvSpPr>
          <p:cNvPr id="26" name="Shape 24"/>
          <p:cNvSpPr/>
          <p:nvPr/>
        </p:nvSpPr>
        <p:spPr>
          <a:xfrm>
            <a:off x="5791055" y="6748272"/>
            <a:ext cx="304792" cy="109728"/>
          </a:xfrm>
          <a:prstGeom prst="rect">
            <a:avLst/>
          </a:prstGeom>
          <a:solidFill>
            <a:srgbClr val="0E5E6F"/>
          </a:solidFill>
          <a:ln/>
        </p:spPr>
      </p:sp>
      <p:sp>
        <p:nvSpPr>
          <p:cNvPr id="27" name="Shape 25"/>
          <p:cNvSpPr/>
          <p:nvPr/>
        </p:nvSpPr>
        <p:spPr>
          <a:xfrm>
            <a:off x="6095848" y="6748272"/>
            <a:ext cx="304792" cy="109728"/>
          </a:xfrm>
          <a:prstGeom prst="rect">
            <a:avLst/>
          </a:prstGeom>
          <a:solidFill>
            <a:srgbClr val="8B1E3F"/>
          </a:solidFill>
          <a:ln/>
        </p:spPr>
      </p:sp>
      <p:sp>
        <p:nvSpPr>
          <p:cNvPr id="28" name="Shape 26"/>
          <p:cNvSpPr/>
          <p:nvPr/>
        </p:nvSpPr>
        <p:spPr>
          <a:xfrm>
            <a:off x="6400640" y="6748272"/>
            <a:ext cx="304792" cy="109728"/>
          </a:xfrm>
          <a:prstGeom prst="rect">
            <a:avLst/>
          </a:prstGeom>
          <a:solidFill>
            <a:srgbClr val="0E5E6F"/>
          </a:solidFill>
          <a:ln/>
        </p:spPr>
      </p:sp>
      <p:sp>
        <p:nvSpPr>
          <p:cNvPr id="29" name="Shape 27"/>
          <p:cNvSpPr/>
          <p:nvPr/>
        </p:nvSpPr>
        <p:spPr>
          <a:xfrm>
            <a:off x="6705432" y="6748272"/>
            <a:ext cx="304792" cy="109728"/>
          </a:xfrm>
          <a:prstGeom prst="rect">
            <a:avLst/>
          </a:prstGeom>
          <a:solidFill>
            <a:srgbClr val="E0A526"/>
          </a:solidFill>
          <a:ln/>
        </p:spPr>
      </p:sp>
      <p:sp>
        <p:nvSpPr>
          <p:cNvPr id="30" name="Shape 28"/>
          <p:cNvSpPr/>
          <p:nvPr/>
        </p:nvSpPr>
        <p:spPr>
          <a:xfrm>
            <a:off x="7010225" y="6748272"/>
            <a:ext cx="304792" cy="109728"/>
          </a:xfrm>
          <a:prstGeom prst="rect">
            <a:avLst/>
          </a:prstGeom>
          <a:solidFill>
            <a:srgbClr val="0E5E6F"/>
          </a:solidFill>
          <a:ln/>
        </p:spPr>
      </p:sp>
      <p:sp>
        <p:nvSpPr>
          <p:cNvPr id="31" name="Shape 29"/>
          <p:cNvSpPr/>
          <p:nvPr/>
        </p:nvSpPr>
        <p:spPr>
          <a:xfrm>
            <a:off x="7315017" y="6748272"/>
            <a:ext cx="304792" cy="109728"/>
          </a:xfrm>
          <a:prstGeom prst="rect">
            <a:avLst/>
          </a:prstGeom>
          <a:solidFill>
            <a:srgbClr val="8B1E3F"/>
          </a:solidFill>
          <a:ln/>
        </p:spPr>
      </p:sp>
      <p:sp>
        <p:nvSpPr>
          <p:cNvPr id="32" name="Shape 30"/>
          <p:cNvSpPr/>
          <p:nvPr/>
        </p:nvSpPr>
        <p:spPr>
          <a:xfrm>
            <a:off x="7619809" y="6748272"/>
            <a:ext cx="304792" cy="109728"/>
          </a:xfrm>
          <a:prstGeom prst="rect">
            <a:avLst/>
          </a:prstGeom>
          <a:solidFill>
            <a:srgbClr val="0E5E6F"/>
          </a:solidFill>
          <a:ln/>
        </p:spPr>
      </p:sp>
      <p:sp>
        <p:nvSpPr>
          <p:cNvPr id="33" name="Shape 31"/>
          <p:cNvSpPr/>
          <p:nvPr/>
        </p:nvSpPr>
        <p:spPr>
          <a:xfrm>
            <a:off x="7924602" y="6748272"/>
            <a:ext cx="304792" cy="109728"/>
          </a:xfrm>
          <a:prstGeom prst="rect">
            <a:avLst/>
          </a:prstGeom>
          <a:solidFill>
            <a:srgbClr val="E0A526"/>
          </a:solidFill>
          <a:ln/>
        </p:spPr>
      </p:sp>
      <p:sp>
        <p:nvSpPr>
          <p:cNvPr id="34" name="Shape 32"/>
          <p:cNvSpPr/>
          <p:nvPr/>
        </p:nvSpPr>
        <p:spPr>
          <a:xfrm>
            <a:off x="8229394" y="6748272"/>
            <a:ext cx="304792" cy="109728"/>
          </a:xfrm>
          <a:prstGeom prst="rect">
            <a:avLst/>
          </a:prstGeom>
          <a:solidFill>
            <a:srgbClr val="0E5E6F"/>
          </a:solidFill>
          <a:ln/>
        </p:spPr>
      </p:sp>
      <p:sp>
        <p:nvSpPr>
          <p:cNvPr id="35" name="Shape 33"/>
          <p:cNvSpPr/>
          <p:nvPr/>
        </p:nvSpPr>
        <p:spPr>
          <a:xfrm>
            <a:off x="8534187" y="6748272"/>
            <a:ext cx="304792" cy="109728"/>
          </a:xfrm>
          <a:prstGeom prst="rect">
            <a:avLst/>
          </a:prstGeom>
          <a:solidFill>
            <a:srgbClr val="8B1E3F"/>
          </a:solidFill>
          <a:ln/>
        </p:spPr>
      </p:sp>
      <p:sp>
        <p:nvSpPr>
          <p:cNvPr id="36" name="Shape 34"/>
          <p:cNvSpPr/>
          <p:nvPr/>
        </p:nvSpPr>
        <p:spPr>
          <a:xfrm>
            <a:off x="8838979" y="6748272"/>
            <a:ext cx="304792" cy="109728"/>
          </a:xfrm>
          <a:prstGeom prst="rect">
            <a:avLst/>
          </a:prstGeom>
          <a:solidFill>
            <a:srgbClr val="0E5E6F"/>
          </a:solidFill>
          <a:ln/>
        </p:spPr>
      </p:sp>
      <p:sp>
        <p:nvSpPr>
          <p:cNvPr id="37" name="Shape 35"/>
          <p:cNvSpPr/>
          <p:nvPr/>
        </p:nvSpPr>
        <p:spPr>
          <a:xfrm>
            <a:off x="9143771" y="6748272"/>
            <a:ext cx="304792" cy="109728"/>
          </a:xfrm>
          <a:prstGeom prst="rect">
            <a:avLst/>
          </a:prstGeom>
          <a:solidFill>
            <a:srgbClr val="E0A526"/>
          </a:solidFill>
          <a:ln/>
        </p:spPr>
      </p:sp>
      <p:sp>
        <p:nvSpPr>
          <p:cNvPr id="38" name="Shape 36"/>
          <p:cNvSpPr/>
          <p:nvPr/>
        </p:nvSpPr>
        <p:spPr>
          <a:xfrm>
            <a:off x="9448564" y="6748272"/>
            <a:ext cx="304792" cy="109728"/>
          </a:xfrm>
          <a:prstGeom prst="rect">
            <a:avLst/>
          </a:prstGeom>
          <a:solidFill>
            <a:srgbClr val="0E5E6F"/>
          </a:solidFill>
          <a:ln/>
        </p:spPr>
      </p:sp>
      <p:sp>
        <p:nvSpPr>
          <p:cNvPr id="39" name="Shape 37"/>
          <p:cNvSpPr/>
          <p:nvPr/>
        </p:nvSpPr>
        <p:spPr>
          <a:xfrm>
            <a:off x="9753356" y="6748272"/>
            <a:ext cx="304792" cy="109728"/>
          </a:xfrm>
          <a:prstGeom prst="rect">
            <a:avLst/>
          </a:prstGeom>
          <a:solidFill>
            <a:srgbClr val="8B1E3F"/>
          </a:solidFill>
          <a:ln/>
        </p:spPr>
      </p:sp>
      <p:sp>
        <p:nvSpPr>
          <p:cNvPr id="40" name="Shape 38"/>
          <p:cNvSpPr/>
          <p:nvPr/>
        </p:nvSpPr>
        <p:spPr>
          <a:xfrm>
            <a:off x="10058149" y="6748272"/>
            <a:ext cx="304792" cy="109728"/>
          </a:xfrm>
          <a:prstGeom prst="rect">
            <a:avLst/>
          </a:prstGeom>
          <a:solidFill>
            <a:srgbClr val="0E5E6F"/>
          </a:solidFill>
          <a:ln/>
        </p:spPr>
      </p:sp>
      <p:sp>
        <p:nvSpPr>
          <p:cNvPr id="41" name="Shape 39"/>
          <p:cNvSpPr/>
          <p:nvPr/>
        </p:nvSpPr>
        <p:spPr>
          <a:xfrm>
            <a:off x="10362941" y="6748272"/>
            <a:ext cx="304792" cy="109728"/>
          </a:xfrm>
          <a:prstGeom prst="rect">
            <a:avLst/>
          </a:prstGeom>
          <a:solidFill>
            <a:srgbClr val="E0A526"/>
          </a:solidFill>
          <a:ln/>
        </p:spPr>
      </p:sp>
      <p:sp>
        <p:nvSpPr>
          <p:cNvPr id="42" name="Shape 40"/>
          <p:cNvSpPr/>
          <p:nvPr/>
        </p:nvSpPr>
        <p:spPr>
          <a:xfrm>
            <a:off x="10667733" y="6748272"/>
            <a:ext cx="304792" cy="109728"/>
          </a:xfrm>
          <a:prstGeom prst="rect">
            <a:avLst/>
          </a:prstGeom>
          <a:solidFill>
            <a:srgbClr val="0E5E6F"/>
          </a:solidFill>
          <a:ln/>
        </p:spPr>
      </p:sp>
      <p:sp>
        <p:nvSpPr>
          <p:cNvPr id="43" name="Shape 41"/>
          <p:cNvSpPr/>
          <p:nvPr/>
        </p:nvSpPr>
        <p:spPr>
          <a:xfrm>
            <a:off x="10972526" y="6748272"/>
            <a:ext cx="304792" cy="109728"/>
          </a:xfrm>
          <a:prstGeom prst="rect">
            <a:avLst/>
          </a:prstGeom>
          <a:solidFill>
            <a:srgbClr val="8B1E3F"/>
          </a:solidFill>
          <a:ln/>
        </p:spPr>
      </p:sp>
      <p:sp>
        <p:nvSpPr>
          <p:cNvPr id="44" name="Shape 42"/>
          <p:cNvSpPr/>
          <p:nvPr/>
        </p:nvSpPr>
        <p:spPr>
          <a:xfrm>
            <a:off x="11277318" y="6748272"/>
            <a:ext cx="304792" cy="109728"/>
          </a:xfrm>
          <a:prstGeom prst="rect">
            <a:avLst/>
          </a:prstGeom>
          <a:solidFill>
            <a:srgbClr val="0E5E6F"/>
          </a:solidFill>
          <a:ln/>
        </p:spPr>
      </p:sp>
      <p:sp>
        <p:nvSpPr>
          <p:cNvPr id="45" name="Shape 43"/>
          <p:cNvSpPr/>
          <p:nvPr/>
        </p:nvSpPr>
        <p:spPr>
          <a:xfrm>
            <a:off x="11582110" y="6748272"/>
            <a:ext cx="304792" cy="109728"/>
          </a:xfrm>
          <a:prstGeom prst="rect">
            <a:avLst/>
          </a:prstGeom>
          <a:solidFill>
            <a:srgbClr val="E0A526"/>
          </a:solidFill>
          <a:ln/>
        </p:spPr>
      </p:sp>
      <p:sp>
        <p:nvSpPr>
          <p:cNvPr id="46" name="Shape 44"/>
          <p:cNvSpPr/>
          <p:nvPr/>
        </p:nvSpPr>
        <p:spPr>
          <a:xfrm>
            <a:off x="11886903" y="6748272"/>
            <a:ext cx="304792" cy="109728"/>
          </a:xfrm>
          <a:prstGeom prst="rect">
            <a:avLst/>
          </a:prstGeom>
          <a:solidFill>
            <a:srgbClr val="0E5E6F"/>
          </a:solidFill>
          <a:ln/>
        </p:spPr>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48640" y="1920240"/>
          <a:ext cx="6949440" cy="914400"/>
        </p:xfrm>
        <a:graphic>
          <a:graphicData uri="http://schemas.openxmlformats.org/drawingml/2006/table">
            <a:tbl>
              <a:tblPr/>
              <a:tblGrid>
                <a:gridCol w="2148840"/>
                <a:gridCol w="1600200"/>
                <a:gridCol w="1600200"/>
                <a:gridCol w="1600200"/>
              </a:tblGrid>
              <a:tr h="256032">
                <a:tc>
                  <a:txBody>
                    <a:bodyPr/>
                    <a:lstStyle/>
                    <a:p>
                      <a:pPr algn="l" indent="0" marL="0">
                        <a:buNone/>
                      </a:pPr>
                      <a:r>
                        <a:rPr lang="en-US" sz="1400" b="1" dirty="0">
                          <a:solidFill>
                            <a:srgbClr val="FFFFFF"/>
                          </a:solidFill>
                          <a:latin typeface="Calibri" pitchFamily="34" charset="0"/>
                          <a:ea typeface="Calibri" pitchFamily="34" charset="-122"/>
                          <a:cs typeface="Calibri" pitchFamily="34" charset="-120"/>
                        </a:rPr>
                        <a:t>Constituency</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6E1832"/>
                    </a:solidFill>
                  </a:tcPr>
                </a:tc>
                <a:tc>
                  <a:txBody>
                    <a:bodyPr/>
                    <a:lstStyle/>
                    <a:p>
                      <a:pPr algn="r" indent="0" marL="0">
                        <a:buNone/>
                      </a:pPr>
                      <a:r>
                        <a:rPr lang="en-US" sz="1400" b="1" dirty="0">
                          <a:solidFill>
                            <a:srgbClr val="FFFFFF"/>
                          </a:solidFill>
                          <a:latin typeface="Calibri" pitchFamily="34" charset="0"/>
                          <a:ea typeface="Calibri" pitchFamily="34" charset="-122"/>
                          <a:cs typeface="Calibri" pitchFamily="34" charset="-120"/>
                        </a:rPr>
                        <a:t>Muslim-name share</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6E1832"/>
                    </a:solidFill>
                  </a:tcPr>
                </a:tc>
                <a:tc>
                  <a:txBody>
                    <a:bodyPr/>
                    <a:lstStyle/>
                    <a:p>
                      <a:pPr algn="r" indent="0" marL="0">
                        <a:buNone/>
                      </a:pPr>
                      <a:r>
                        <a:rPr lang="en-US" sz="1400" b="1" dirty="0">
                          <a:solidFill>
                            <a:srgbClr val="FFFFFF"/>
                          </a:solidFill>
                          <a:latin typeface="Calibri" pitchFamily="34" charset="0"/>
                          <a:ea typeface="Calibri" pitchFamily="34" charset="-122"/>
                          <a:cs typeface="Calibri" pitchFamily="34" charset="-120"/>
                        </a:rPr>
                        <a:t>Share aged 80+</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6E1832"/>
                    </a:solidFill>
                  </a:tcPr>
                </a:tc>
                <a:tc>
                  <a:txBody>
                    <a:bodyPr/>
                    <a:lstStyle/>
                    <a:p>
                      <a:pPr algn="r" indent="0" marL="0">
                        <a:buNone/>
                      </a:pPr>
                      <a:r>
                        <a:rPr lang="en-US" sz="1400" b="1" dirty="0">
                          <a:solidFill>
                            <a:srgbClr val="FFFFFF"/>
                          </a:solidFill>
                          <a:latin typeface="Calibri" pitchFamily="34" charset="0"/>
                          <a:ea typeface="Calibri" pitchFamily="34" charset="-122"/>
                          <a:cs typeface="Calibri" pitchFamily="34" charset="-120"/>
                        </a:rPr>
                        <a:t>Share untraceable</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6E1832"/>
                    </a:solidFill>
                  </a:tcPr>
                </a:tc>
              </a:tr>
              <a:tr h="256032">
                <a:tc>
                  <a:txBody>
                    <a:bodyPr/>
                    <a:lstStyle/>
                    <a:p>
                      <a:pPr algn="l" indent="0" marL="0">
                        <a:buNone/>
                      </a:pPr>
                      <a:r>
                        <a:rPr lang="en-US" sz="1400" dirty="0">
                          <a:solidFill>
                            <a:srgbClr val="1C2833"/>
                          </a:solidFill>
                          <a:latin typeface="Calibri" pitchFamily="34" charset="0"/>
                          <a:ea typeface="Calibri" pitchFamily="34" charset="-122"/>
                          <a:cs typeface="Calibri" pitchFamily="34" charset="-120"/>
                        </a:rPr>
                        <a:t>Charminar</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400" dirty="0">
                          <a:solidFill>
                            <a:srgbClr val="1C2833"/>
                          </a:solidFill>
                          <a:latin typeface="Calibri" pitchFamily="34" charset="0"/>
                          <a:ea typeface="Calibri" pitchFamily="34" charset="-122"/>
                          <a:cs typeface="Calibri" pitchFamily="34" charset="-120"/>
                        </a:rPr>
                        <a:t>-0.52</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400" dirty="0">
                          <a:solidFill>
                            <a:srgbClr val="1C2833"/>
                          </a:solidFill>
                          <a:latin typeface="Calibri" pitchFamily="34" charset="0"/>
                          <a:ea typeface="Calibri" pitchFamily="34" charset="-122"/>
                          <a:cs typeface="Calibri" pitchFamily="34" charset="-120"/>
                        </a:rPr>
                        <a:t>0.07</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400" dirty="0">
                          <a:solidFill>
                            <a:srgbClr val="1C2833"/>
                          </a:solidFill>
                          <a:latin typeface="Calibri" pitchFamily="34" charset="0"/>
                          <a:ea typeface="Calibri" pitchFamily="34" charset="-122"/>
                          <a:cs typeface="Calibri" pitchFamily="34" charset="-120"/>
                        </a:rPr>
                        <a:t>-0.02</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400" dirty="0">
                          <a:solidFill>
                            <a:srgbClr val="1C2833"/>
                          </a:solidFill>
                          <a:latin typeface="Calibri" pitchFamily="34" charset="0"/>
                          <a:ea typeface="Calibri" pitchFamily="34" charset="-122"/>
                          <a:cs typeface="Calibri" pitchFamily="34" charset="-120"/>
                        </a:rPr>
                        <a:t>Yakutpura</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400" dirty="0">
                          <a:solidFill>
                            <a:srgbClr val="1C2833"/>
                          </a:solidFill>
                          <a:latin typeface="Calibri" pitchFamily="34" charset="0"/>
                          <a:ea typeface="Calibri" pitchFamily="34" charset="-122"/>
                          <a:cs typeface="Calibri" pitchFamily="34" charset="-120"/>
                        </a:rPr>
                        <a:t>-0.62</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400" dirty="0">
                          <a:solidFill>
                            <a:srgbClr val="1C2833"/>
                          </a:solidFill>
                          <a:latin typeface="Calibri" pitchFamily="34" charset="0"/>
                          <a:ea typeface="Calibri" pitchFamily="34" charset="-122"/>
                          <a:cs typeface="Calibri" pitchFamily="34" charset="-120"/>
                        </a:rPr>
                        <a:t>-0.04</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400" dirty="0">
                          <a:solidFill>
                            <a:srgbClr val="1C2833"/>
                          </a:solidFill>
                          <a:latin typeface="Calibri" pitchFamily="34" charset="0"/>
                          <a:ea typeface="Calibri" pitchFamily="34" charset="-122"/>
                          <a:cs typeface="Calibri" pitchFamily="34" charset="-120"/>
                        </a:rPr>
                        <a:t>-0.10</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400" dirty="0">
                          <a:solidFill>
                            <a:srgbClr val="1C2833"/>
                          </a:solidFill>
                          <a:latin typeface="Calibri" pitchFamily="34" charset="0"/>
                          <a:ea typeface="Calibri" pitchFamily="34" charset="-122"/>
                          <a:cs typeface="Calibri" pitchFamily="34" charset="-120"/>
                        </a:rPr>
                        <a:t>Chandrayangutta</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400" dirty="0">
                          <a:solidFill>
                            <a:srgbClr val="1C2833"/>
                          </a:solidFill>
                          <a:latin typeface="Calibri" pitchFamily="34" charset="0"/>
                          <a:ea typeface="Calibri" pitchFamily="34" charset="-122"/>
                          <a:cs typeface="Calibri" pitchFamily="34" charset="-120"/>
                        </a:rPr>
                        <a:t>-0.48</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400" dirty="0">
                          <a:solidFill>
                            <a:srgbClr val="1C2833"/>
                          </a:solidFill>
                          <a:latin typeface="Calibri" pitchFamily="34" charset="0"/>
                          <a:ea typeface="Calibri" pitchFamily="34" charset="-122"/>
                          <a:cs typeface="Calibri" pitchFamily="34" charset="-120"/>
                        </a:rPr>
                        <a:t>0.04</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400" dirty="0">
                          <a:solidFill>
                            <a:srgbClr val="1C2833"/>
                          </a:solidFill>
                          <a:latin typeface="Calibri" pitchFamily="34" charset="0"/>
                          <a:ea typeface="Calibri" pitchFamily="34" charset="-122"/>
                          <a:cs typeface="Calibri" pitchFamily="34" charset="-120"/>
                        </a:rPr>
                        <a:t>0.16</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400" dirty="0">
                          <a:solidFill>
                            <a:srgbClr val="1C2833"/>
                          </a:solidFill>
                          <a:latin typeface="Calibri" pitchFamily="34" charset="0"/>
                          <a:ea typeface="Calibri" pitchFamily="34" charset="-122"/>
                          <a:cs typeface="Calibri" pitchFamily="34" charset="-120"/>
                        </a:rPr>
                        <a:t>Bahadurpura</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400" dirty="0">
                          <a:solidFill>
                            <a:srgbClr val="1C2833"/>
                          </a:solidFill>
                          <a:latin typeface="Calibri" pitchFamily="34" charset="0"/>
                          <a:ea typeface="Calibri" pitchFamily="34" charset="-122"/>
                          <a:cs typeface="Calibri" pitchFamily="34" charset="-120"/>
                        </a:rPr>
                        <a:t>-0.41</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400" dirty="0">
                          <a:solidFill>
                            <a:srgbClr val="1C2833"/>
                          </a:solidFill>
                          <a:latin typeface="Calibri" pitchFamily="34" charset="0"/>
                          <a:ea typeface="Calibri" pitchFamily="34" charset="-122"/>
                          <a:cs typeface="Calibri" pitchFamily="34" charset="-120"/>
                        </a:rPr>
                        <a:t>0.02</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400" dirty="0">
                          <a:solidFill>
                            <a:srgbClr val="1C2833"/>
                          </a:solidFill>
                          <a:latin typeface="Calibri" pitchFamily="34" charset="0"/>
                          <a:ea typeface="Calibri" pitchFamily="34" charset="-122"/>
                          <a:cs typeface="Calibri" pitchFamily="34" charset="-120"/>
                        </a:rPr>
                        <a:t>0.16</a:t>
                      </a:r>
                      <a:endParaRPr lang="en-US" sz="140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bl>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350" dirty="0">
                <a:solidFill>
                  <a:srgbClr val="1C2833"/>
                </a:solidFill>
                <a:latin typeface="Calibri" pitchFamily="34" charset="0"/>
                <a:ea typeface="Calibri" pitchFamily="34" charset="-122"/>
                <a:cs typeface="Calibri" pitchFamily="34" charset="-120"/>
              </a:rPr>
              <a:t>A negative figure means parts with more of that group lost fewer names.</a:t>
            </a:r>
            <a:endParaRPr lang="en-US" sz="1350" dirty="0"/>
          </a:p>
          <a:p>
            <a:pPr marL="342900" indent="-342900">
              <a:spcAft>
                <a:spcPts val="800"/>
              </a:spcAft>
              <a:buSzPct val="100000"/>
              <a:buChar char="•"/>
            </a:pPr>
            <a:r>
              <a:rPr lang="en-US" sz="1350" dirty="0">
                <a:solidFill>
                  <a:srgbClr val="1C2833"/>
                </a:solidFill>
                <a:latin typeface="Calibri" pitchFamily="34" charset="0"/>
                <a:ea typeface="Calibri" pitchFamily="34" charset="-122"/>
                <a:cs typeface="Calibri" pitchFamily="34" charset="-120"/>
              </a:rPr>
              <a:t>The share of elderly electors and the share entered as untraceable barely move with a part's rate.</a:t>
            </a:r>
            <a:endParaRPr lang="en-US" sz="1350" dirty="0"/>
          </a:p>
          <a:p>
            <a:pPr marL="342900" indent="-342900">
              <a:spcAft>
                <a:spcPts val="800"/>
              </a:spcAft>
              <a:buSzPct val="100000"/>
              <a:buChar char="•"/>
            </a:pPr>
            <a:r>
              <a:rPr lang="en-US" sz="1350" dirty="0">
                <a:solidFill>
                  <a:srgbClr val="1C2833"/>
                </a:solidFill>
                <a:latin typeface="Calibri" pitchFamily="34" charset="0"/>
                <a:ea typeface="Calibri" pitchFamily="34" charset="-122"/>
                <a:cs typeface="Calibri" pitchFamily="34" charset="-120"/>
              </a:rPr>
              <a:t>Parts with at least 100 electors, and for the untraceable share, parts with at least 20 removals.</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8B1E3F"/>
                </a:solidFill>
                <a:latin typeface="Calibri" pitchFamily="34" charset="0"/>
                <a:ea typeface="Calibri" pitchFamily="34" charset="-122"/>
                <a:cs typeface="Calibri" pitchFamily="34" charset="-120"/>
              </a:rPr>
              <a:t>POLLING PARTS</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6E1832"/>
                </a:solidFill>
                <a:latin typeface="Cambria" pitchFamily="34" charset="0"/>
                <a:ea typeface="Cambria" pitchFamily="34" charset="-122"/>
                <a:cs typeface="Cambria" pitchFamily="34" charset="-120"/>
              </a:rPr>
              <a:t>30 polling parts lost more than 60% of their roll</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The fifteen heaviest parts with 100 or more electors</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Hyderabad Old City SIR 2026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13</a:t>
            </a:r>
            <a:endParaRPr lang="en-US" sz="900" dirty="0"/>
          </a:p>
        </p:txBody>
      </p:sp>
      <p:sp>
        <p:nvSpPr>
          <p:cNvPr id="7" name="Shape 5"/>
          <p:cNvSpPr/>
          <p:nvPr/>
        </p:nvSpPr>
        <p:spPr>
          <a:xfrm>
            <a:off x="0" y="6748272"/>
            <a:ext cx="304792" cy="109728"/>
          </a:xfrm>
          <a:prstGeom prst="rect">
            <a:avLst/>
          </a:prstGeom>
          <a:solidFill>
            <a:srgbClr val="8B1E3F"/>
          </a:solidFill>
          <a:ln/>
        </p:spPr>
      </p:sp>
      <p:sp>
        <p:nvSpPr>
          <p:cNvPr id="8" name="Shape 6"/>
          <p:cNvSpPr/>
          <p:nvPr/>
        </p:nvSpPr>
        <p:spPr>
          <a:xfrm>
            <a:off x="304792" y="6748272"/>
            <a:ext cx="304792" cy="109728"/>
          </a:xfrm>
          <a:prstGeom prst="rect">
            <a:avLst/>
          </a:prstGeom>
          <a:solidFill>
            <a:srgbClr val="0E5E6F"/>
          </a:solidFill>
          <a:ln/>
        </p:spPr>
      </p:sp>
      <p:sp>
        <p:nvSpPr>
          <p:cNvPr id="9" name="Shape 7"/>
          <p:cNvSpPr/>
          <p:nvPr/>
        </p:nvSpPr>
        <p:spPr>
          <a:xfrm>
            <a:off x="609585" y="6748272"/>
            <a:ext cx="304792" cy="109728"/>
          </a:xfrm>
          <a:prstGeom prst="rect">
            <a:avLst/>
          </a:prstGeom>
          <a:solidFill>
            <a:srgbClr val="E0A526"/>
          </a:solidFill>
          <a:ln/>
        </p:spPr>
      </p:sp>
      <p:sp>
        <p:nvSpPr>
          <p:cNvPr id="10" name="Shape 8"/>
          <p:cNvSpPr/>
          <p:nvPr/>
        </p:nvSpPr>
        <p:spPr>
          <a:xfrm>
            <a:off x="914377" y="6748272"/>
            <a:ext cx="304792" cy="109728"/>
          </a:xfrm>
          <a:prstGeom prst="rect">
            <a:avLst/>
          </a:prstGeom>
          <a:solidFill>
            <a:srgbClr val="0E5E6F"/>
          </a:solidFill>
          <a:ln/>
        </p:spPr>
      </p:sp>
      <p:sp>
        <p:nvSpPr>
          <p:cNvPr id="11" name="Shape 9"/>
          <p:cNvSpPr/>
          <p:nvPr/>
        </p:nvSpPr>
        <p:spPr>
          <a:xfrm>
            <a:off x="1219170" y="6748272"/>
            <a:ext cx="304792" cy="109728"/>
          </a:xfrm>
          <a:prstGeom prst="rect">
            <a:avLst/>
          </a:prstGeom>
          <a:solidFill>
            <a:srgbClr val="8B1E3F"/>
          </a:solidFill>
          <a:ln/>
        </p:spPr>
      </p:sp>
      <p:sp>
        <p:nvSpPr>
          <p:cNvPr id="12" name="Shape 10"/>
          <p:cNvSpPr/>
          <p:nvPr/>
        </p:nvSpPr>
        <p:spPr>
          <a:xfrm>
            <a:off x="1523962" y="6748272"/>
            <a:ext cx="304792" cy="109728"/>
          </a:xfrm>
          <a:prstGeom prst="rect">
            <a:avLst/>
          </a:prstGeom>
          <a:solidFill>
            <a:srgbClr val="0E5E6F"/>
          </a:solidFill>
          <a:ln/>
        </p:spPr>
      </p:sp>
      <p:sp>
        <p:nvSpPr>
          <p:cNvPr id="13" name="Shape 11"/>
          <p:cNvSpPr/>
          <p:nvPr/>
        </p:nvSpPr>
        <p:spPr>
          <a:xfrm>
            <a:off x="1828754" y="6748272"/>
            <a:ext cx="304792" cy="109728"/>
          </a:xfrm>
          <a:prstGeom prst="rect">
            <a:avLst/>
          </a:prstGeom>
          <a:solidFill>
            <a:srgbClr val="E0A526"/>
          </a:solidFill>
          <a:ln/>
        </p:spPr>
      </p:sp>
      <p:sp>
        <p:nvSpPr>
          <p:cNvPr id="14" name="Shape 12"/>
          <p:cNvSpPr/>
          <p:nvPr/>
        </p:nvSpPr>
        <p:spPr>
          <a:xfrm>
            <a:off x="2133547" y="6748272"/>
            <a:ext cx="304792" cy="109728"/>
          </a:xfrm>
          <a:prstGeom prst="rect">
            <a:avLst/>
          </a:prstGeom>
          <a:solidFill>
            <a:srgbClr val="0E5E6F"/>
          </a:solidFill>
          <a:ln/>
        </p:spPr>
      </p:sp>
      <p:sp>
        <p:nvSpPr>
          <p:cNvPr id="15" name="Shape 13"/>
          <p:cNvSpPr/>
          <p:nvPr/>
        </p:nvSpPr>
        <p:spPr>
          <a:xfrm>
            <a:off x="2438339" y="6748272"/>
            <a:ext cx="304792" cy="109728"/>
          </a:xfrm>
          <a:prstGeom prst="rect">
            <a:avLst/>
          </a:prstGeom>
          <a:solidFill>
            <a:srgbClr val="8B1E3F"/>
          </a:solidFill>
          <a:ln/>
        </p:spPr>
      </p:sp>
      <p:sp>
        <p:nvSpPr>
          <p:cNvPr id="16" name="Shape 14"/>
          <p:cNvSpPr/>
          <p:nvPr/>
        </p:nvSpPr>
        <p:spPr>
          <a:xfrm>
            <a:off x="2743131" y="6748272"/>
            <a:ext cx="304792" cy="109728"/>
          </a:xfrm>
          <a:prstGeom prst="rect">
            <a:avLst/>
          </a:prstGeom>
          <a:solidFill>
            <a:srgbClr val="0E5E6F"/>
          </a:solidFill>
          <a:ln/>
        </p:spPr>
      </p:sp>
      <p:sp>
        <p:nvSpPr>
          <p:cNvPr id="17" name="Shape 15"/>
          <p:cNvSpPr/>
          <p:nvPr/>
        </p:nvSpPr>
        <p:spPr>
          <a:xfrm>
            <a:off x="3047924" y="6748272"/>
            <a:ext cx="304792" cy="109728"/>
          </a:xfrm>
          <a:prstGeom prst="rect">
            <a:avLst/>
          </a:prstGeom>
          <a:solidFill>
            <a:srgbClr val="E0A526"/>
          </a:solidFill>
          <a:ln/>
        </p:spPr>
      </p:sp>
      <p:sp>
        <p:nvSpPr>
          <p:cNvPr id="18" name="Shape 16"/>
          <p:cNvSpPr/>
          <p:nvPr/>
        </p:nvSpPr>
        <p:spPr>
          <a:xfrm>
            <a:off x="3352716" y="6748272"/>
            <a:ext cx="304792" cy="109728"/>
          </a:xfrm>
          <a:prstGeom prst="rect">
            <a:avLst/>
          </a:prstGeom>
          <a:solidFill>
            <a:srgbClr val="0E5E6F"/>
          </a:solidFill>
          <a:ln/>
        </p:spPr>
      </p:sp>
      <p:sp>
        <p:nvSpPr>
          <p:cNvPr id="19" name="Shape 17"/>
          <p:cNvSpPr/>
          <p:nvPr/>
        </p:nvSpPr>
        <p:spPr>
          <a:xfrm>
            <a:off x="3657509" y="6748272"/>
            <a:ext cx="304792" cy="109728"/>
          </a:xfrm>
          <a:prstGeom prst="rect">
            <a:avLst/>
          </a:prstGeom>
          <a:solidFill>
            <a:srgbClr val="8B1E3F"/>
          </a:solidFill>
          <a:ln/>
        </p:spPr>
      </p:sp>
      <p:sp>
        <p:nvSpPr>
          <p:cNvPr id="20" name="Shape 18"/>
          <p:cNvSpPr/>
          <p:nvPr/>
        </p:nvSpPr>
        <p:spPr>
          <a:xfrm>
            <a:off x="3962301" y="6748272"/>
            <a:ext cx="304792" cy="109728"/>
          </a:xfrm>
          <a:prstGeom prst="rect">
            <a:avLst/>
          </a:prstGeom>
          <a:solidFill>
            <a:srgbClr val="0E5E6F"/>
          </a:solidFill>
          <a:ln/>
        </p:spPr>
      </p:sp>
      <p:sp>
        <p:nvSpPr>
          <p:cNvPr id="21" name="Shape 19"/>
          <p:cNvSpPr/>
          <p:nvPr/>
        </p:nvSpPr>
        <p:spPr>
          <a:xfrm>
            <a:off x="4267093" y="6748272"/>
            <a:ext cx="304792" cy="109728"/>
          </a:xfrm>
          <a:prstGeom prst="rect">
            <a:avLst/>
          </a:prstGeom>
          <a:solidFill>
            <a:srgbClr val="E0A526"/>
          </a:solidFill>
          <a:ln/>
        </p:spPr>
      </p:sp>
      <p:sp>
        <p:nvSpPr>
          <p:cNvPr id="22" name="Shape 20"/>
          <p:cNvSpPr/>
          <p:nvPr/>
        </p:nvSpPr>
        <p:spPr>
          <a:xfrm>
            <a:off x="4571886" y="6748272"/>
            <a:ext cx="304792" cy="109728"/>
          </a:xfrm>
          <a:prstGeom prst="rect">
            <a:avLst/>
          </a:prstGeom>
          <a:solidFill>
            <a:srgbClr val="0E5E6F"/>
          </a:solidFill>
          <a:ln/>
        </p:spPr>
      </p:sp>
      <p:sp>
        <p:nvSpPr>
          <p:cNvPr id="23" name="Shape 21"/>
          <p:cNvSpPr/>
          <p:nvPr/>
        </p:nvSpPr>
        <p:spPr>
          <a:xfrm>
            <a:off x="4876678" y="6748272"/>
            <a:ext cx="304792" cy="109728"/>
          </a:xfrm>
          <a:prstGeom prst="rect">
            <a:avLst/>
          </a:prstGeom>
          <a:solidFill>
            <a:srgbClr val="8B1E3F"/>
          </a:solidFill>
          <a:ln/>
        </p:spPr>
      </p:sp>
      <p:sp>
        <p:nvSpPr>
          <p:cNvPr id="24" name="Shape 22"/>
          <p:cNvSpPr/>
          <p:nvPr/>
        </p:nvSpPr>
        <p:spPr>
          <a:xfrm>
            <a:off x="5181470" y="6748272"/>
            <a:ext cx="304792" cy="109728"/>
          </a:xfrm>
          <a:prstGeom prst="rect">
            <a:avLst/>
          </a:prstGeom>
          <a:solidFill>
            <a:srgbClr val="0E5E6F"/>
          </a:solidFill>
          <a:ln/>
        </p:spPr>
      </p:sp>
      <p:sp>
        <p:nvSpPr>
          <p:cNvPr id="25" name="Shape 23"/>
          <p:cNvSpPr/>
          <p:nvPr/>
        </p:nvSpPr>
        <p:spPr>
          <a:xfrm>
            <a:off x="5486263" y="6748272"/>
            <a:ext cx="304792" cy="109728"/>
          </a:xfrm>
          <a:prstGeom prst="rect">
            <a:avLst/>
          </a:prstGeom>
          <a:solidFill>
            <a:srgbClr val="E0A526"/>
          </a:solidFill>
          <a:ln/>
        </p:spPr>
      </p:sp>
      <p:sp>
        <p:nvSpPr>
          <p:cNvPr id="26" name="Shape 24"/>
          <p:cNvSpPr/>
          <p:nvPr/>
        </p:nvSpPr>
        <p:spPr>
          <a:xfrm>
            <a:off x="5791055" y="6748272"/>
            <a:ext cx="304792" cy="109728"/>
          </a:xfrm>
          <a:prstGeom prst="rect">
            <a:avLst/>
          </a:prstGeom>
          <a:solidFill>
            <a:srgbClr val="0E5E6F"/>
          </a:solidFill>
          <a:ln/>
        </p:spPr>
      </p:sp>
      <p:sp>
        <p:nvSpPr>
          <p:cNvPr id="27" name="Shape 25"/>
          <p:cNvSpPr/>
          <p:nvPr/>
        </p:nvSpPr>
        <p:spPr>
          <a:xfrm>
            <a:off x="6095848" y="6748272"/>
            <a:ext cx="304792" cy="109728"/>
          </a:xfrm>
          <a:prstGeom prst="rect">
            <a:avLst/>
          </a:prstGeom>
          <a:solidFill>
            <a:srgbClr val="8B1E3F"/>
          </a:solidFill>
          <a:ln/>
        </p:spPr>
      </p:sp>
      <p:sp>
        <p:nvSpPr>
          <p:cNvPr id="28" name="Shape 26"/>
          <p:cNvSpPr/>
          <p:nvPr/>
        </p:nvSpPr>
        <p:spPr>
          <a:xfrm>
            <a:off x="6400640" y="6748272"/>
            <a:ext cx="304792" cy="109728"/>
          </a:xfrm>
          <a:prstGeom prst="rect">
            <a:avLst/>
          </a:prstGeom>
          <a:solidFill>
            <a:srgbClr val="0E5E6F"/>
          </a:solidFill>
          <a:ln/>
        </p:spPr>
      </p:sp>
      <p:sp>
        <p:nvSpPr>
          <p:cNvPr id="29" name="Shape 27"/>
          <p:cNvSpPr/>
          <p:nvPr/>
        </p:nvSpPr>
        <p:spPr>
          <a:xfrm>
            <a:off x="6705432" y="6748272"/>
            <a:ext cx="304792" cy="109728"/>
          </a:xfrm>
          <a:prstGeom prst="rect">
            <a:avLst/>
          </a:prstGeom>
          <a:solidFill>
            <a:srgbClr val="E0A526"/>
          </a:solidFill>
          <a:ln/>
        </p:spPr>
      </p:sp>
      <p:sp>
        <p:nvSpPr>
          <p:cNvPr id="30" name="Shape 28"/>
          <p:cNvSpPr/>
          <p:nvPr/>
        </p:nvSpPr>
        <p:spPr>
          <a:xfrm>
            <a:off x="7010225" y="6748272"/>
            <a:ext cx="304792" cy="109728"/>
          </a:xfrm>
          <a:prstGeom prst="rect">
            <a:avLst/>
          </a:prstGeom>
          <a:solidFill>
            <a:srgbClr val="0E5E6F"/>
          </a:solidFill>
          <a:ln/>
        </p:spPr>
      </p:sp>
      <p:sp>
        <p:nvSpPr>
          <p:cNvPr id="31" name="Shape 29"/>
          <p:cNvSpPr/>
          <p:nvPr/>
        </p:nvSpPr>
        <p:spPr>
          <a:xfrm>
            <a:off x="7315017" y="6748272"/>
            <a:ext cx="304792" cy="109728"/>
          </a:xfrm>
          <a:prstGeom prst="rect">
            <a:avLst/>
          </a:prstGeom>
          <a:solidFill>
            <a:srgbClr val="8B1E3F"/>
          </a:solidFill>
          <a:ln/>
        </p:spPr>
      </p:sp>
      <p:sp>
        <p:nvSpPr>
          <p:cNvPr id="32" name="Shape 30"/>
          <p:cNvSpPr/>
          <p:nvPr/>
        </p:nvSpPr>
        <p:spPr>
          <a:xfrm>
            <a:off x="7619809" y="6748272"/>
            <a:ext cx="304792" cy="109728"/>
          </a:xfrm>
          <a:prstGeom prst="rect">
            <a:avLst/>
          </a:prstGeom>
          <a:solidFill>
            <a:srgbClr val="0E5E6F"/>
          </a:solidFill>
          <a:ln/>
        </p:spPr>
      </p:sp>
      <p:sp>
        <p:nvSpPr>
          <p:cNvPr id="33" name="Shape 31"/>
          <p:cNvSpPr/>
          <p:nvPr/>
        </p:nvSpPr>
        <p:spPr>
          <a:xfrm>
            <a:off x="7924602" y="6748272"/>
            <a:ext cx="304792" cy="109728"/>
          </a:xfrm>
          <a:prstGeom prst="rect">
            <a:avLst/>
          </a:prstGeom>
          <a:solidFill>
            <a:srgbClr val="E0A526"/>
          </a:solidFill>
          <a:ln/>
        </p:spPr>
      </p:sp>
      <p:sp>
        <p:nvSpPr>
          <p:cNvPr id="34" name="Shape 32"/>
          <p:cNvSpPr/>
          <p:nvPr/>
        </p:nvSpPr>
        <p:spPr>
          <a:xfrm>
            <a:off x="8229394" y="6748272"/>
            <a:ext cx="304792" cy="109728"/>
          </a:xfrm>
          <a:prstGeom prst="rect">
            <a:avLst/>
          </a:prstGeom>
          <a:solidFill>
            <a:srgbClr val="0E5E6F"/>
          </a:solidFill>
          <a:ln/>
        </p:spPr>
      </p:sp>
      <p:sp>
        <p:nvSpPr>
          <p:cNvPr id="35" name="Shape 33"/>
          <p:cNvSpPr/>
          <p:nvPr/>
        </p:nvSpPr>
        <p:spPr>
          <a:xfrm>
            <a:off x="8534187" y="6748272"/>
            <a:ext cx="304792" cy="109728"/>
          </a:xfrm>
          <a:prstGeom prst="rect">
            <a:avLst/>
          </a:prstGeom>
          <a:solidFill>
            <a:srgbClr val="8B1E3F"/>
          </a:solidFill>
          <a:ln/>
        </p:spPr>
      </p:sp>
      <p:sp>
        <p:nvSpPr>
          <p:cNvPr id="36" name="Shape 34"/>
          <p:cNvSpPr/>
          <p:nvPr/>
        </p:nvSpPr>
        <p:spPr>
          <a:xfrm>
            <a:off x="8838979" y="6748272"/>
            <a:ext cx="304792" cy="109728"/>
          </a:xfrm>
          <a:prstGeom prst="rect">
            <a:avLst/>
          </a:prstGeom>
          <a:solidFill>
            <a:srgbClr val="0E5E6F"/>
          </a:solidFill>
          <a:ln/>
        </p:spPr>
      </p:sp>
      <p:sp>
        <p:nvSpPr>
          <p:cNvPr id="37" name="Shape 35"/>
          <p:cNvSpPr/>
          <p:nvPr/>
        </p:nvSpPr>
        <p:spPr>
          <a:xfrm>
            <a:off x="9143771" y="6748272"/>
            <a:ext cx="304792" cy="109728"/>
          </a:xfrm>
          <a:prstGeom prst="rect">
            <a:avLst/>
          </a:prstGeom>
          <a:solidFill>
            <a:srgbClr val="E0A526"/>
          </a:solidFill>
          <a:ln/>
        </p:spPr>
      </p:sp>
      <p:sp>
        <p:nvSpPr>
          <p:cNvPr id="38" name="Shape 36"/>
          <p:cNvSpPr/>
          <p:nvPr/>
        </p:nvSpPr>
        <p:spPr>
          <a:xfrm>
            <a:off x="9448564" y="6748272"/>
            <a:ext cx="304792" cy="109728"/>
          </a:xfrm>
          <a:prstGeom prst="rect">
            <a:avLst/>
          </a:prstGeom>
          <a:solidFill>
            <a:srgbClr val="0E5E6F"/>
          </a:solidFill>
          <a:ln/>
        </p:spPr>
      </p:sp>
      <p:sp>
        <p:nvSpPr>
          <p:cNvPr id="39" name="Shape 37"/>
          <p:cNvSpPr/>
          <p:nvPr/>
        </p:nvSpPr>
        <p:spPr>
          <a:xfrm>
            <a:off x="9753356" y="6748272"/>
            <a:ext cx="304792" cy="109728"/>
          </a:xfrm>
          <a:prstGeom prst="rect">
            <a:avLst/>
          </a:prstGeom>
          <a:solidFill>
            <a:srgbClr val="8B1E3F"/>
          </a:solidFill>
          <a:ln/>
        </p:spPr>
      </p:sp>
      <p:sp>
        <p:nvSpPr>
          <p:cNvPr id="40" name="Shape 38"/>
          <p:cNvSpPr/>
          <p:nvPr/>
        </p:nvSpPr>
        <p:spPr>
          <a:xfrm>
            <a:off x="10058149" y="6748272"/>
            <a:ext cx="304792" cy="109728"/>
          </a:xfrm>
          <a:prstGeom prst="rect">
            <a:avLst/>
          </a:prstGeom>
          <a:solidFill>
            <a:srgbClr val="0E5E6F"/>
          </a:solidFill>
          <a:ln/>
        </p:spPr>
      </p:sp>
      <p:sp>
        <p:nvSpPr>
          <p:cNvPr id="41" name="Shape 39"/>
          <p:cNvSpPr/>
          <p:nvPr/>
        </p:nvSpPr>
        <p:spPr>
          <a:xfrm>
            <a:off x="10362941" y="6748272"/>
            <a:ext cx="304792" cy="109728"/>
          </a:xfrm>
          <a:prstGeom prst="rect">
            <a:avLst/>
          </a:prstGeom>
          <a:solidFill>
            <a:srgbClr val="E0A526"/>
          </a:solidFill>
          <a:ln/>
        </p:spPr>
      </p:sp>
      <p:sp>
        <p:nvSpPr>
          <p:cNvPr id="42" name="Shape 40"/>
          <p:cNvSpPr/>
          <p:nvPr/>
        </p:nvSpPr>
        <p:spPr>
          <a:xfrm>
            <a:off x="10667733" y="6748272"/>
            <a:ext cx="304792" cy="109728"/>
          </a:xfrm>
          <a:prstGeom prst="rect">
            <a:avLst/>
          </a:prstGeom>
          <a:solidFill>
            <a:srgbClr val="0E5E6F"/>
          </a:solidFill>
          <a:ln/>
        </p:spPr>
      </p:sp>
      <p:sp>
        <p:nvSpPr>
          <p:cNvPr id="43" name="Shape 41"/>
          <p:cNvSpPr/>
          <p:nvPr/>
        </p:nvSpPr>
        <p:spPr>
          <a:xfrm>
            <a:off x="10972526" y="6748272"/>
            <a:ext cx="304792" cy="109728"/>
          </a:xfrm>
          <a:prstGeom prst="rect">
            <a:avLst/>
          </a:prstGeom>
          <a:solidFill>
            <a:srgbClr val="8B1E3F"/>
          </a:solidFill>
          <a:ln/>
        </p:spPr>
      </p:sp>
      <p:sp>
        <p:nvSpPr>
          <p:cNvPr id="44" name="Shape 42"/>
          <p:cNvSpPr/>
          <p:nvPr/>
        </p:nvSpPr>
        <p:spPr>
          <a:xfrm>
            <a:off x="11277318" y="6748272"/>
            <a:ext cx="304792" cy="109728"/>
          </a:xfrm>
          <a:prstGeom prst="rect">
            <a:avLst/>
          </a:prstGeom>
          <a:solidFill>
            <a:srgbClr val="0E5E6F"/>
          </a:solidFill>
          <a:ln/>
        </p:spPr>
      </p:sp>
      <p:sp>
        <p:nvSpPr>
          <p:cNvPr id="45" name="Shape 43"/>
          <p:cNvSpPr/>
          <p:nvPr/>
        </p:nvSpPr>
        <p:spPr>
          <a:xfrm>
            <a:off x="11582110" y="6748272"/>
            <a:ext cx="304792" cy="109728"/>
          </a:xfrm>
          <a:prstGeom prst="rect">
            <a:avLst/>
          </a:prstGeom>
          <a:solidFill>
            <a:srgbClr val="E0A526"/>
          </a:solidFill>
          <a:ln/>
        </p:spPr>
      </p:sp>
      <p:sp>
        <p:nvSpPr>
          <p:cNvPr id="46" name="Shape 44"/>
          <p:cNvSpPr/>
          <p:nvPr/>
        </p:nvSpPr>
        <p:spPr>
          <a:xfrm>
            <a:off x="11886903" y="6748272"/>
            <a:ext cx="304792" cy="109728"/>
          </a:xfrm>
          <a:prstGeom prst="rect">
            <a:avLst/>
          </a:prstGeom>
          <a:solidFill>
            <a:srgbClr val="0E5E6F"/>
          </a:solidFill>
          <a:ln/>
        </p:spPr>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548640" y="1691640"/>
          <a:ext cx="11094415" cy="914400"/>
        </p:xfrm>
        <a:graphic>
          <a:graphicData uri="http://schemas.openxmlformats.org/drawingml/2006/table">
            <a:tbl>
              <a:tblPr/>
              <a:tblGrid>
                <a:gridCol w="2194560"/>
                <a:gridCol w="822960"/>
                <a:gridCol w="3840480"/>
                <a:gridCol w="1371600"/>
                <a:gridCol w="1371600"/>
                <a:gridCol w="1490472"/>
              </a:tblGrid>
              <a:tr h="256032">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Constituency</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6E1832"/>
                    </a:solidFill>
                  </a:tcPr>
                </a:tc>
                <a:tc>
                  <a:txBody>
                    <a:bodyPr/>
                    <a:lstStyle/>
                    <a:p>
                      <a:pPr algn="r" indent="0" marL="0">
                        <a:buNone/>
                      </a:pPr>
                      <a:r>
                        <a:rPr lang="en-US" sz="1150" b="1" dirty="0">
                          <a:solidFill>
                            <a:srgbClr val="FFFFFF"/>
                          </a:solidFill>
                          <a:latin typeface="Calibri" pitchFamily="34" charset="0"/>
                          <a:ea typeface="Calibri" pitchFamily="34" charset="-122"/>
                          <a:cs typeface="Calibri" pitchFamily="34" charset="-120"/>
                        </a:rPr>
                        <a:t>Part</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6E1832"/>
                    </a:solidFill>
                  </a:tcPr>
                </a:tc>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Locality</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6E1832"/>
                    </a:solidFill>
                  </a:tcPr>
                </a:tc>
                <a:tc>
                  <a:txBody>
                    <a:bodyPr/>
                    <a:lstStyle/>
                    <a:p>
                      <a:pPr algn="r" indent="0" marL="0">
                        <a:buNone/>
                      </a:pPr>
                      <a:r>
                        <a:rPr lang="en-US" sz="1150" b="1" dirty="0">
                          <a:solidFill>
                            <a:srgbClr val="FFFFFF"/>
                          </a:solidFill>
                          <a:latin typeface="Calibri" pitchFamily="34" charset="0"/>
                          <a:ea typeface="Calibri" pitchFamily="34" charset="-122"/>
                          <a:cs typeface="Calibri" pitchFamily="34" charset="-120"/>
                        </a:rPr>
                        <a:t>Electors</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6E1832"/>
                    </a:solidFill>
                  </a:tcPr>
                </a:tc>
                <a:tc>
                  <a:txBody>
                    <a:bodyPr/>
                    <a:lstStyle/>
                    <a:p>
                      <a:pPr algn="r" indent="0" marL="0">
                        <a:buNone/>
                      </a:pPr>
                      <a:r>
                        <a:rPr lang="en-US" sz="1150" b="1" dirty="0">
                          <a:solidFill>
                            <a:srgbClr val="FFFFFF"/>
                          </a:solidFill>
                          <a:latin typeface="Calibri" pitchFamily="34" charset="0"/>
                          <a:ea typeface="Calibri" pitchFamily="34" charset="-122"/>
                          <a:cs typeface="Calibri" pitchFamily="34" charset="-120"/>
                        </a:rPr>
                        <a:t>Struck off</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6E1832"/>
                    </a:solidFill>
                  </a:tcPr>
                </a:tc>
                <a:tc>
                  <a:txBody>
                    <a:bodyPr/>
                    <a:lstStyle/>
                    <a:p>
                      <a:pPr algn="r" indent="0" marL="0">
                        <a:buNone/>
                      </a:pPr>
                      <a:r>
                        <a:rPr lang="en-US" sz="1150" b="1" dirty="0">
                          <a:solidFill>
                            <a:srgbClr val="FFFFFF"/>
                          </a:solidFill>
                          <a:latin typeface="Calibri" pitchFamily="34" charset="0"/>
                          <a:ea typeface="Calibri" pitchFamily="34" charset="-122"/>
                          <a:cs typeface="Calibri" pitchFamily="34" charset="-120"/>
                        </a:rPr>
                        <a:t>% struck off</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6E1832"/>
                    </a:solidFill>
                  </a:tcPr>
                </a:tc>
              </a:tr>
              <a:tr h="256032">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Charminar</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22</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Dood Bowli</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942</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756</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80.3%</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Yakutpura</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297</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Banu Nagar Colony</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1,381</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1,069</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77.4%</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Charminar</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136</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Kalikaman</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731</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530</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72.5%</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Yakutpura</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302</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Singareni Colony</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1,338</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945</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70.6%</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Yakutpura</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299</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Adrash Nagar</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1,097</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755</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68.8%</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Yakutpura</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305</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Singareni Colony Huts</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1,198</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822</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68.6%</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Yakutpura</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283</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Nagarjuna Colony</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1,521</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1,026</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67.5%</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Yakutpura</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321</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Vinay Nagar Colony</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634</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421</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66.4%</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Yakutpura</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286</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Champapet Road</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1,060</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695</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65.6%</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Yakutpura</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301</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Adrash Nagar</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1,209</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788</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65.2%</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Yakutpura</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285</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Champapet Road</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674</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438</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65.0%</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Yakutpura</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327</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827</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535</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64.7%</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Charminar</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134</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Kalikaman</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873</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563</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64.5%</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r h="256032">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Yakutpura</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312</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Adrash Nagar</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1,025</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661</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64.5%</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4F6F7"/>
                    </a:solidFill>
                  </a:tcPr>
                </a:tc>
              </a:tr>
              <a:tr h="256032">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Yakutpura</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303</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l" indent="0" marL="0">
                        <a:buNone/>
                      </a:pPr>
                      <a:r>
                        <a:rPr lang="en-US" sz="1150" dirty="0">
                          <a:solidFill>
                            <a:srgbClr val="1C2833"/>
                          </a:solidFill>
                          <a:latin typeface="Calibri" pitchFamily="34" charset="0"/>
                          <a:ea typeface="Calibri" pitchFamily="34" charset="-122"/>
                          <a:cs typeface="Calibri" pitchFamily="34" charset="-120"/>
                        </a:rPr>
                        <a:t>Singareni Colony</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1,404</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902</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c>
                  <a:txBody>
                    <a:bodyPr/>
                    <a:lstStyle/>
                    <a:p>
                      <a:pPr algn="r" indent="0" marL="0">
                        <a:buNone/>
                      </a:pPr>
                      <a:r>
                        <a:rPr lang="en-US" sz="1150" dirty="0">
                          <a:solidFill>
                            <a:srgbClr val="1C2833"/>
                          </a:solidFill>
                          <a:latin typeface="Calibri" pitchFamily="34" charset="0"/>
                          <a:ea typeface="Calibri" pitchFamily="34" charset="-122"/>
                          <a:cs typeface="Calibri" pitchFamily="34" charset="-120"/>
                        </a:rPr>
                        <a:t>64.3%</a:t>
                      </a:r>
                      <a:endParaRPr lang="en-US" sz="1150" dirty="0">
                        <a:latin typeface="Calibri" charset="0"/>
                        <a:ea typeface="Calibri" charset="0"/>
                        <a:cs typeface="Calibri" charset="0"/>
                      </a:endParaRPr>
                    </a:p>
                  </a:txBody>
                  <a:tcPr marL="45720" marR="45720" marT="45720" marB="45720">
                    <a:lnL w="6350" cap="flat" cmpd="sng" algn="ctr">
                      <a:solidFill>
                        <a:srgbClr val="D5D8DC"/>
                      </a:solidFill>
                      <a:prstDash val="solid"/>
                      <a:round/>
                      <a:headEnd type="none" w="med" len="med"/>
                      <a:tailEnd type="none" w="med" len="med"/>
                    </a:lnL>
                    <a:lnR w="6350" cap="flat" cmpd="sng" algn="ctr">
                      <a:solidFill>
                        <a:srgbClr val="D5D8DC"/>
                      </a:solidFill>
                      <a:prstDash val="solid"/>
                      <a:round/>
                      <a:headEnd type="none" w="med" len="med"/>
                      <a:tailEnd type="none" w="med" len="med"/>
                    </a:lnR>
                    <a:lnT w="6350" cap="flat" cmpd="sng" algn="ctr">
                      <a:solidFill>
                        <a:srgbClr val="D5D8DC"/>
                      </a:solidFill>
                      <a:prstDash val="solid"/>
                      <a:round/>
                      <a:headEnd type="none" w="med" len="med"/>
                      <a:tailEnd type="none" w="med" len="med"/>
                    </a:lnT>
                    <a:lnB w="6350" cap="flat" cmpd="sng" algn="ctr">
                      <a:solidFill>
                        <a:srgbClr val="D5D8DC"/>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8B1E3F"/>
                </a:solidFill>
                <a:latin typeface="Calibri" pitchFamily="34" charset="0"/>
                <a:ea typeface="Calibri" pitchFamily="34" charset="-122"/>
                <a:cs typeface="Calibri" pitchFamily="34" charset="-120"/>
              </a:rPr>
              <a:t>HEARINGS</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6E1832"/>
                </a:solidFill>
                <a:latin typeface="Cambria" pitchFamily="34" charset="0"/>
                <a:ea typeface="Cambria" pitchFamily="34" charset="-122"/>
                <a:cs typeface="Cambria" pitchFamily="34" charset="-120"/>
              </a:rPr>
              <a:t>3,69,972 electors kept on the draft roll were summoned to hearings</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Electors summoned under each of the Commission's seven rules, all five constituencies</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Hyderabad Old City SIR 2026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14</a:t>
            </a:r>
            <a:endParaRPr lang="en-US" sz="900" dirty="0"/>
          </a:p>
        </p:txBody>
      </p:sp>
      <p:sp>
        <p:nvSpPr>
          <p:cNvPr id="7" name="Shape 5"/>
          <p:cNvSpPr/>
          <p:nvPr/>
        </p:nvSpPr>
        <p:spPr>
          <a:xfrm>
            <a:off x="0" y="6748272"/>
            <a:ext cx="304792" cy="109728"/>
          </a:xfrm>
          <a:prstGeom prst="rect">
            <a:avLst/>
          </a:prstGeom>
          <a:solidFill>
            <a:srgbClr val="8B1E3F"/>
          </a:solidFill>
          <a:ln/>
        </p:spPr>
      </p:sp>
      <p:sp>
        <p:nvSpPr>
          <p:cNvPr id="8" name="Shape 6"/>
          <p:cNvSpPr/>
          <p:nvPr/>
        </p:nvSpPr>
        <p:spPr>
          <a:xfrm>
            <a:off x="304792" y="6748272"/>
            <a:ext cx="304792" cy="109728"/>
          </a:xfrm>
          <a:prstGeom prst="rect">
            <a:avLst/>
          </a:prstGeom>
          <a:solidFill>
            <a:srgbClr val="0E5E6F"/>
          </a:solidFill>
          <a:ln/>
        </p:spPr>
      </p:sp>
      <p:sp>
        <p:nvSpPr>
          <p:cNvPr id="9" name="Shape 7"/>
          <p:cNvSpPr/>
          <p:nvPr/>
        </p:nvSpPr>
        <p:spPr>
          <a:xfrm>
            <a:off x="609585" y="6748272"/>
            <a:ext cx="304792" cy="109728"/>
          </a:xfrm>
          <a:prstGeom prst="rect">
            <a:avLst/>
          </a:prstGeom>
          <a:solidFill>
            <a:srgbClr val="E0A526"/>
          </a:solidFill>
          <a:ln/>
        </p:spPr>
      </p:sp>
      <p:sp>
        <p:nvSpPr>
          <p:cNvPr id="10" name="Shape 8"/>
          <p:cNvSpPr/>
          <p:nvPr/>
        </p:nvSpPr>
        <p:spPr>
          <a:xfrm>
            <a:off x="914377" y="6748272"/>
            <a:ext cx="304792" cy="109728"/>
          </a:xfrm>
          <a:prstGeom prst="rect">
            <a:avLst/>
          </a:prstGeom>
          <a:solidFill>
            <a:srgbClr val="0E5E6F"/>
          </a:solidFill>
          <a:ln/>
        </p:spPr>
      </p:sp>
      <p:sp>
        <p:nvSpPr>
          <p:cNvPr id="11" name="Shape 9"/>
          <p:cNvSpPr/>
          <p:nvPr/>
        </p:nvSpPr>
        <p:spPr>
          <a:xfrm>
            <a:off x="1219170" y="6748272"/>
            <a:ext cx="304792" cy="109728"/>
          </a:xfrm>
          <a:prstGeom prst="rect">
            <a:avLst/>
          </a:prstGeom>
          <a:solidFill>
            <a:srgbClr val="8B1E3F"/>
          </a:solidFill>
          <a:ln/>
        </p:spPr>
      </p:sp>
      <p:sp>
        <p:nvSpPr>
          <p:cNvPr id="12" name="Shape 10"/>
          <p:cNvSpPr/>
          <p:nvPr/>
        </p:nvSpPr>
        <p:spPr>
          <a:xfrm>
            <a:off x="1523962" y="6748272"/>
            <a:ext cx="304792" cy="109728"/>
          </a:xfrm>
          <a:prstGeom prst="rect">
            <a:avLst/>
          </a:prstGeom>
          <a:solidFill>
            <a:srgbClr val="0E5E6F"/>
          </a:solidFill>
          <a:ln/>
        </p:spPr>
      </p:sp>
      <p:sp>
        <p:nvSpPr>
          <p:cNvPr id="13" name="Shape 11"/>
          <p:cNvSpPr/>
          <p:nvPr/>
        </p:nvSpPr>
        <p:spPr>
          <a:xfrm>
            <a:off x="1828754" y="6748272"/>
            <a:ext cx="304792" cy="109728"/>
          </a:xfrm>
          <a:prstGeom prst="rect">
            <a:avLst/>
          </a:prstGeom>
          <a:solidFill>
            <a:srgbClr val="E0A526"/>
          </a:solidFill>
          <a:ln/>
        </p:spPr>
      </p:sp>
      <p:sp>
        <p:nvSpPr>
          <p:cNvPr id="14" name="Shape 12"/>
          <p:cNvSpPr/>
          <p:nvPr/>
        </p:nvSpPr>
        <p:spPr>
          <a:xfrm>
            <a:off x="2133547" y="6748272"/>
            <a:ext cx="304792" cy="109728"/>
          </a:xfrm>
          <a:prstGeom prst="rect">
            <a:avLst/>
          </a:prstGeom>
          <a:solidFill>
            <a:srgbClr val="0E5E6F"/>
          </a:solidFill>
          <a:ln/>
        </p:spPr>
      </p:sp>
      <p:sp>
        <p:nvSpPr>
          <p:cNvPr id="15" name="Shape 13"/>
          <p:cNvSpPr/>
          <p:nvPr/>
        </p:nvSpPr>
        <p:spPr>
          <a:xfrm>
            <a:off x="2438339" y="6748272"/>
            <a:ext cx="304792" cy="109728"/>
          </a:xfrm>
          <a:prstGeom prst="rect">
            <a:avLst/>
          </a:prstGeom>
          <a:solidFill>
            <a:srgbClr val="8B1E3F"/>
          </a:solidFill>
          <a:ln/>
        </p:spPr>
      </p:sp>
      <p:sp>
        <p:nvSpPr>
          <p:cNvPr id="16" name="Shape 14"/>
          <p:cNvSpPr/>
          <p:nvPr/>
        </p:nvSpPr>
        <p:spPr>
          <a:xfrm>
            <a:off x="2743131" y="6748272"/>
            <a:ext cx="304792" cy="109728"/>
          </a:xfrm>
          <a:prstGeom prst="rect">
            <a:avLst/>
          </a:prstGeom>
          <a:solidFill>
            <a:srgbClr val="0E5E6F"/>
          </a:solidFill>
          <a:ln/>
        </p:spPr>
      </p:sp>
      <p:sp>
        <p:nvSpPr>
          <p:cNvPr id="17" name="Shape 15"/>
          <p:cNvSpPr/>
          <p:nvPr/>
        </p:nvSpPr>
        <p:spPr>
          <a:xfrm>
            <a:off x="3047924" y="6748272"/>
            <a:ext cx="304792" cy="109728"/>
          </a:xfrm>
          <a:prstGeom prst="rect">
            <a:avLst/>
          </a:prstGeom>
          <a:solidFill>
            <a:srgbClr val="E0A526"/>
          </a:solidFill>
          <a:ln/>
        </p:spPr>
      </p:sp>
      <p:sp>
        <p:nvSpPr>
          <p:cNvPr id="18" name="Shape 16"/>
          <p:cNvSpPr/>
          <p:nvPr/>
        </p:nvSpPr>
        <p:spPr>
          <a:xfrm>
            <a:off x="3352716" y="6748272"/>
            <a:ext cx="304792" cy="109728"/>
          </a:xfrm>
          <a:prstGeom prst="rect">
            <a:avLst/>
          </a:prstGeom>
          <a:solidFill>
            <a:srgbClr val="0E5E6F"/>
          </a:solidFill>
          <a:ln/>
        </p:spPr>
      </p:sp>
      <p:sp>
        <p:nvSpPr>
          <p:cNvPr id="19" name="Shape 17"/>
          <p:cNvSpPr/>
          <p:nvPr/>
        </p:nvSpPr>
        <p:spPr>
          <a:xfrm>
            <a:off x="3657509" y="6748272"/>
            <a:ext cx="304792" cy="109728"/>
          </a:xfrm>
          <a:prstGeom prst="rect">
            <a:avLst/>
          </a:prstGeom>
          <a:solidFill>
            <a:srgbClr val="8B1E3F"/>
          </a:solidFill>
          <a:ln/>
        </p:spPr>
      </p:sp>
      <p:sp>
        <p:nvSpPr>
          <p:cNvPr id="20" name="Shape 18"/>
          <p:cNvSpPr/>
          <p:nvPr/>
        </p:nvSpPr>
        <p:spPr>
          <a:xfrm>
            <a:off x="3962301" y="6748272"/>
            <a:ext cx="304792" cy="109728"/>
          </a:xfrm>
          <a:prstGeom prst="rect">
            <a:avLst/>
          </a:prstGeom>
          <a:solidFill>
            <a:srgbClr val="0E5E6F"/>
          </a:solidFill>
          <a:ln/>
        </p:spPr>
      </p:sp>
      <p:sp>
        <p:nvSpPr>
          <p:cNvPr id="21" name="Shape 19"/>
          <p:cNvSpPr/>
          <p:nvPr/>
        </p:nvSpPr>
        <p:spPr>
          <a:xfrm>
            <a:off x="4267093" y="6748272"/>
            <a:ext cx="304792" cy="109728"/>
          </a:xfrm>
          <a:prstGeom prst="rect">
            <a:avLst/>
          </a:prstGeom>
          <a:solidFill>
            <a:srgbClr val="E0A526"/>
          </a:solidFill>
          <a:ln/>
        </p:spPr>
      </p:sp>
      <p:sp>
        <p:nvSpPr>
          <p:cNvPr id="22" name="Shape 20"/>
          <p:cNvSpPr/>
          <p:nvPr/>
        </p:nvSpPr>
        <p:spPr>
          <a:xfrm>
            <a:off x="4571886" y="6748272"/>
            <a:ext cx="304792" cy="109728"/>
          </a:xfrm>
          <a:prstGeom prst="rect">
            <a:avLst/>
          </a:prstGeom>
          <a:solidFill>
            <a:srgbClr val="0E5E6F"/>
          </a:solidFill>
          <a:ln/>
        </p:spPr>
      </p:sp>
      <p:sp>
        <p:nvSpPr>
          <p:cNvPr id="23" name="Shape 21"/>
          <p:cNvSpPr/>
          <p:nvPr/>
        </p:nvSpPr>
        <p:spPr>
          <a:xfrm>
            <a:off x="4876678" y="6748272"/>
            <a:ext cx="304792" cy="109728"/>
          </a:xfrm>
          <a:prstGeom prst="rect">
            <a:avLst/>
          </a:prstGeom>
          <a:solidFill>
            <a:srgbClr val="8B1E3F"/>
          </a:solidFill>
          <a:ln/>
        </p:spPr>
      </p:sp>
      <p:sp>
        <p:nvSpPr>
          <p:cNvPr id="24" name="Shape 22"/>
          <p:cNvSpPr/>
          <p:nvPr/>
        </p:nvSpPr>
        <p:spPr>
          <a:xfrm>
            <a:off x="5181470" y="6748272"/>
            <a:ext cx="304792" cy="109728"/>
          </a:xfrm>
          <a:prstGeom prst="rect">
            <a:avLst/>
          </a:prstGeom>
          <a:solidFill>
            <a:srgbClr val="0E5E6F"/>
          </a:solidFill>
          <a:ln/>
        </p:spPr>
      </p:sp>
      <p:sp>
        <p:nvSpPr>
          <p:cNvPr id="25" name="Shape 23"/>
          <p:cNvSpPr/>
          <p:nvPr/>
        </p:nvSpPr>
        <p:spPr>
          <a:xfrm>
            <a:off x="5486263" y="6748272"/>
            <a:ext cx="304792" cy="109728"/>
          </a:xfrm>
          <a:prstGeom prst="rect">
            <a:avLst/>
          </a:prstGeom>
          <a:solidFill>
            <a:srgbClr val="E0A526"/>
          </a:solidFill>
          <a:ln/>
        </p:spPr>
      </p:sp>
      <p:sp>
        <p:nvSpPr>
          <p:cNvPr id="26" name="Shape 24"/>
          <p:cNvSpPr/>
          <p:nvPr/>
        </p:nvSpPr>
        <p:spPr>
          <a:xfrm>
            <a:off x="5791055" y="6748272"/>
            <a:ext cx="304792" cy="109728"/>
          </a:xfrm>
          <a:prstGeom prst="rect">
            <a:avLst/>
          </a:prstGeom>
          <a:solidFill>
            <a:srgbClr val="0E5E6F"/>
          </a:solidFill>
          <a:ln/>
        </p:spPr>
      </p:sp>
      <p:sp>
        <p:nvSpPr>
          <p:cNvPr id="27" name="Shape 25"/>
          <p:cNvSpPr/>
          <p:nvPr/>
        </p:nvSpPr>
        <p:spPr>
          <a:xfrm>
            <a:off x="6095848" y="6748272"/>
            <a:ext cx="304792" cy="109728"/>
          </a:xfrm>
          <a:prstGeom prst="rect">
            <a:avLst/>
          </a:prstGeom>
          <a:solidFill>
            <a:srgbClr val="8B1E3F"/>
          </a:solidFill>
          <a:ln/>
        </p:spPr>
      </p:sp>
      <p:sp>
        <p:nvSpPr>
          <p:cNvPr id="28" name="Shape 26"/>
          <p:cNvSpPr/>
          <p:nvPr/>
        </p:nvSpPr>
        <p:spPr>
          <a:xfrm>
            <a:off x="6400640" y="6748272"/>
            <a:ext cx="304792" cy="109728"/>
          </a:xfrm>
          <a:prstGeom prst="rect">
            <a:avLst/>
          </a:prstGeom>
          <a:solidFill>
            <a:srgbClr val="0E5E6F"/>
          </a:solidFill>
          <a:ln/>
        </p:spPr>
      </p:sp>
      <p:sp>
        <p:nvSpPr>
          <p:cNvPr id="29" name="Shape 27"/>
          <p:cNvSpPr/>
          <p:nvPr/>
        </p:nvSpPr>
        <p:spPr>
          <a:xfrm>
            <a:off x="6705432" y="6748272"/>
            <a:ext cx="304792" cy="109728"/>
          </a:xfrm>
          <a:prstGeom prst="rect">
            <a:avLst/>
          </a:prstGeom>
          <a:solidFill>
            <a:srgbClr val="E0A526"/>
          </a:solidFill>
          <a:ln/>
        </p:spPr>
      </p:sp>
      <p:sp>
        <p:nvSpPr>
          <p:cNvPr id="30" name="Shape 28"/>
          <p:cNvSpPr/>
          <p:nvPr/>
        </p:nvSpPr>
        <p:spPr>
          <a:xfrm>
            <a:off x="7010225" y="6748272"/>
            <a:ext cx="304792" cy="109728"/>
          </a:xfrm>
          <a:prstGeom prst="rect">
            <a:avLst/>
          </a:prstGeom>
          <a:solidFill>
            <a:srgbClr val="0E5E6F"/>
          </a:solidFill>
          <a:ln/>
        </p:spPr>
      </p:sp>
      <p:sp>
        <p:nvSpPr>
          <p:cNvPr id="31" name="Shape 29"/>
          <p:cNvSpPr/>
          <p:nvPr/>
        </p:nvSpPr>
        <p:spPr>
          <a:xfrm>
            <a:off x="7315017" y="6748272"/>
            <a:ext cx="304792" cy="109728"/>
          </a:xfrm>
          <a:prstGeom prst="rect">
            <a:avLst/>
          </a:prstGeom>
          <a:solidFill>
            <a:srgbClr val="8B1E3F"/>
          </a:solidFill>
          <a:ln/>
        </p:spPr>
      </p:sp>
      <p:sp>
        <p:nvSpPr>
          <p:cNvPr id="32" name="Shape 30"/>
          <p:cNvSpPr/>
          <p:nvPr/>
        </p:nvSpPr>
        <p:spPr>
          <a:xfrm>
            <a:off x="7619809" y="6748272"/>
            <a:ext cx="304792" cy="109728"/>
          </a:xfrm>
          <a:prstGeom prst="rect">
            <a:avLst/>
          </a:prstGeom>
          <a:solidFill>
            <a:srgbClr val="0E5E6F"/>
          </a:solidFill>
          <a:ln/>
        </p:spPr>
      </p:sp>
      <p:sp>
        <p:nvSpPr>
          <p:cNvPr id="33" name="Shape 31"/>
          <p:cNvSpPr/>
          <p:nvPr/>
        </p:nvSpPr>
        <p:spPr>
          <a:xfrm>
            <a:off x="7924602" y="6748272"/>
            <a:ext cx="304792" cy="109728"/>
          </a:xfrm>
          <a:prstGeom prst="rect">
            <a:avLst/>
          </a:prstGeom>
          <a:solidFill>
            <a:srgbClr val="E0A526"/>
          </a:solidFill>
          <a:ln/>
        </p:spPr>
      </p:sp>
      <p:sp>
        <p:nvSpPr>
          <p:cNvPr id="34" name="Shape 32"/>
          <p:cNvSpPr/>
          <p:nvPr/>
        </p:nvSpPr>
        <p:spPr>
          <a:xfrm>
            <a:off x="8229394" y="6748272"/>
            <a:ext cx="304792" cy="109728"/>
          </a:xfrm>
          <a:prstGeom prst="rect">
            <a:avLst/>
          </a:prstGeom>
          <a:solidFill>
            <a:srgbClr val="0E5E6F"/>
          </a:solidFill>
          <a:ln/>
        </p:spPr>
      </p:sp>
      <p:sp>
        <p:nvSpPr>
          <p:cNvPr id="35" name="Shape 33"/>
          <p:cNvSpPr/>
          <p:nvPr/>
        </p:nvSpPr>
        <p:spPr>
          <a:xfrm>
            <a:off x="8534187" y="6748272"/>
            <a:ext cx="304792" cy="109728"/>
          </a:xfrm>
          <a:prstGeom prst="rect">
            <a:avLst/>
          </a:prstGeom>
          <a:solidFill>
            <a:srgbClr val="8B1E3F"/>
          </a:solidFill>
          <a:ln/>
        </p:spPr>
      </p:sp>
      <p:sp>
        <p:nvSpPr>
          <p:cNvPr id="36" name="Shape 34"/>
          <p:cNvSpPr/>
          <p:nvPr/>
        </p:nvSpPr>
        <p:spPr>
          <a:xfrm>
            <a:off x="8838979" y="6748272"/>
            <a:ext cx="304792" cy="109728"/>
          </a:xfrm>
          <a:prstGeom prst="rect">
            <a:avLst/>
          </a:prstGeom>
          <a:solidFill>
            <a:srgbClr val="0E5E6F"/>
          </a:solidFill>
          <a:ln/>
        </p:spPr>
      </p:sp>
      <p:sp>
        <p:nvSpPr>
          <p:cNvPr id="37" name="Shape 35"/>
          <p:cNvSpPr/>
          <p:nvPr/>
        </p:nvSpPr>
        <p:spPr>
          <a:xfrm>
            <a:off x="9143771" y="6748272"/>
            <a:ext cx="304792" cy="109728"/>
          </a:xfrm>
          <a:prstGeom prst="rect">
            <a:avLst/>
          </a:prstGeom>
          <a:solidFill>
            <a:srgbClr val="E0A526"/>
          </a:solidFill>
          <a:ln/>
        </p:spPr>
      </p:sp>
      <p:sp>
        <p:nvSpPr>
          <p:cNvPr id="38" name="Shape 36"/>
          <p:cNvSpPr/>
          <p:nvPr/>
        </p:nvSpPr>
        <p:spPr>
          <a:xfrm>
            <a:off x="9448564" y="6748272"/>
            <a:ext cx="304792" cy="109728"/>
          </a:xfrm>
          <a:prstGeom prst="rect">
            <a:avLst/>
          </a:prstGeom>
          <a:solidFill>
            <a:srgbClr val="0E5E6F"/>
          </a:solidFill>
          <a:ln/>
        </p:spPr>
      </p:sp>
      <p:sp>
        <p:nvSpPr>
          <p:cNvPr id="39" name="Shape 37"/>
          <p:cNvSpPr/>
          <p:nvPr/>
        </p:nvSpPr>
        <p:spPr>
          <a:xfrm>
            <a:off x="9753356" y="6748272"/>
            <a:ext cx="304792" cy="109728"/>
          </a:xfrm>
          <a:prstGeom prst="rect">
            <a:avLst/>
          </a:prstGeom>
          <a:solidFill>
            <a:srgbClr val="8B1E3F"/>
          </a:solidFill>
          <a:ln/>
        </p:spPr>
      </p:sp>
      <p:sp>
        <p:nvSpPr>
          <p:cNvPr id="40" name="Shape 38"/>
          <p:cNvSpPr/>
          <p:nvPr/>
        </p:nvSpPr>
        <p:spPr>
          <a:xfrm>
            <a:off x="10058149" y="6748272"/>
            <a:ext cx="304792" cy="109728"/>
          </a:xfrm>
          <a:prstGeom prst="rect">
            <a:avLst/>
          </a:prstGeom>
          <a:solidFill>
            <a:srgbClr val="0E5E6F"/>
          </a:solidFill>
          <a:ln/>
        </p:spPr>
      </p:sp>
      <p:sp>
        <p:nvSpPr>
          <p:cNvPr id="41" name="Shape 39"/>
          <p:cNvSpPr/>
          <p:nvPr/>
        </p:nvSpPr>
        <p:spPr>
          <a:xfrm>
            <a:off x="10362941" y="6748272"/>
            <a:ext cx="304792" cy="109728"/>
          </a:xfrm>
          <a:prstGeom prst="rect">
            <a:avLst/>
          </a:prstGeom>
          <a:solidFill>
            <a:srgbClr val="E0A526"/>
          </a:solidFill>
          <a:ln/>
        </p:spPr>
      </p:sp>
      <p:sp>
        <p:nvSpPr>
          <p:cNvPr id="42" name="Shape 40"/>
          <p:cNvSpPr/>
          <p:nvPr/>
        </p:nvSpPr>
        <p:spPr>
          <a:xfrm>
            <a:off x="10667733" y="6748272"/>
            <a:ext cx="304792" cy="109728"/>
          </a:xfrm>
          <a:prstGeom prst="rect">
            <a:avLst/>
          </a:prstGeom>
          <a:solidFill>
            <a:srgbClr val="0E5E6F"/>
          </a:solidFill>
          <a:ln/>
        </p:spPr>
      </p:sp>
      <p:sp>
        <p:nvSpPr>
          <p:cNvPr id="43" name="Shape 41"/>
          <p:cNvSpPr/>
          <p:nvPr/>
        </p:nvSpPr>
        <p:spPr>
          <a:xfrm>
            <a:off x="10972526" y="6748272"/>
            <a:ext cx="304792" cy="109728"/>
          </a:xfrm>
          <a:prstGeom prst="rect">
            <a:avLst/>
          </a:prstGeom>
          <a:solidFill>
            <a:srgbClr val="8B1E3F"/>
          </a:solidFill>
          <a:ln/>
        </p:spPr>
      </p:sp>
      <p:sp>
        <p:nvSpPr>
          <p:cNvPr id="44" name="Shape 42"/>
          <p:cNvSpPr/>
          <p:nvPr/>
        </p:nvSpPr>
        <p:spPr>
          <a:xfrm>
            <a:off x="11277318" y="6748272"/>
            <a:ext cx="304792" cy="109728"/>
          </a:xfrm>
          <a:prstGeom prst="rect">
            <a:avLst/>
          </a:prstGeom>
          <a:solidFill>
            <a:srgbClr val="0E5E6F"/>
          </a:solidFill>
          <a:ln/>
        </p:spPr>
      </p:sp>
      <p:sp>
        <p:nvSpPr>
          <p:cNvPr id="45" name="Shape 43"/>
          <p:cNvSpPr/>
          <p:nvPr/>
        </p:nvSpPr>
        <p:spPr>
          <a:xfrm>
            <a:off x="11582110" y="6748272"/>
            <a:ext cx="304792" cy="109728"/>
          </a:xfrm>
          <a:prstGeom prst="rect">
            <a:avLst/>
          </a:prstGeom>
          <a:solidFill>
            <a:srgbClr val="E0A526"/>
          </a:solidFill>
          <a:ln/>
        </p:spPr>
      </p:sp>
      <p:sp>
        <p:nvSpPr>
          <p:cNvPr id="46" name="Shape 44"/>
          <p:cNvSpPr/>
          <p:nvPr/>
        </p:nvSpPr>
        <p:spPr>
          <a:xfrm>
            <a:off x="11886903" y="6748272"/>
            <a:ext cx="304792" cy="109728"/>
          </a:xfrm>
          <a:prstGeom prst="rect">
            <a:avLst/>
          </a:prstGeom>
          <a:solidFill>
            <a:srgbClr val="0E5E6F"/>
          </a:solidFill>
          <a:ln/>
        </p:spPr>
      </p:sp>
      <p:graphicFrame>
        <p:nvGraphicFramePr>
          <p:cNvPr id="47" name="Chart 0" descr=""/>
          <p:cNvGraphicFramePr/>
          <p:nvPr/>
        </p:nvGraphicFramePr>
        <p:xfrm>
          <a:off x="548640" y="1920240"/>
          <a:ext cx="7040880" cy="4343400"/>
        </p:xfrm>
        <a:graphic xmlns:a="http://schemas.openxmlformats.org/drawingml/2006/main">
          <a:graphicData uri="http://schemas.openxmlformats.org/drawingml/2006/chart">
            <c:chart xmlns:c="http://schemas.openxmlformats.org/drawingml/2006/chart" r:id="rId1"/>
          </a:graphicData>
        </a:graphic>
      </p:graphicFrame>
      <p:sp>
        <p:nvSpPr>
          <p:cNvPr id="48" name="Text 45"/>
          <p:cNvSpPr txBox="1"/>
          <p:nvPr/>
        </p:nvSpPr>
        <p:spPr>
          <a:xfrm>
            <a:off x="7909560" y="2011680"/>
            <a:ext cx="3733495" cy="425196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31.6% of flags were for not being traced to the last intensive revision, in 2002; mismatched names came next.</a:t>
            </a:r>
            <a:endParaRPr lang="en-US" sz="1400" dirty="0"/>
          </a:p>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One elector can carry more than one rule, so the flags add up to more than the people summoned.</a:t>
            </a:r>
            <a:endParaRPr lang="en-US" sz="1400" dirty="0"/>
          </a:p>
          <a:p>
            <a:pPr marL="342900" indent="-342900">
              <a:spcAft>
                <a:spcPts val="800"/>
              </a:spcAft>
              <a:buSzPct val="100000"/>
              <a:buChar char="•"/>
            </a:pPr>
            <a:r>
              <a:rPr lang="en-US" sz="1400" dirty="0">
                <a:solidFill>
                  <a:srgbClr val="1C2833"/>
                </a:solidFill>
                <a:latin typeface="Calibri" pitchFamily="34" charset="0"/>
                <a:ea typeface="Calibri" pitchFamily="34" charset="-122"/>
                <a:cs typeface="Calibri" pitchFamily="34" charset="-120"/>
              </a:rPr>
              <a:t>22.3% of everyone on the five rolls was summoned.</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8B1E3F"/>
                </a:solidFill>
                <a:latin typeface="Calibri" pitchFamily="34" charset="0"/>
                <a:ea typeface="Calibri" pitchFamily="34" charset="-122"/>
                <a:cs typeface="Calibri" pitchFamily="34" charset="-120"/>
              </a:rPr>
              <a:t>HEARINGS</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6E1832"/>
                </a:solidFill>
                <a:latin typeface="Cambria" pitchFamily="34" charset="0"/>
                <a:ea typeface="Cambria" pitchFamily="34" charset="-122"/>
                <a:cs typeface="Cambria" pitchFamily="34" charset="-120"/>
              </a:rPr>
              <a:t>The busiest hearing slot listed 459 cases; the median slot in Charminar listed 38</a:t>
            </a:r>
            <a:endParaRPr lang="en-US" sz="2700" dirty="0"/>
          </a:p>
        </p:txBody>
      </p:sp>
      <p:sp>
        <p:nvSpPr>
          <p:cNvPr id="4" name="Text 2"/>
          <p:cNvSpPr txBox="1"/>
          <p:nvPr/>
        </p:nvSpPr>
        <p:spPr>
          <a:xfrm>
            <a:off x="548640" y="1463040"/>
            <a:ext cx="11094415" cy="365760"/>
          </a:xfrm>
          <a:prstGeom prst="rect">
            <a:avLst/>
          </a:prstGeom>
          <a:noFill/>
          <a:ln/>
        </p:spPr>
        <p:txBody>
          <a:bodyPr wrap="square" lIns="0" tIns="0" rIns="0" bIns="0" rtlCol="0" anchor="t"/>
          <a:lstStyle/>
          <a:p>
            <a:pPr indent="0" marL="0">
              <a:buNone/>
            </a:pPr>
            <a:r>
              <a:rPr lang="en-US" sz="1400" dirty="0">
                <a:solidFill>
                  <a:srgbClr val="4D5B69"/>
                </a:solidFill>
                <a:latin typeface="Calibri" pitchFamily="34" charset="0"/>
                <a:ea typeface="Calibri" pitchFamily="34" charset="-122"/>
                <a:cs typeface="Calibri" pitchFamily="34" charset="-120"/>
              </a:rPr>
              <a:t>7,164 hearing slots, 28 August to 12 October</a:t>
            </a:r>
            <a:endParaRPr lang="en-US" sz="1400" dirty="0"/>
          </a:p>
        </p:txBody>
      </p:sp>
      <p:sp>
        <p:nvSpPr>
          <p:cNvPr id="5" name="Text 3"/>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Hyderabad Old City SIR 2026 · PinPoint Ventures · totals only, never names or EPIC numbers</a:t>
            </a:r>
            <a:endParaRPr lang="en-US" sz="900" dirty="0"/>
          </a:p>
        </p:txBody>
      </p:sp>
      <p:sp>
        <p:nvSpPr>
          <p:cNvPr id="6" name="Text 4"/>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15</a:t>
            </a:r>
            <a:endParaRPr lang="en-US" sz="900" dirty="0"/>
          </a:p>
        </p:txBody>
      </p:sp>
      <p:sp>
        <p:nvSpPr>
          <p:cNvPr id="7" name="Shape 5"/>
          <p:cNvSpPr/>
          <p:nvPr/>
        </p:nvSpPr>
        <p:spPr>
          <a:xfrm>
            <a:off x="0" y="6748272"/>
            <a:ext cx="304792" cy="109728"/>
          </a:xfrm>
          <a:prstGeom prst="rect">
            <a:avLst/>
          </a:prstGeom>
          <a:solidFill>
            <a:srgbClr val="8B1E3F"/>
          </a:solidFill>
          <a:ln/>
        </p:spPr>
      </p:sp>
      <p:sp>
        <p:nvSpPr>
          <p:cNvPr id="8" name="Shape 6"/>
          <p:cNvSpPr/>
          <p:nvPr/>
        </p:nvSpPr>
        <p:spPr>
          <a:xfrm>
            <a:off x="304792" y="6748272"/>
            <a:ext cx="304792" cy="109728"/>
          </a:xfrm>
          <a:prstGeom prst="rect">
            <a:avLst/>
          </a:prstGeom>
          <a:solidFill>
            <a:srgbClr val="0E5E6F"/>
          </a:solidFill>
          <a:ln/>
        </p:spPr>
      </p:sp>
      <p:sp>
        <p:nvSpPr>
          <p:cNvPr id="9" name="Shape 7"/>
          <p:cNvSpPr/>
          <p:nvPr/>
        </p:nvSpPr>
        <p:spPr>
          <a:xfrm>
            <a:off x="609585" y="6748272"/>
            <a:ext cx="304792" cy="109728"/>
          </a:xfrm>
          <a:prstGeom prst="rect">
            <a:avLst/>
          </a:prstGeom>
          <a:solidFill>
            <a:srgbClr val="E0A526"/>
          </a:solidFill>
          <a:ln/>
        </p:spPr>
      </p:sp>
      <p:sp>
        <p:nvSpPr>
          <p:cNvPr id="10" name="Shape 8"/>
          <p:cNvSpPr/>
          <p:nvPr/>
        </p:nvSpPr>
        <p:spPr>
          <a:xfrm>
            <a:off x="914377" y="6748272"/>
            <a:ext cx="304792" cy="109728"/>
          </a:xfrm>
          <a:prstGeom prst="rect">
            <a:avLst/>
          </a:prstGeom>
          <a:solidFill>
            <a:srgbClr val="0E5E6F"/>
          </a:solidFill>
          <a:ln/>
        </p:spPr>
      </p:sp>
      <p:sp>
        <p:nvSpPr>
          <p:cNvPr id="11" name="Shape 9"/>
          <p:cNvSpPr/>
          <p:nvPr/>
        </p:nvSpPr>
        <p:spPr>
          <a:xfrm>
            <a:off x="1219170" y="6748272"/>
            <a:ext cx="304792" cy="109728"/>
          </a:xfrm>
          <a:prstGeom prst="rect">
            <a:avLst/>
          </a:prstGeom>
          <a:solidFill>
            <a:srgbClr val="8B1E3F"/>
          </a:solidFill>
          <a:ln/>
        </p:spPr>
      </p:sp>
      <p:sp>
        <p:nvSpPr>
          <p:cNvPr id="12" name="Shape 10"/>
          <p:cNvSpPr/>
          <p:nvPr/>
        </p:nvSpPr>
        <p:spPr>
          <a:xfrm>
            <a:off x="1523962" y="6748272"/>
            <a:ext cx="304792" cy="109728"/>
          </a:xfrm>
          <a:prstGeom prst="rect">
            <a:avLst/>
          </a:prstGeom>
          <a:solidFill>
            <a:srgbClr val="0E5E6F"/>
          </a:solidFill>
          <a:ln/>
        </p:spPr>
      </p:sp>
      <p:sp>
        <p:nvSpPr>
          <p:cNvPr id="13" name="Shape 11"/>
          <p:cNvSpPr/>
          <p:nvPr/>
        </p:nvSpPr>
        <p:spPr>
          <a:xfrm>
            <a:off x="1828754" y="6748272"/>
            <a:ext cx="304792" cy="109728"/>
          </a:xfrm>
          <a:prstGeom prst="rect">
            <a:avLst/>
          </a:prstGeom>
          <a:solidFill>
            <a:srgbClr val="E0A526"/>
          </a:solidFill>
          <a:ln/>
        </p:spPr>
      </p:sp>
      <p:sp>
        <p:nvSpPr>
          <p:cNvPr id="14" name="Shape 12"/>
          <p:cNvSpPr/>
          <p:nvPr/>
        </p:nvSpPr>
        <p:spPr>
          <a:xfrm>
            <a:off x="2133547" y="6748272"/>
            <a:ext cx="304792" cy="109728"/>
          </a:xfrm>
          <a:prstGeom prst="rect">
            <a:avLst/>
          </a:prstGeom>
          <a:solidFill>
            <a:srgbClr val="0E5E6F"/>
          </a:solidFill>
          <a:ln/>
        </p:spPr>
      </p:sp>
      <p:sp>
        <p:nvSpPr>
          <p:cNvPr id="15" name="Shape 13"/>
          <p:cNvSpPr/>
          <p:nvPr/>
        </p:nvSpPr>
        <p:spPr>
          <a:xfrm>
            <a:off x="2438339" y="6748272"/>
            <a:ext cx="304792" cy="109728"/>
          </a:xfrm>
          <a:prstGeom prst="rect">
            <a:avLst/>
          </a:prstGeom>
          <a:solidFill>
            <a:srgbClr val="8B1E3F"/>
          </a:solidFill>
          <a:ln/>
        </p:spPr>
      </p:sp>
      <p:sp>
        <p:nvSpPr>
          <p:cNvPr id="16" name="Shape 14"/>
          <p:cNvSpPr/>
          <p:nvPr/>
        </p:nvSpPr>
        <p:spPr>
          <a:xfrm>
            <a:off x="2743131" y="6748272"/>
            <a:ext cx="304792" cy="109728"/>
          </a:xfrm>
          <a:prstGeom prst="rect">
            <a:avLst/>
          </a:prstGeom>
          <a:solidFill>
            <a:srgbClr val="0E5E6F"/>
          </a:solidFill>
          <a:ln/>
        </p:spPr>
      </p:sp>
      <p:sp>
        <p:nvSpPr>
          <p:cNvPr id="17" name="Shape 15"/>
          <p:cNvSpPr/>
          <p:nvPr/>
        </p:nvSpPr>
        <p:spPr>
          <a:xfrm>
            <a:off x="3047924" y="6748272"/>
            <a:ext cx="304792" cy="109728"/>
          </a:xfrm>
          <a:prstGeom prst="rect">
            <a:avLst/>
          </a:prstGeom>
          <a:solidFill>
            <a:srgbClr val="E0A526"/>
          </a:solidFill>
          <a:ln/>
        </p:spPr>
      </p:sp>
      <p:sp>
        <p:nvSpPr>
          <p:cNvPr id="18" name="Shape 16"/>
          <p:cNvSpPr/>
          <p:nvPr/>
        </p:nvSpPr>
        <p:spPr>
          <a:xfrm>
            <a:off x="3352716" y="6748272"/>
            <a:ext cx="304792" cy="109728"/>
          </a:xfrm>
          <a:prstGeom prst="rect">
            <a:avLst/>
          </a:prstGeom>
          <a:solidFill>
            <a:srgbClr val="0E5E6F"/>
          </a:solidFill>
          <a:ln/>
        </p:spPr>
      </p:sp>
      <p:sp>
        <p:nvSpPr>
          <p:cNvPr id="19" name="Shape 17"/>
          <p:cNvSpPr/>
          <p:nvPr/>
        </p:nvSpPr>
        <p:spPr>
          <a:xfrm>
            <a:off x="3657509" y="6748272"/>
            <a:ext cx="304792" cy="109728"/>
          </a:xfrm>
          <a:prstGeom prst="rect">
            <a:avLst/>
          </a:prstGeom>
          <a:solidFill>
            <a:srgbClr val="8B1E3F"/>
          </a:solidFill>
          <a:ln/>
        </p:spPr>
      </p:sp>
      <p:sp>
        <p:nvSpPr>
          <p:cNvPr id="20" name="Shape 18"/>
          <p:cNvSpPr/>
          <p:nvPr/>
        </p:nvSpPr>
        <p:spPr>
          <a:xfrm>
            <a:off x="3962301" y="6748272"/>
            <a:ext cx="304792" cy="109728"/>
          </a:xfrm>
          <a:prstGeom prst="rect">
            <a:avLst/>
          </a:prstGeom>
          <a:solidFill>
            <a:srgbClr val="0E5E6F"/>
          </a:solidFill>
          <a:ln/>
        </p:spPr>
      </p:sp>
      <p:sp>
        <p:nvSpPr>
          <p:cNvPr id="21" name="Shape 19"/>
          <p:cNvSpPr/>
          <p:nvPr/>
        </p:nvSpPr>
        <p:spPr>
          <a:xfrm>
            <a:off x="4267093" y="6748272"/>
            <a:ext cx="304792" cy="109728"/>
          </a:xfrm>
          <a:prstGeom prst="rect">
            <a:avLst/>
          </a:prstGeom>
          <a:solidFill>
            <a:srgbClr val="E0A526"/>
          </a:solidFill>
          <a:ln/>
        </p:spPr>
      </p:sp>
      <p:sp>
        <p:nvSpPr>
          <p:cNvPr id="22" name="Shape 20"/>
          <p:cNvSpPr/>
          <p:nvPr/>
        </p:nvSpPr>
        <p:spPr>
          <a:xfrm>
            <a:off x="4571886" y="6748272"/>
            <a:ext cx="304792" cy="109728"/>
          </a:xfrm>
          <a:prstGeom prst="rect">
            <a:avLst/>
          </a:prstGeom>
          <a:solidFill>
            <a:srgbClr val="0E5E6F"/>
          </a:solidFill>
          <a:ln/>
        </p:spPr>
      </p:sp>
      <p:sp>
        <p:nvSpPr>
          <p:cNvPr id="23" name="Shape 21"/>
          <p:cNvSpPr/>
          <p:nvPr/>
        </p:nvSpPr>
        <p:spPr>
          <a:xfrm>
            <a:off x="4876678" y="6748272"/>
            <a:ext cx="304792" cy="109728"/>
          </a:xfrm>
          <a:prstGeom prst="rect">
            <a:avLst/>
          </a:prstGeom>
          <a:solidFill>
            <a:srgbClr val="8B1E3F"/>
          </a:solidFill>
          <a:ln/>
        </p:spPr>
      </p:sp>
      <p:sp>
        <p:nvSpPr>
          <p:cNvPr id="24" name="Shape 22"/>
          <p:cNvSpPr/>
          <p:nvPr/>
        </p:nvSpPr>
        <p:spPr>
          <a:xfrm>
            <a:off x="5181470" y="6748272"/>
            <a:ext cx="304792" cy="109728"/>
          </a:xfrm>
          <a:prstGeom prst="rect">
            <a:avLst/>
          </a:prstGeom>
          <a:solidFill>
            <a:srgbClr val="0E5E6F"/>
          </a:solidFill>
          <a:ln/>
        </p:spPr>
      </p:sp>
      <p:sp>
        <p:nvSpPr>
          <p:cNvPr id="25" name="Shape 23"/>
          <p:cNvSpPr/>
          <p:nvPr/>
        </p:nvSpPr>
        <p:spPr>
          <a:xfrm>
            <a:off x="5486263" y="6748272"/>
            <a:ext cx="304792" cy="109728"/>
          </a:xfrm>
          <a:prstGeom prst="rect">
            <a:avLst/>
          </a:prstGeom>
          <a:solidFill>
            <a:srgbClr val="E0A526"/>
          </a:solidFill>
          <a:ln/>
        </p:spPr>
      </p:sp>
      <p:sp>
        <p:nvSpPr>
          <p:cNvPr id="26" name="Shape 24"/>
          <p:cNvSpPr/>
          <p:nvPr/>
        </p:nvSpPr>
        <p:spPr>
          <a:xfrm>
            <a:off x="5791055" y="6748272"/>
            <a:ext cx="304792" cy="109728"/>
          </a:xfrm>
          <a:prstGeom prst="rect">
            <a:avLst/>
          </a:prstGeom>
          <a:solidFill>
            <a:srgbClr val="0E5E6F"/>
          </a:solidFill>
          <a:ln/>
        </p:spPr>
      </p:sp>
      <p:sp>
        <p:nvSpPr>
          <p:cNvPr id="27" name="Shape 25"/>
          <p:cNvSpPr/>
          <p:nvPr/>
        </p:nvSpPr>
        <p:spPr>
          <a:xfrm>
            <a:off x="6095848" y="6748272"/>
            <a:ext cx="304792" cy="109728"/>
          </a:xfrm>
          <a:prstGeom prst="rect">
            <a:avLst/>
          </a:prstGeom>
          <a:solidFill>
            <a:srgbClr val="8B1E3F"/>
          </a:solidFill>
          <a:ln/>
        </p:spPr>
      </p:sp>
      <p:sp>
        <p:nvSpPr>
          <p:cNvPr id="28" name="Shape 26"/>
          <p:cNvSpPr/>
          <p:nvPr/>
        </p:nvSpPr>
        <p:spPr>
          <a:xfrm>
            <a:off x="6400640" y="6748272"/>
            <a:ext cx="304792" cy="109728"/>
          </a:xfrm>
          <a:prstGeom prst="rect">
            <a:avLst/>
          </a:prstGeom>
          <a:solidFill>
            <a:srgbClr val="0E5E6F"/>
          </a:solidFill>
          <a:ln/>
        </p:spPr>
      </p:sp>
      <p:sp>
        <p:nvSpPr>
          <p:cNvPr id="29" name="Shape 27"/>
          <p:cNvSpPr/>
          <p:nvPr/>
        </p:nvSpPr>
        <p:spPr>
          <a:xfrm>
            <a:off x="6705432" y="6748272"/>
            <a:ext cx="304792" cy="109728"/>
          </a:xfrm>
          <a:prstGeom prst="rect">
            <a:avLst/>
          </a:prstGeom>
          <a:solidFill>
            <a:srgbClr val="E0A526"/>
          </a:solidFill>
          <a:ln/>
        </p:spPr>
      </p:sp>
      <p:sp>
        <p:nvSpPr>
          <p:cNvPr id="30" name="Shape 28"/>
          <p:cNvSpPr/>
          <p:nvPr/>
        </p:nvSpPr>
        <p:spPr>
          <a:xfrm>
            <a:off x="7010225" y="6748272"/>
            <a:ext cx="304792" cy="109728"/>
          </a:xfrm>
          <a:prstGeom prst="rect">
            <a:avLst/>
          </a:prstGeom>
          <a:solidFill>
            <a:srgbClr val="0E5E6F"/>
          </a:solidFill>
          <a:ln/>
        </p:spPr>
      </p:sp>
      <p:sp>
        <p:nvSpPr>
          <p:cNvPr id="31" name="Shape 29"/>
          <p:cNvSpPr/>
          <p:nvPr/>
        </p:nvSpPr>
        <p:spPr>
          <a:xfrm>
            <a:off x="7315017" y="6748272"/>
            <a:ext cx="304792" cy="109728"/>
          </a:xfrm>
          <a:prstGeom prst="rect">
            <a:avLst/>
          </a:prstGeom>
          <a:solidFill>
            <a:srgbClr val="8B1E3F"/>
          </a:solidFill>
          <a:ln/>
        </p:spPr>
      </p:sp>
      <p:sp>
        <p:nvSpPr>
          <p:cNvPr id="32" name="Shape 30"/>
          <p:cNvSpPr/>
          <p:nvPr/>
        </p:nvSpPr>
        <p:spPr>
          <a:xfrm>
            <a:off x="7619809" y="6748272"/>
            <a:ext cx="304792" cy="109728"/>
          </a:xfrm>
          <a:prstGeom prst="rect">
            <a:avLst/>
          </a:prstGeom>
          <a:solidFill>
            <a:srgbClr val="0E5E6F"/>
          </a:solidFill>
          <a:ln/>
        </p:spPr>
      </p:sp>
      <p:sp>
        <p:nvSpPr>
          <p:cNvPr id="33" name="Shape 31"/>
          <p:cNvSpPr/>
          <p:nvPr/>
        </p:nvSpPr>
        <p:spPr>
          <a:xfrm>
            <a:off x="7924602" y="6748272"/>
            <a:ext cx="304792" cy="109728"/>
          </a:xfrm>
          <a:prstGeom prst="rect">
            <a:avLst/>
          </a:prstGeom>
          <a:solidFill>
            <a:srgbClr val="E0A526"/>
          </a:solidFill>
          <a:ln/>
        </p:spPr>
      </p:sp>
      <p:sp>
        <p:nvSpPr>
          <p:cNvPr id="34" name="Shape 32"/>
          <p:cNvSpPr/>
          <p:nvPr/>
        </p:nvSpPr>
        <p:spPr>
          <a:xfrm>
            <a:off x="8229394" y="6748272"/>
            <a:ext cx="304792" cy="109728"/>
          </a:xfrm>
          <a:prstGeom prst="rect">
            <a:avLst/>
          </a:prstGeom>
          <a:solidFill>
            <a:srgbClr val="0E5E6F"/>
          </a:solidFill>
          <a:ln/>
        </p:spPr>
      </p:sp>
      <p:sp>
        <p:nvSpPr>
          <p:cNvPr id="35" name="Shape 33"/>
          <p:cNvSpPr/>
          <p:nvPr/>
        </p:nvSpPr>
        <p:spPr>
          <a:xfrm>
            <a:off x="8534187" y="6748272"/>
            <a:ext cx="304792" cy="109728"/>
          </a:xfrm>
          <a:prstGeom prst="rect">
            <a:avLst/>
          </a:prstGeom>
          <a:solidFill>
            <a:srgbClr val="8B1E3F"/>
          </a:solidFill>
          <a:ln/>
        </p:spPr>
      </p:sp>
      <p:sp>
        <p:nvSpPr>
          <p:cNvPr id="36" name="Shape 34"/>
          <p:cNvSpPr/>
          <p:nvPr/>
        </p:nvSpPr>
        <p:spPr>
          <a:xfrm>
            <a:off x="8838979" y="6748272"/>
            <a:ext cx="304792" cy="109728"/>
          </a:xfrm>
          <a:prstGeom prst="rect">
            <a:avLst/>
          </a:prstGeom>
          <a:solidFill>
            <a:srgbClr val="0E5E6F"/>
          </a:solidFill>
          <a:ln/>
        </p:spPr>
      </p:sp>
      <p:sp>
        <p:nvSpPr>
          <p:cNvPr id="37" name="Shape 35"/>
          <p:cNvSpPr/>
          <p:nvPr/>
        </p:nvSpPr>
        <p:spPr>
          <a:xfrm>
            <a:off x="9143771" y="6748272"/>
            <a:ext cx="304792" cy="109728"/>
          </a:xfrm>
          <a:prstGeom prst="rect">
            <a:avLst/>
          </a:prstGeom>
          <a:solidFill>
            <a:srgbClr val="E0A526"/>
          </a:solidFill>
          <a:ln/>
        </p:spPr>
      </p:sp>
      <p:sp>
        <p:nvSpPr>
          <p:cNvPr id="38" name="Shape 36"/>
          <p:cNvSpPr/>
          <p:nvPr/>
        </p:nvSpPr>
        <p:spPr>
          <a:xfrm>
            <a:off x="9448564" y="6748272"/>
            <a:ext cx="304792" cy="109728"/>
          </a:xfrm>
          <a:prstGeom prst="rect">
            <a:avLst/>
          </a:prstGeom>
          <a:solidFill>
            <a:srgbClr val="0E5E6F"/>
          </a:solidFill>
          <a:ln/>
        </p:spPr>
      </p:sp>
      <p:sp>
        <p:nvSpPr>
          <p:cNvPr id="39" name="Shape 37"/>
          <p:cNvSpPr/>
          <p:nvPr/>
        </p:nvSpPr>
        <p:spPr>
          <a:xfrm>
            <a:off x="9753356" y="6748272"/>
            <a:ext cx="304792" cy="109728"/>
          </a:xfrm>
          <a:prstGeom prst="rect">
            <a:avLst/>
          </a:prstGeom>
          <a:solidFill>
            <a:srgbClr val="8B1E3F"/>
          </a:solidFill>
          <a:ln/>
        </p:spPr>
      </p:sp>
      <p:sp>
        <p:nvSpPr>
          <p:cNvPr id="40" name="Shape 38"/>
          <p:cNvSpPr/>
          <p:nvPr/>
        </p:nvSpPr>
        <p:spPr>
          <a:xfrm>
            <a:off x="10058149" y="6748272"/>
            <a:ext cx="304792" cy="109728"/>
          </a:xfrm>
          <a:prstGeom prst="rect">
            <a:avLst/>
          </a:prstGeom>
          <a:solidFill>
            <a:srgbClr val="0E5E6F"/>
          </a:solidFill>
          <a:ln/>
        </p:spPr>
      </p:sp>
      <p:sp>
        <p:nvSpPr>
          <p:cNvPr id="41" name="Shape 39"/>
          <p:cNvSpPr/>
          <p:nvPr/>
        </p:nvSpPr>
        <p:spPr>
          <a:xfrm>
            <a:off x="10362941" y="6748272"/>
            <a:ext cx="304792" cy="109728"/>
          </a:xfrm>
          <a:prstGeom prst="rect">
            <a:avLst/>
          </a:prstGeom>
          <a:solidFill>
            <a:srgbClr val="E0A526"/>
          </a:solidFill>
          <a:ln/>
        </p:spPr>
      </p:sp>
      <p:sp>
        <p:nvSpPr>
          <p:cNvPr id="42" name="Shape 40"/>
          <p:cNvSpPr/>
          <p:nvPr/>
        </p:nvSpPr>
        <p:spPr>
          <a:xfrm>
            <a:off x="10667733" y="6748272"/>
            <a:ext cx="304792" cy="109728"/>
          </a:xfrm>
          <a:prstGeom prst="rect">
            <a:avLst/>
          </a:prstGeom>
          <a:solidFill>
            <a:srgbClr val="0E5E6F"/>
          </a:solidFill>
          <a:ln/>
        </p:spPr>
      </p:sp>
      <p:sp>
        <p:nvSpPr>
          <p:cNvPr id="43" name="Shape 41"/>
          <p:cNvSpPr/>
          <p:nvPr/>
        </p:nvSpPr>
        <p:spPr>
          <a:xfrm>
            <a:off x="10972526" y="6748272"/>
            <a:ext cx="304792" cy="109728"/>
          </a:xfrm>
          <a:prstGeom prst="rect">
            <a:avLst/>
          </a:prstGeom>
          <a:solidFill>
            <a:srgbClr val="8B1E3F"/>
          </a:solidFill>
          <a:ln/>
        </p:spPr>
      </p:sp>
      <p:sp>
        <p:nvSpPr>
          <p:cNvPr id="44" name="Shape 42"/>
          <p:cNvSpPr/>
          <p:nvPr/>
        </p:nvSpPr>
        <p:spPr>
          <a:xfrm>
            <a:off x="11277318" y="6748272"/>
            <a:ext cx="304792" cy="109728"/>
          </a:xfrm>
          <a:prstGeom prst="rect">
            <a:avLst/>
          </a:prstGeom>
          <a:solidFill>
            <a:srgbClr val="0E5E6F"/>
          </a:solidFill>
          <a:ln/>
        </p:spPr>
      </p:sp>
      <p:sp>
        <p:nvSpPr>
          <p:cNvPr id="45" name="Shape 43"/>
          <p:cNvSpPr/>
          <p:nvPr/>
        </p:nvSpPr>
        <p:spPr>
          <a:xfrm>
            <a:off x="11582110" y="6748272"/>
            <a:ext cx="304792" cy="109728"/>
          </a:xfrm>
          <a:prstGeom prst="rect">
            <a:avLst/>
          </a:prstGeom>
          <a:solidFill>
            <a:srgbClr val="E0A526"/>
          </a:solidFill>
          <a:ln/>
        </p:spPr>
      </p:sp>
      <p:sp>
        <p:nvSpPr>
          <p:cNvPr id="46" name="Shape 44"/>
          <p:cNvSpPr/>
          <p:nvPr/>
        </p:nvSpPr>
        <p:spPr>
          <a:xfrm>
            <a:off x="11886903" y="6748272"/>
            <a:ext cx="304792" cy="109728"/>
          </a:xfrm>
          <a:prstGeom prst="rect">
            <a:avLst/>
          </a:prstGeom>
          <a:solidFill>
            <a:srgbClr val="0E5E6F"/>
          </a:solidFill>
          <a:ln/>
        </p:spPr>
      </p:sp>
      <p:graphicFrame>
        <p:nvGraphicFramePr>
          <p:cNvPr id="47" name="Chart 0" descr=""/>
          <p:cNvGraphicFramePr/>
          <p:nvPr/>
        </p:nvGraphicFramePr>
        <p:xfrm>
          <a:off x="548640" y="1920240"/>
          <a:ext cx="5669280" cy="4343400"/>
        </p:xfrm>
        <a:graphic xmlns:a="http://schemas.openxmlformats.org/drawingml/2006/main">
          <a:graphicData uri="http://schemas.openxmlformats.org/drawingml/2006/chart">
            <c:chart xmlns:c="http://schemas.openxmlformats.org/drawingml/2006/chart" r:id="rId1"/>
          </a:graphicData>
        </a:graphic>
      </p:graphicFrame>
      <p:graphicFrame>
        <p:nvGraphicFramePr>
          <p:cNvPr id="48" name="Chart 1" descr=""/>
          <p:cNvGraphicFramePr/>
          <p:nvPr/>
        </p:nvGraphicFramePr>
        <p:xfrm>
          <a:off x="6400800" y="1920240"/>
          <a:ext cx="5242255" cy="4343400"/>
        </p:xfrm>
        <a:graphic xmlns:a="http://schemas.openxmlformats.org/drawingml/2006/main">
          <a:graphicData uri="http://schemas.openxmlformats.org/drawingml/2006/chart">
            <c:chart xmlns:c="http://schemas.openxmlformats.org/drawingml/2006/chart" r:id="rId2"/>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8B1E3F"/>
                </a:solidFill>
                <a:latin typeface="Calibri" pitchFamily="34" charset="0"/>
                <a:ea typeface="Calibri" pitchFamily="34" charset="-122"/>
                <a:cs typeface="Calibri" pitchFamily="34" charset="-120"/>
              </a:rPr>
              <a:t>QUESTIONS PUT TO THIS ANALYSIS</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6E1832"/>
                </a:solidFill>
                <a:latin typeface="Cambria" pitchFamily="34" charset="0"/>
                <a:ea typeface="Cambria" pitchFamily="34" charset="-122"/>
                <a:cs typeface="Cambria" pitchFamily="34" charset="-120"/>
              </a:rPr>
              <a:t>What the lists say about moves, religion, the 2002 roll and age</a:t>
            </a:r>
            <a:endParaRPr lang="en-US" sz="2700" dirty="0"/>
          </a:p>
        </p:txBody>
      </p:sp>
      <p:sp>
        <p:nvSpPr>
          <p:cNvPr id="4" name="Text 2"/>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Hyderabad Old City SIR 2026 · PinPoint Ventures · totals only, never names or EPIC numbers</a:t>
            </a:r>
            <a:endParaRPr lang="en-US" sz="900" dirty="0"/>
          </a:p>
        </p:txBody>
      </p:sp>
      <p:sp>
        <p:nvSpPr>
          <p:cNvPr id="5" name="Text 3"/>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16</a:t>
            </a:r>
            <a:endParaRPr lang="en-US" sz="900" dirty="0"/>
          </a:p>
        </p:txBody>
      </p:sp>
      <p:sp>
        <p:nvSpPr>
          <p:cNvPr id="6" name="Shape 4"/>
          <p:cNvSpPr/>
          <p:nvPr/>
        </p:nvSpPr>
        <p:spPr>
          <a:xfrm>
            <a:off x="0" y="6748272"/>
            <a:ext cx="304792" cy="109728"/>
          </a:xfrm>
          <a:prstGeom prst="rect">
            <a:avLst/>
          </a:prstGeom>
          <a:solidFill>
            <a:srgbClr val="8B1E3F"/>
          </a:solidFill>
          <a:ln/>
        </p:spPr>
      </p:sp>
      <p:sp>
        <p:nvSpPr>
          <p:cNvPr id="7" name="Shape 5"/>
          <p:cNvSpPr/>
          <p:nvPr/>
        </p:nvSpPr>
        <p:spPr>
          <a:xfrm>
            <a:off x="304792" y="6748272"/>
            <a:ext cx="304792" cy="109728"/>
          </a:xfrm>
          <a:prstGeom prst="rect">
            <a:avLst/>
          </a:prstGeom>
          <a:solidFill>
            <a:srgbClr val="0E5E6F"/>
          </a:solidFill>
          <a:ln/>
        </p:spPr>
      </p:sp>
      <p:sp>
        <p:nvSpPr>
          <p:cNvPr id="8" name="Shape 6"/>
          <p:cNvSpPr/>
          <p:nvPr/>
        </p:nvSpPr>
        <p:spPr>
          <a:xfrm>
            <a:off x="609585" y="6748272"/>
            <a:ext cx="304792" cy="109728"/>
          </a:xfrm>
          <a:prstGeom prst="rect">
            <a:avLst/>
          </a:prstGeom>
          <a:solidFill>
            <a:srgbClr val="E0A526"/>
          </a:solidFill>
          <a:ln/>
        </p:spPr>
      </p:sp>
      <p:sp>
        <p:nvSpPr>
          <p:cNvPr id="9" name="Shape 7"/>
          <p:cNvSpPr/>
          <p:nvPr/>
        </p:nvSpPr>
        <p:spPr>
          <a:xfrm>
            <a:off x="914377" y="6748272"/>
            <a:ext cx="304792" cy="109728"/>
          </a:xfrm>
          <a:prstGeom prst="rect">
            <a:avLst/>
          </a:prstGeom>
          <a:solidFill>
            <a:srgbClr val="0E5E6F"/>
          </a:solidFill>
          <a:ln/>
        </p:spPr>
      </p:sp>
      <p:sp>
        <p:nvSpPr>
          <p:cNvPr id="10" name="Shape 8"/>
          <p:cNvSpPr/>
          <p:nvPr/>
        </p:nvSpPr>
        <p:spPr>
          <a:xfrm>
            <a:off x="1219170" y="6748272"/>
            <a:ext cx="304792" cy="109728"/>
          </a:xfrm>
          <a:prstGeom prst="rect">
            <a:avLst/>
          </a:prstGeom>
          <a:solidFill>
            <a:srgbClr val="8B1E3F"/>
          </a:solidFill>
          <a:ln/>
        </p:spPr>
      </p:sp>
      <p:sp>
        <p:nvSpPr>
          <p:cNvPr id="11" name="Shape 9"/>
          <p:cNvSpPr/>
          <p:nvPr/>
        </p:nvSpPr>
        <p:spPr>
          <a:xfrm>
            <a:off x="1523962" y="6748272"/>
            <a:ext cx="304792" cy="109728"/>
          </a:xfrm>
          <a:prstGeom prst="rect">
            <a:avLst/>
          </a:prstGeom>
          <a:solidFill>
            <a:srgbClr val="0E5E6F"/>
          </a:solidFill>
          <a:ln/>
        </p:spPr>
      </p:sp>
      <p:sp>
        <p:nvSpPr>
          <p:cNvPr id="12" name="Shape 10"/>
          <p:cNvSpPr/>
          <p:nvPr/>
        </p:nvSpPr>
        <p:spPr>
          <a:xfrm>
            <a:off x="1828754" y="6748272"/>
            <a:ext cx="304792" cy="109728"/>
          </a:xfrm>
          <a:prstGeom prst="rect">
            <a:avLst/>
          </a:prstGeom>
          <a:solidFill>
            <a:srgbClr val="E0A526"/>
          </a:solidFill>
          <a:ln/>
        </p:spPr>
      </p:sp>
      <p:sp>
        <p:nvSpPr>
          <p:cNvPr id="13" name="Shape 11"/>
          <p:cNvSpPr/>
          <p:nvPr/>
        </p:nvSpPr>
        <p:spPr>
          <a:xfrm>
            <a:off x="2133547" y="6748272"/>
            <a:ext cx="304792" cy="109728"/>
          </a:xfrm>
          <a:prstGeom prst="rect">
            <a:avLst/>
          </a:prstGeom>
          <a:solidFill>
            <a:srgbClr val="0E5E6F"/>
          </a:solidFill>
          <a:ln/>
        </p:spPr>
      </p:sp>
      <p:sp>
        <p:nvSpPr>
          <p:cNvPr id="14" name="Shape 12"/>
          <p:cNvSpPr/>
          <p:nvPr/>
        </p:nvSpPr>
        <p:spPr>
          <a:xfrm>
            <a:off x="2438339" y="6748272"/>
            <a:ext cx="304792" cy="109728"/>
          </a:xfrm>
          <a:prstGeom prst="rect">
            <a:avLst/>
          </a:prstGeom>
          <a:solidFill>
            <a:srgbClr val="8B1E3F"/>
          </a:solidFill>
          <a:ln/>
        </p:spPr>
      </p:sp>
      <p:sp>
        <p:nvSpPr>
          <p:cNvPr id="15" name="Shape 13"/>
          <p:cNvSpPr/>
          <p:nvPr/>
        </p:nvSpPr>
        <p:spPr>
          <a:xfrm>
            <a:off x="2743131" y="6748272"/>
            <a:ext cx="304792" cy="109728"/>
          </a:xfrm>
          <a:prstGeom prst="rect">
            <a:avLst/>
          </a:prstGeom>
          <a:solidFill>
            <a:srgbClr val="0E5E6F"/>
          </a:solidFill>
          <a:ln/>
        </p:spPr>
      </p:sp>
      <p:sp>
        <p:nvSpPr>
          <p:cNvPr id="16" name="Shape 14"/>
          <p:cNvSpPr/>
          <p:nvPr/>
        </p:nvSpPr>
        <p:spPr>
          <a:xfrm>
            <a:off x="3047924" y="6748272"/>
            <a:ext cx="304792" cy="109728"/>
          </a:xfrm>
          <a:prstGeom prst="rect">
            <a:avLst/>
          </a:prstGeom>
          <a:solidFill>
            <a:srgbClr val="E0A526"/>
          </a:solidFill>
          <a:ln/>
        </p:spPr>
      </p:sp>
      <p:sp>
        <p:nvSpPr>
          <p:cNvPr id="17" name="Shape 15"/>
          <p:cNvSpPr/>
          <p:nvPr/>
        </p:nvSpPr>
        <p:spPr>
          <a:xfrm>
            <a:off x="3352716" y="6748272"/>
            <a:ext cx="304792" cy="109728"/>
          </a:xfrm>
          <a:prstGeom prst="rect">
            <a:avLst/>
          </a:prstGeom>
          <a:solidFill>
            <a:srgbClr val="0E5E6F"/>
          </a:solidFill>
          <a:ln/>
        </p:spPr>
      </p:sp>
      <p:sp>
        <p:nvSpPr>
          <p:cNvPr id="18" name="Shape 16"/>
          <p:cNvSpPr/>
          <p:nvPr/>
        </p:nvSpPr>
        <p:spPr>
          <a:xfrm>
            <a:off x="3657509" y="6748272"/>
            <a:ext cx="304792" cy="109728"/>
          </a:xfrm>
          <a:prstGeom prst="rect">
            <a:avLst/>
          </a:prstGeom>
          <a:solidFill>
            <a:srgbClr val="8B1E3F"/>
          </a:solidFill>
          <a:ln/>
        </p:spPr>
      </p:sp>
      <p:sp>
        <p:nvSpPr>
          <p:cNvPr id="19" name="Shape 17"/>
          <p:cNvSpPr/>
          <p:nvPr/>
        </p:nvSpPr>
        <p:spPr>
          <a:xfrm>
            <a:off x="3962301" y="6748272"/>
            <a:ext cx="304792" cy="109728"/>
          </a:xfrm>
          <a:prstGeom prst="rect">
            <a:avLst/>
          </a:prstGeom>
          <a:solidFill>
            <a:srgbClr val="0E5E6F"/>
          </a:solidFill>
          <a:ln/>
        </p:spPr>
      </p:sp>
      <p:sp>
        <p:nvSpPr>
          <p:cNvPr id="20" name="Shape 18"/>
          <p:cNvSpPr/>
          <p:nvPr/>
        </p:nvSpPr>
        <p:spPr>
          <a:xfrm>
            <a:off x="4267093" y="6748272"/>
            <a:ext cx="304792" cy="109728"/>
          </a:xfrm>
          <a:prstGeom prst="rect">
            <a:avLst/>
          </a:prstGeom>
          <a:solidFill>
            <a:srgbClr val="E0A526"/>
          </a:solidFill>
          <a:ln/>
        </p:spPr>
      </p:sp>
      <p:sp>
        <p:nvSpPr>
          <p:cNvPr id="21" name="Shape 19"/>
          <p:cNvSpPr/>
          <p:nvPr/>
        </p:nvSpPr>
        <p:spPr>
          <a:xfrm>
            <a:off x="4571886" y="6748272"/>
            <a:ext cx="304792" cy="109728"/>
          </a:xfrm>
          <a:prstGeom prst="rect">
            <a:avLst/>
          </a:prstGeom>
          <a:solidFill>
            <a:srgbClr val="0E5E6F"/>
          </a:solidFill>
          <a:ln/>
        </p:spPr>
      </p:sp>
      <p:sp>
        <p:nvSpPr>
          <p:cNvPr id="22" name="Shape 20"/>
          <p:cNvSpPr/>
          <p:nvPr/>
        </p:nvSpPr>
        <p:spPr>
          <a:xfrm>
            <a:off x="4876678" y="6748272"/>
            <a:ext cx="304792" cy="109728"/>
          </a:xfrm>
          <a:prstGeom prst="rect">
            <a:avLst/>
          </a:prstGeom>
          <a:solidFill>
            <a:srgbClr val="8B1E3F"/>
          </a:solidFill>
          <a:ln/>
        </p:spPr>
      </p:sp>
      <p:sp>
        <p:nvSpPr>
          <p:cNvPr id="23" name="Shape 21"/>
          <p:cNvSpPr/>
          <p:nvPr/>
        </p:nvSpPr>
        <p:spPr>
          <a:xfrm>
            <a:off x="5181470" y="6748272"/>
            <a:ext cx="304792" cy="109728"/>
          </a:xfrm>
          <a:prstGeom prst="rect">
            <a:avLst/>
          </a:prstGeom>
          <a:solidFill>
            <a:srgbClr val="0E5E6F"/>
          </a:solidFill>
          <a:ln/>
        </p:spPr>
      </p:sp>
      <p:sp>
        <p:nvSpPr>
          <p:cNvPr id="24" name="Shape 22"/>
          <p:cNvSpPr/>
          <p:nvPr/>
        </p:nvSpPr>
        <p:spPr>
          <a:xfrm>
            <a:off x="5486263" y="6748272"/>
            <a:ext cx="304792" cy="109728"/>
          </a:xfrm>
          <a:prstGeom prst="rect">
            <a:avLst/>
          </a:prstGeom>
          <a:solidFill>
            <a:srgbClr val="E0A526"/>
          </a:solidFill>
          <a:ln/>
        </p:spPr>
      </p:sp>
      <p:sp>
        <p:nvSpPr>
          <p:cNvPr id="25" name="Shape 23"/>
          <p:cNvSpPr/>
          <p:nvPr/>
        </p:nvSpPr>
        <p:spPr>
          <a:xfrm>
            <a:off x="5791055" y="6748272"/>
            <a:ext cx="304792" cy="109728"/>
          </a:xfrm>
          <a:prstGeom prst="rect">
            <a:avLst/>
          </a:prstGeom>
          <a:solidFill>
            <a:srgbClr val="0E5E6F"/>
          </a:solidFill>
          <a:ln/>
        </p:spPr>
      </p:sp>
      <p:sp>
        <p:nvSpPr>
          <p:cNvPr id="26" name="Shape 24"/>
          <p:cNvSpPr/>
          <p:nvPr/>
        </p:nvSpPr>
        <p:spPr>
          <a:xfrm>
            <a:off x="6095848" y="6748272"/>
            <a:ext cx="304792" cy="109728"/>
          </a:xfrm>
          <a:prstGeom prst="rect">
            <a:avLst/>
          </a:prstGeom>
          <a:solidFill>
            <a:srgbClr val="8B1E3F"/>
          </a:solidFill>
          <a:ln/>
        </p:spPr>
      </p:sp>
      <p:sp>
        <p:nvSpPr>
          <p:cNvPr id="27" name="Shape 25"/>
          <p:cNvSpPr/>
          <p:nvPr/>
        </p:nvSpPr>
        <p:spPr>
          <a:xfrm>
            <a:off x="6400640" y="6748272"/>
            <a:ext cx="304792" cy="109728"/>
          </a:xfrm>
          <a:prstGeom prst="rect">
            <a:avLst/>
          </a:prstGeom>
          <a:solidFill>
            <a:srgbClr val="0E5E6F"/>
          </a:solidFill>
          <a:ln/>
        </p:spPr>
      </p:sp>
      <p:sp>
        <p:nvSpPr>
          <p:cNvPr id="28" name="Shape 26"/>
          <p:cNvSpPr/>
          <p:nvPr/>
        </p:nvSpPr>
        <p:spPr>
          <a:xfrm>
            <a:off x="6705432" y="6748272"/>
            <a:ext cx="304792" cy="109728"/>
          </a:xfrm>
          <a:prstGeom prst="rect">
            <a:avLst/>
          </a:prstGeom>
          <a:solidFill>
            <a:srgbClr val="E0A526"/>
          </a:solidFill>
          <a:ln/>
        </p:spPr>
      </p:sp>
      <p:sp>
        <p:nvSpPr>
          <p:cNvPr id="29" name="Shape 27"/>
          <p:cNvSpPr/>
          <p:nvPr/>
        </p:nvSpPr>
        <p:spPr>
          <a:xfrm>
            <a:off x="7010225" y="6748272"/>
            <a:ext cx="304792" cy="109728"/>
          </a:xfrm>
          <a:prstGeom prst="rect">
            <a:avLst/>
          </a:prstGeom>
          <a:solidFill>
            <a:srgbClr val="0E5E6F"/>
          </a:solidFill>
          <a:ln/>
        </p:spPr>
      </p:sp>
      <p:sp>
        <p:nvSpPr>
          <p:cNvPr id="30" name="Shape 28"/>
          <p:cNvSpPr/>
          <p:nvPr/>
        </p:nvSpPr>
        <p:spPr>
          <a:xfrm>
            <a:off x="7315017" y="6748272"/>
            <a:ext cx="304792" cy="109728"/>
          </a:xfrm>
          <a:prstGeom prst="rect">
            <a:avLst/>
          </a:prstGeom>
          <a:solidFill>
            <a:srgbClr val="8B1E3F"/>
          </a:solidFill>
          <a:ln/>
        </p:spPr>
      </p:sp>
      <p:sp>
        <p:nvSpPr>
          <p:cNvPr id="31" name="Shape 29"/>
          <p:cNvSpPr/>
          <p:nvPr/>
        </p:nvSpPr>
        <p:spPr>
          <a:xfrm>
            <a:off x="7619809" y="6748272"/>
            <a:ext cx="304792" cy="109728"/>
          </a:xfrm>
          <a:prstGeom prst="rect">
            <a:avLst/>
          </a:prstGeom>
          <a:solidFill>
            <a:srgbClr val="0E5E6F"/>
          </a:solidFill>
          <a:ln/>
        </p:spPr>
      </p:sp>
      <p:sp>
        <p:nvSpPr>
          <p:cNvPr id="32" name="Shape 30"/>
          <p:cNvSpPr/>
          <p:nvPr/>
        </p:nvSpPr>
        <p:spPr>
          <a:xfrm>
            <a:off x="7924602" y="6748272"/>
            <a:ext cx="304792" cy="109728"/>
          </a:xfrm>
          <a:prstGeom prst="rect">
            <a:avLst/>
          </a:prstGeom>
          <a:solidFill>
            <a:srgbClr val="E0A526"/>
          </a:solidFill>
          <a:ln/>
        </p:spPr>
      </p:sp>
      <p:sp>
        <p:nvSpPr>
          <p:cNvPr id="33" name="Shape 31"/>
          <p:cNvSpPr/>
          <p:nvPr/>
        </p:nvSpPr>
        <p:spPr>
          <a:xfrm>
            <a:off x="8229394" y="6748272"/>
            <a:ext cx="304792" cy="109728"/>
          </a:xfrm>
          <a:prstGeom prst="rect">
            <a:avLst/>
          </a:prstGeom>
          <a:solidFill>
            <a:srgbClr val="0E5E6F"/>
          </a:solidFill>
          <a:ln/>
        </p:spPr>
      </p:sp>
      <p:sp>
        <p:nvSpPr>
          <p:cNvPr id="34" name="Shape 32"/>
          <p:cNvSpPr/>
          <p:nvPr/>
        </p:nvSpPr>
        <p:spPr>
          <a:xfrm>
            <a:off x="8534187" y="6748272"/>
            <a:ext cx="304792" cy="109728"/>
          </a:xfrm>
          <a:prstGeom prst="rect">
            <a:avLst/>
          </a:prstGeom>
          <a:solidFill>
            <a:srgbClr val="8B1E3F"/>
          </a:solidFill>
          <a:ln/>
        </p:spPr>
      </p:sp>
      <p:sp>
        <p:nvSpPr>
          <p:cNvPr id="35" name="Shape 33"/>
          <p:cNvSpPr/>
          <p:nvPr/>
        </p:nvSpPr>
        <p:spPr>
          <a:xfrm>
            <a:off x="8838979" y="6748272"/>
            <a:ext cx="304792" cy="109728"/>
          </a:xfrm>
          <a:prstGeom prst="rect">
            <a:avLst/>
          </a:prstGeom>
          <a:solidFill>
            <a:srgbClr val="0E5E6F"/>
          </a:solidFill>
          <a:ln/>
        </p:spPr>
      </p:sp>
      <p:sp>
        <p:nvSpPr>
          <p:cNvPr id="36" name="Shape 34"/>
          <p:cNvSpPr/>
          <p:nvPr/>
        </p:nvSpPr>
        <p:spPr>
          <a:xfrm>
            <a:off x="9143771" y="6748272"/>
            <a:ext cx="304792" cy="109728"/>
          </a:xfrm>
          <a:prstGeom prst="rect">
            <a:avLst/>
          </a:prstGeom>
          <a:solidFill>
            <a:srgbClr val="E0A526"/>
          </a:solidFill>
          <a:ln/>
        </p:spPr>
      </p:sp>
      <p:sp>
        <p:nvSpPr>
          <p:cNvPr id="37" name="Shape 35"/>
          <p:cNvSpPr/>
          <p:nvPr/>
        </p:nvSpPr>
        <p:spPr>
          <a:xfrm>
            <a:off x="9448564" y="6748272"/>
            <a:ext cx="304792" cy="109728"/>
          </a:xfrm>
          <a:prstGeom prst="rect">
            <a:avLst/>
          </a:prstGeom>
          <a:solidFill>
            <a:srgbClr val="0E5E6F"/>
          </a:solidFill>
          <a:ln/>
        </p:spPr>
      </p:sp>
      <p:sp>
        <p:nvSpPr>
          <p:cNvPr id="38" name="Shape 36"/>
          <p:cNvSpPr/>
          <p:nvPr/>
        </p:nvSpPr>
        <p:spPr>
          <a:xfrm>
            <a:off x="9753356" y="6748272"/>
            <a:ext cx="304792" cy="109728"/>
          </a:xfrm>
          <a:prstGeom prst="rect">
            <a:avLst/>
          </a:prstGeom>
          <a:solidFill>
            <a:srgbClr val="8B1E3F"/>
          </a:solidFill>
          <a:ln/>
        </p:spPr>
      </p:sp>
      <p:sp>
        <p:nvSpPr>
          <p:cNvPr id="39" name="Shape 37"/>
          <p:cNvSpPr/>
          <p:nvPr/>
        </p:nvSpPr>
        <p:spPr>
          <a:xfrm>
            <a:off x="10058149" y="6748272"/>
            <a:ext cx="304792" cy="109728"/>
          </a:xfrm>
          <a:prstGeom prst="rect">
            <a:avLst/>
          </a:prstGeom>
          <a:solidFill>
            <a:srgbClr val="0E5E6F"/>
          </a:solidFill>
          <a:ln/>
        </p:spPr>
      </p:sp>
      <p:sp>
        <p:nvSpPr>
          <p:cNvPr id="40" name="Shape 38"/>
          <p:cNvSpPr/>
          <p:nvPr/>
        </p:nvSpPr>
        <p:spPr>
          <a:xfrm>
            <a:off x="10362941" y="6748272"/>
            <a:ext cx="304792" cy="109728"/>
          </a:xfrm>
          <a:prstGeom prst="rect">
            <a:avLst/>
          </a:prstGeom>
          <a:solidFill>
            <a:srgbClr val="E0A526"/>
          </a:solidFill>
          <a:ln/>
        </p:spPr>
      </p:sp>
      <p:sp>
        <p:nvSpPr>
          <p:cNvPr id="41" name="Shape 39"/>
          <p:cNvSpPr/>
          <p:nvPr/>
        </p:nvSpPr>
        <p:spPr>
          <a:xfrm>
            <a:off x="10667733" y="6748272"/>
            <a:ext cx="304792" cy="109728"/>
          </a:xfrm>
          <a:prstGeom prst="rect">
            <a:avLst/>
          </a:prstGeom>
          <a:solidFill>
            <a:srgbClr val="0E5E6F"/>
          </a:solidFill>
          <a:ln/>
        </p:spPr>
      </p:sp>
      <p:sp>
        <p:nvSpPr>
          <p:cNvPr id="42" name="Shape 40"/>
          <p:cNvSpPr/>
          <p:nvPr/>
        </p:nvSpPr>
        <p:spPr>
          <a:xfrm>
            <a:off x="10972526" y="6748272"/>
            <a:ext cx="304792" cy="109728"/>
          </a:xfrm>
          <a:prstGeom prst="rect">
            <a:avLst/>
          </a:prstGeom>
          <a:solidFill>
            <a:srgbClr val="8B1E3F"/>
          </a:solidFill>
          <a:ln/>
        </p:spPr>
      </p:sp>
      <p:sp>
        <p:nvSpPr>
          <p:cNvPr id="43" name="Shape 41"/>
          <p:cNvSpPr/>
          <p:nvPr/>
        </p:nvSpPr>
        <p:spPr>
          <a:xfrm>
            <a:off x="11277318" y="6748272"/>
            <a:ext cx="304792" cy="109728"/>
          </a:xfrm>
          <a:prstGeom prst="rect">
            <a:avLst/>
          </a:prstGeom>
          <a:solidFill>
            <a:srgbClr val="0E5E6F"/>
          </a:solidFill>
          <a:ln/>
        </p:spPr>
      </p:sp>
      <p:sp>
        <p:nvSpPr>
          <p:cNvPr id="44" name="Shape 42"/>
          <p:cNvSpPr/>
          <p:nvPr/>
        </p:nvSpPr>
        <p:spPr>
          <a:xfrm>
            <a:off x="11582110" y="6748272"/>
            <a:ext cx="304792" cy="109728"/>
          </a:xfrm>
          <a:prstGeom prst="rect">
            <a:avLst/>
          </a:prstGeom>
          <a:solidFill>
            <a:srgbClr val="E0A526"/>
          </a:solidFill>
          <a:ln/>
        </p:spPr>
      </p:sp>
      <p:sp>
        <p:nvSpPr>
          <p:cNvPr id="45" name="Shape 43"/>
          <p:cNvSpPr/>
          <p:nvPr/>
        </p:nvSpPr>
        <p:spPr>
          <a:xfrm>
            <a:off x="11886903" y="6748272"/>
            <a:ext cx="304792" cy="109728"/>
          </a:xfrm>
          <a:prstGeom prst="rect">
            <a:avLst/>
          </a:prstGeom>
          <a:solidFill>
            <a:srgbClr val="0E5E6F"/>
          </a:solidFill>
          <a:ln/>
        </p:spPr>
      </p:sp>
      <p:sp>
        <p:nvSpPr>
          <p:cNvPr id="46" name="Shape 44"/>
          <p:cNvSpPr/>
          <p:nvPr/>
        </p:nvSpPr>
        <p:spPr>
          <a:xfrm>
            <a:off x="548640" y="1600200"/>
            <a:ext cx="5410048" cy="2148840"/>
          </a:xfrm>
          <a:prstGeom prst="roundRect">
            <a:avLst>
              <a:gd name="adj" fmla="val 3404"/>
            </a:avLst>
          </a:prstGeom>
          <a:solidFill>
            <a:srgbClr val="F4F6F7"/>
          </a:solidFill>
          <a:ln/>
        </p:spPr>
      </p:sp>
      <p:sp>
        <p:nvSpPr>
          <p:cNvPr id="47" name="Text 45"/>
          <p:cNvSpPr txBox="1"/>
          <p:nvPr/>
        </p:nvSpPr>
        <p:spPr>
          <a:xfrm>
            <a:off x="749808" y="1737360"/>
            <a:ext cx="5007712" cy="1874520"/>
          </a:xfrm>
          <a:prstGeom prst="rect">
            <a:avLst/>
          </a:prstGeom>
          <a:noFill/>
          <a:ln/>
        </p:spPr>
        <p:txBody>
          <a:bodyPr wrap="square" lIns="0" tIns="0" rIns="0" bIns="0" rtlCol="0" anchor="t">
            <a:normAutofit/>
          </a:bodyPr>
          <a:lstStyle/>
          <a:p>
            <a:pPr indent="0" marL="0">
              <a:spcAft>
                <a:spcPts val="500"/>
              </a:spcAft>
              <a:buNone/>
            </a:pPr>
            <a:r>
              <a:rPr lang="en-US" sz="1400" b="1" dirty="0">
                <a:solidFill>
                  <a:srgbClr val="6E1832"/>
                </a:solidFill>
                <a:latin typeface="Calibri" pitchFamily="34" charset="0"/>
                <a:ea typeface="Calibri" pitchFamily="34" charset="-122"/>
                <a:cs typeface="Calibri" pitchFamily="34" charset="-120"/>
              </a:rPr>
              <a:t>Were most of those struck off not people who had moved away?</a:t>
            </a:r>
            <a:endParaRPr lang="en-US" sz="1400" dirty="0"/>
          </a:p>
          <a:p>
            <a:pPr indent="0" marL="0">
              <a:spcAft>
                <a:spcPts val="500"/>
              </a:spcAft>
              <a:buNone/>
            </a:pPr>
            <a:r>
              <a:rPr lang="en-US" sz="1200" dirty="0">
                <a:solidFill>
                  <a:srgbClr val="1C2833"/>
                </a:solidFill>
                <a:latin typeface="Calibri" pitchFamily="34" charset="0"/>
                <a:ea typeface="Calibri" pitchFamily="34" charset="-122"/>
                <a:cs typeface="Calibri" pitchFamily="34" charset="-120"/>
              </a:rPr>
              <a:t>The largest recorded reason is "permanently shifted", 64.2% of removals, and the Old City has a large moving population. But 20.8% were entered as untraceable or absent, 8.7% as dead and 6.0% as enrolled elsewhere. Each is what the officer wrote down, and nobody checked it.</a:t>
            </a:r>
            <a:endParaRPr lang="en-US" sz="1400" dirty="0"/>
          </a:p>
        </p:txBody>
      </p:sp>
      <p:sp>
        <p:nvSpPr>
          <p:cNvPr id="48" name="Shape 46"/>
          <p:cNvSpPr/>
          <p:nvPr/>
        </p:nvSpPr>
        <p:spPr>
          <a:xfrm>
            <a:off x="6233008" y="1600200"/>
            <a:ext cx="5410048" cy="2148840"/>
          </a:xfrm>
          <a:prstGeom prst="roundRect">
            <a:avLst>
              <a:gd name="adj" fmla="val 3404"/>
            </a:avLst>
          </a:prstGeom>
          <a:solidFill>
            <a:srgbClr val="F4F6F7"/>
          </a:solidFill>
          <a:ln/>
        </p:spPr>
      </p:sp>
      <p:sp>
        <p:nvSpPr>
          <p:cNvPr id="49" name="Text 47"/>
          <p:cNvSpPr txBox="1"/>
          <p:nvPr/>
        </p:nvSpPr>
        <p:spPr>
          <a:xfrm>
            <a:off x="6434176" y="1737360"/>
            <a:ext cx="5007712" cy="1874520"/>
          </a:xfrm>
          <a:prstGeom prst="rect">
            <a:avLst/>
          </a:prstGeom>
          <a:noFill/>
          <a:ln/>
        </p:spPr>
        <p:txBody>
          <a:bodyPr wrap="square" lIns="0" tIns="0" rIns="0" bIns="0" rtlCol="0" anchor="t">
            <a:normAutofit/>
          </a:bodyPr>
          <a:lstStyle/>
          <a:p>
            <a:pPr indent="0" marL="0">
              <a:spcAft>
                <a:spcPts val="500"/>
              </a:spcAft>
              <a:buNone/>
            </a:pPr>
            <a:r>
              <a:rPr lang="en-US" sz="1400" b="1" dirty="0">
                <a:solidFill>
                  <a:srgbClr val="6E1832"/>
                </a:solidFill>
                <a:latin typeface="Calibri" pitchFamily="34" charset="0"/>
                <a:ea typeface="Calibri" pitchFamily="34" charset="-122"/>
                <a:cs typeface="Calibri" pitchFamily="34" charset="-120"/>
              </a:rPr>
              <a:t>Was the revision aimed at Muslim electors?</a:t>
            </a:r>
            <a:endParaRPr lang="en-US" sz="1400" dirty="0"/>
          </a:p>
          <a:p>
            <a:pPr indent="0" marL="0">
              <a:spcAft>
                <a:spcPts val="500"/>
              </a:spcAft>
              <a:buNone/>
            </a:pPr>
            <a:r>
              <a:rPr lang="en-US" sz="1200" dirty="0">
                <a:solidFill>
                  <a:srgbClr val="1C2833"/>
                </a:solidFill>
                <a:latin typeface="Calibri" pitchFamily="34" charset="0"/>
                <a:ea typeface="Calibri" pitchFamily="34" charset="-122"/>
                <a:cs typeface="Calibri" pitchFamily="34" charset="-120"/>
              </a:rPr>
              <a:t>The lists do not show that. Inside the same polling part, Hindu-name electors were struck off more often than Muslim-name electors. The lists do show who bore the removals, the old and those who could not be traced to the 2002 roll.</a:t>
            </a:r>
            <a:endParaRPr lang="en-US" sz="1400" dirty="0"/>
          </a:p>
        </p:txBody>
      </p:sp>
      <p:sp>
        <p:nvSpPr>
          <p:cNvPr id="50" name="Shape 48"/>
          <p:cNvSpPr/>
          <p:nvPr/>
        </p:nvSpPr>
        <p:spPr>
          <a:xfrm>
            <a:off x="548640" y="3886200"/>
            <a:ext cx="5410048" cy="2148840"/>
          </a:xfrm>
          <a:prstGeom prst="roundRect">
            <a:avLst>
              <a:gd name="adj" fmla="val 3404"/>
            </a:avLst>
          </a:prstGeom>
          <a:solidFill>
            <a:srgbClr val="F4F6F7"/>
          </a:solidFill>
          <a:ln/>
        </p:spPr>
      </p:sp>
      <p:sp>
        <p:nvSpPr>
          <p:cNvPr id="51" name="Text 49"/>
          <p:cNvSpPr txBox="1"/>
          <p:nvPr/>
        </p:nvSpPr>
        <p:spPr>
          <a:xfrm>
            <a:off x="749808" y="4023360"/>
            <a:ext cx="5007712" cy="1874520"/>
          </a:xfrm>
          <a:prstGeom prst="rect">
            <a:avLst/>
          </a:prstGeom>
          <a:noFill/>
          <a:ln/>
        </p:spPr>
        <p:txBody>
          <a:bodyPr wrap="square" lIns="0" tIns="0" rIns="0" bIns="0" rtlCol="0" anchor="t">
            <a:normAutofit/>
          </a:bodyPr>
          <a:lstStyle/>
          <a:p>
            <a:pPr indent="0" marL="0">
              <a:spcAft>
                <a:spcPts val="500"/>
              </a:spcAft>
              <a:buNone/>
            </a:pPr>
            <a:r>
              <a:rPr lang="en-US" sz="1400" b="1" dirty="0">
                <a:solidFill>
                  <a:srgbClr val="6E1832"/>
                </a:solidFill>
                <a:latin typeface="Calibri" pitchFamily="34" charset="0"/>
                <a:ea typeface="Calibri" pitchFamily="34" charset="-122"/>
                <a:cs typeface="Calibri" pitchFamily="34" charset="-120"/>
              </a:rPr>
              <a:t>Why does the 2002 roll matter so much?</a:t>
            </a:r>
            <a:endParaRPr lang="en-US" sz="1400" dirty="0"/>
          </a:p>
          <a:p>
            <a:pPr indent="0" marL="0">
              <a:spcAft>
                <a:spcPts val="500"/>
              </a:spcAft>
              <a:buNone/>
            </a:pPr>
            <a:r>
              <a:rPr lang="en-US" sz="1200" dirty="0">
                <a:solidFill>
                  <a:srgbClr val="1C2833"/>
                </a:solidFill>
                <a:latin typeface="Calibri" pitchFamily="34" charset="0"/>
                <a:ea typeface="Calibri" pitchFamily="34" charset="-122"/>
                <a:cs typeface="Calibri" pitchFamily="34" charset="-120"/>
              </a:rPr>
              <a:t>The revision asks each elector to show a link to the 2002 intensive revision, through their own name or a parent's. Where the lists record it, electors with no link were struck off 21 to 28 points more often than linked electors in the same part.</a:t>
            </a:r>
            <a:endParaRPr lang="en-US" sz="1400" dirty="0"/>
          </a:p>
        </p:txBody>
      </p:sp>
      <p:sp>
        <p:nvSpPr>
          <p:cNvPr id="52" name="Shape 50"/>
          <p:cNvSpPr/>
          <p:nvPr/>
        </p:nvSpPr>
        <p:spPr>
          <a:xfrm>
            <a:off x="6233008" y="3886200"/>
            <a:ext cx="5410048" cy="2148840"/>
          </a:xfrm>
          <a:prstGeom prst="roundRect">
            <a:avLst>
              <a:gd name="adj" fmla="val 3404"/>
            </a:avLst>
          </a:prstGeom>
          <a:solidFill>
            <a:srgbClr val="F4F6F7"/>
          </a:solidFill>
          <a:ln/>
        </p:spPr>
      </p:sp>
      <p:sp>
        <p:nvSpPr>
          <p:cNvPr id="53" name="Text 51"/>
          <p:cNvSpPr txBox="1"/>
          <p:nvPr/>
        </p:nvSpPr>
        <p:spPr>
          <a:xfrm>
            <a:off x="6434176" y="4023360"/>
            <a:ext cx="5007712" cy="1874520"/>
          </a:xfrm>
          <a:prstGeom prst="rect">
            <a:avLst/>
          </a:prstGeom>
          <a:noFill/>
          <a:ln/>
        </p:spPr>
        <p:txBody>
          <a:bodyPr wrap="square" lIns="0" tIns="0" rIns="0" bIns="0" rtlCol="0" anchor="t">
            <a:normAutofit/>
          </a:bodyPr>
          <a:lstStyle/>
          <a:p>
            <a:pPr indent="0" marL="0">
              <a:spcAft>
                <a:spcPts val="500"/>
              </a:spcAft>
              <a:buNone/>
            </a:pPr>
            <a:r>
              <a:rPr lang="en-US" sz="1400" b="1" dirty="0">
                <a:solidFill>
                  <a:srgbClr val="6E1832"/>
                </a:solidFill>
                <a:latin typeface="Calibri" pitchFamily="34" charset="0"/>
                <a:ea typeface="Calibri" pitchFamily="34" charset="-122"/>
                <a:cs typeface="Calibri" pitchFamily="34" charset="-120"/>
              </a:rPr>
              <a:t>Why are the old struck off so often?</a:t>
            </a:r>
            <a:endParaRPr lang="en-US" sz="1400" dirty="0"/>
          </a:p>
          <a:p>
            <a:pPr indent="0" marL="0">
              <a:spcAft>
                <a:spcPts val="500"/>
              </a:spcAft>
              <a:buNone/>
            </a:pPr>
            <a:r>
              <a:rPr lang="en-US" sz="1200" dirty="0">
                <a:solidFill>
                  <a:srgbClr val="1C2833"/>
                </a:solidFill>
                <a:latin typeface="Calibri" pitchFamily="34" charset="0"/>
                <a:ea typeface="Calibri" pitchFamily="34" charset="-122"/>
                <a:cs typeface="Calibri" pitchFamily="34" charset="-120"/>
              </a:rPr>
              <a:t>74.0% of electors aged 80 and over were struck off, against 20.9% of those aged 18 to 24. Some of that is death. The rest falls on electors least able to answer a visit, attend a hearing or produce papers.</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8B1E3F"/>
                </a:solidFill>
                <a:latin typeface="Calibri" pitchFamily="34" charset="0"/>
                <a:ea typeface="Calibri" pitchFamily="34" charset="-122"/>
                <a:cs typeface="Calibri" pitchFamily="34" charset="-120"/>
              </a:rPr>
              <a:t>QUESTIONS PUT TO THIS ANALYSIS</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6E1832"/>
                </a:solidFill>
                <a:latin typeface="Cambria" pitchFamily="34" charset="0"/>
                <a:ea typeface="Cambria" pitchFamily="34" charset="-122"/>
                <a:cs typeface="Cambria" pitchFamily="34" charset="-120"/>
              </a:rPr>
              <a:t>What the lists say about hearings, results, reliability and coverage</a:t>
            </a:r>
            <a:endParaRPr lang="en-US" sz="2700" dirty="0"/>
          </a:p>
        </p:txBody>
      </p:sp>
      <p:sp>
        <p:nvSpPr>
          <p:cNvPr id="4" name="Text 2"/>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Hyderabad Old City SIR 2026 · PinPoint Ventures · totals only, never names or EPIC numbers</a:t>
            </a:r>
            <a:endParaRPr lang="en-US" sz="900" dirty="0"/>
          </a:p>
        </p:txBody>
      </p:sp>
      <p:sp>
        <p:nvSpPr>
          <p:cNvPr id="5" name="Text 3"/>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17</a:t>
            </a:r>
            <a:endParaRPr lang="en-US" sz="900" dirty="0"/>
          </a:p>
        </p:txBody>
      </p:sp>
      <p:sp>
        <p:nvSpPr>
          <p:cNvPr id="6" name="Shape 4"/>
          <p:cNvSpPr/>
          <p:nvPr/>
        </p:nvSpPr>
        <p:spPr>
          <a:xfrm>
            <a:off x="0" y="6748272"/>
            <a:ext cx="304792" cy="109728"/>
          </a:xfrm>
          <a:prstGeom prst="rect">
            <a:avLst/>
          </a:prstGeom>
          <a:solidFill>
            <a:srgbClr val="8B1E3F"/>
          </a:solidFill>
          <a:ln/>
        </p:spPr>
      </p:sp>
      <p:sp>
        <p:nvSpPr>
          <p:cNvPr id="7" name="Shape 5"/>
          <p:cNvSpPr/>
          <p:nvPr/>
        </p:nvSpPr>
        <p:spPr>
          <a:xfrm>
            <a:off x="304792" y="6748272"/>
            <a:ext cx="304792" cy="109728"/>
          </a:xfrm>
          <a:prstGeom prst="rect">
            <a:avLst/>
          </a:prstGeom>
          <a:solidFill>
            <a:srgbClr val="0E5E6F"/>
          </a:solidFill>
          <a:ln/>
        </p:spPr>
      </p:sp>
      <p:sp>
        <p:nvSpPr>
          <p:cNvPr id="8" name="Shape 6"/>
          <p:cNvSpPr/>
          <p:nvPr/>
        </p:nvSpPr>
        <p:spPr>
          <a:xfrm>
            <a:off x="609585" y="6748272"/>
            <a:ext cx="304792" cy="109728"/>
          </a:xfrm>
          <a:prstGeom prst="rect">
            <a:avLst/>
          </a:prstGeom>
          <a:solidFill>
            <a:srgbClr val="E0A526"/>
          </a:solidFill>
          <a:ln/>
        </p:spPr>
      </p:sp>
      <p:sp>
        <p:nvSpPr>
          <p:cNvPr id="9" name="Shape 7"/>
          <p:cNvSpPr/>
          <p:nvPr/>
        </p:nvSpPr>
        <p:spPr>
          <a:xfrm>
            <a:off x="914377" y="6748272"/>
            <a:ext cx="304792" cy="109728"/>
          </a:xfrm>
          <a:prstGeom prst="rect">
            <a:avLst/>
          </a:prstGeom>
          <a:solidFill>
            <a:srgbClr val="0E5E6F"/>
          </a:solidFill>
          <a:ln/>
        </p:spPr>
      </p:sp>
      <p:sp>
        <p:nvSpPr>
          <p:cNvPr id="10" name="Shape 8"/>
          <p:cNvSpPr/>
          <p:nvPr/>
        </p:nvSpPr>
        <p:spPr>
          <a:xfrm>
            <a:off x="1219170" y="6748272"/>
            <a:ext cx="304792" cy="109728"/>
          </a:xfrm>
          <a:prstGeom prst="rect">
            <a:avLst/>
          </a:prstGeom>
          <a:solidFill>
            <a:srgbClr val="8B1E3F"/>
          </a:solidFill>
          <a:ln/>
        </p:spPr>
      </p:sp>
      <p:sp>
        <p:nvSpPr>
          <p:cNvPr id="11" name="Shape 9"/>
          <p:cNvSpPr/>
          <p:nvPr/>
        </p:nvSpPr>
        <p:spPr>
          <a:xfrm>
            <a:off x="1523962" y="6748272"/>
            <a:ext cx="304792" cy="109728"/>
          </a:xfrm>
          <a:prstGeom prst="rect">
            <a:avLst/>
          </a:prstGeom>
          <a:solidFill>
            <a:srgbClr val="0E5E6F"/>
          </a:solidFill>
          <a:ln/>
        </p:spPr>
      </p:sp>
      <p:sp>
        <p:nvSpPr>
          <p:cNvPr id="12" name="Shape 10"/>
          <p:cNvSpPr/>
          <p:nvPr/>
        </p:nvSpPr>
        <p:spPr>
          <a:xfrm>
            <a:off x="1828754" y="6748272"/>
            <a:ext cx="304792" cy="109728"/>
          </a:xfrm>
          <a:prstGeom prst="rect">
            <a:avLst/>
          </a:prstGeom>
          <a:solidFill>
            <a:srgbClr val="E0A526"/>
          </a:solidFill>
          <a:ln/>
        </p:spPr>
      </p:sp>
      <p:sp>
        <p:nvSpPr>
          <p:cNvPr id="13" name="Shape 11"/>
          <p:cNvSpPr/>
          <p:nvPr/>
        </p:nvSpPr>
        <p:spPr>
          <a:xfrm>
            <a:off x="2133547" y="6748272"/>
            <a:ext cx="304792" cy="109728"/>
          </a:xfrm>
          <a:prstGeom prst="rect">
            <a:avLst/>
          </a:prstGeom>
          <a:solidFill>
            <a:srgbClr val="0E5E6F"/>
          </a:solidFill>
          <a:ln/>
        </p:spPr>
      </p:sp>
      <p:sp>
        <p:nvSpPr>
          <p:cNvPr id="14" name="Shape 12"/>
          <p:cNvSpPr/>
          <p:nvPr/>
        </p:nvSpPr>
        <p:spPr>
          <a:xfrm>
            <a:off x="2438339" y="6748272"/>
            <a:ext cx="304792" cy="109728"/>
          </a:xfrm>
          <a:prstGeom prst="rect">
            <a:avLst/>
          </a:prstGeom>
          <a:solidFill>
            <a:srgbClr val="8B1E3F"/>
          </a:solidFill>
          <a:ln/>
        </p:spPr>
      </p:sp>
      <p:sp>
        <p:nvSpPr>
          <p:cNvPr id="15" name="Shape 13"/>
          <p:cNvSpPr/>
          <p:nvPr/>
        </p:nvSpPr>
        <p:spPr>
          <a:xfrm>
            <a:off x="2743131" y="6748272"/>
            <a:ext cx="304792" cy="109728"/>
          </a:xfrm>
          <a:prstGeom prst="rect">
            <a:avLst/>
          </a:prstGeom>
          <a:solidFill>
            <a:srgbClr val="0E5E6F"/>
          </a:solidFill>
          <a:ln/>
        </p:spPr>
      </p:sp>
      <p:sp>
        <p:nvSpPr>
          <p:cNvPr id="16" name="Shape 14"/>
          <p:cNvSpPr/>
          <p:nvPr/>
        </p:nvSpPr>
        <p:spPr>
          <a:xfrm>
            <a:off x="3047924" y="6748272"/>
            <a:ext cx="304792" cy="109728"/>
          </a:xfrm>
          <a:prstGeom prst="rect">
            <a:avLst/>
          </a:prstGeom>
          <a:solidFill>
            <a:srgbClr val="E0A526"/>
          </a:solidFill>
          <a:ln/>
        </p:spPr>
      </p:sp>
      <p:sp>
        <p:nvSpPr>
          <p:cNvPr id="17" name="Shape 15"/>
          <p:cNvSpPr/>
          <p:nvPr/>
        </p:nvSpPr>
        <p:spPr>
          <a:xfrm>
            <a:off x="3352716" y="6748272"/>
            <a:ext cx="304792" cy="109728"/>
          </a:xfrm>
          <a:prstGeom prst="rect">
            <a:avLst/>
          </a:prstGeom>
          <a:solidFill>
            <a:srgbClr val="0E5E6F"/>
          </a:solidFill>
          <a:ln/>
        </p:spPr>
      </p:sp>
      <p:sp>
        <p:nvSpPr>
          <p:cNvPr id="18" name="Shape 16"/>
          <p:cNvSpPr/>
          <p:nvPr/>
        </p:nvSpPr>
        <p:spPr>
          <a:xfrm>
            <a:off x="3657509" y="6748272"/>
            <a:ext cx="304792" cy="109728"/>
          </a:xfrm>
          <a:prstGeom prst="rect">
            <a:avLst/>
          </a:prstGeom>
          <a:solidFill>
            <a:srgbClr val="8B1E3F"/>
          </a:solidFill>
          <a:ln/>
        </p:spPr>
      </p:sp>
      <p:sp>
        <p:nvSpPr>
          <p:cNvPr id="19" name="Shape 17"/>
          <p:cNvSpPr/>
          <p:nvPr/>
        </p:nvSpPr>
        <p:spPr>
          <a:xfrm>
            <a:off x="3962301" y="6748272"/>
            <a:ext cx="304792" cy="109728"/>
          </a:xfrm>
          <a:prstGeom prst="rect">
            <a:avLst/>
          </a:prstGeom>
          <a:solidFill>
            <a:srgbClr val="0E5E6F"/>
          </a:solidFill>
          <a:ln/>
        </p:spPr>
      </p:sp>
      <p:sp>
        <p:nvSpPr>
          <p:cNvPr id="20" name="Shape 18"/>
          <p:cNvSpPr/>
          <p:nvPr/>
        </p:nvSpPr>
        <p:spPr>
          <a:xfrm>
            <a:off x="4267093" y="6748272"/>
            <a:ext cx="304792" cy="109728"/>
          </a:xfrm>
          <a:prstGeom prst="rect">
            <a:avLst/>
          </a:prstGeom>
          <a:solidFill>
            <a:srgbClr val="E0A526"/>
          </a:solidFill>
          <a:ln/>
        </p:spPr>
      </p:sp>
      <p:sp>
        <p:nvSpPr>
          <p:cNvPr id="21" name="Shape 19"/>
          <p:cNvSpPr/>
          <p:nvPr/>
        </p:nvSpPr>
        <p:spPr>
          <a:xfrm>
            <a:off x="4571886" y="6748272"/>
            <a:ext cx="304792" cy="109728"/>
          </a:xfrm>
          <a:prstGeom prst="rect">
            <a:avLst/>
          </a:prstGeom>
          <a:solidFill>
            <a:srgbClr val="0E5E6F"/>
          </a:solidFill>
          <a:ln/>
        </p:spPr>
      </p:sp>
      <p:sp>
        <p:nvSpPr>
          <p:cNvPr id="22" name="Shape 20"/>
          <p:cNvSpPr/>
          <p:nvPr/>
        </p:nvSpPr>
        <p:spPr>
          <a:xfrm>
            <a:off x="4876678" y="6748272"/>
            <a:ext cx="304792" cy="109728"/>
          </a:xfrm>
          <a:prstGeom prst="rect">
            <a:avLst/>
          </a:prstGeom>
          <a:solidFill>
            <a:srgbClr val="8B1E3F"/>
          </a:solidFill>
          <a:ln/>
        </p:spPr>
      </p:sp>
      <p:sp>
        <p:nvSpPr>
          <p:cNvPr id="23" name="Shape 21"/>
          <p:cNvSpPr/>
          <p:nvPr/>
        </p:nvSpPr>
        <p:spPr>
          <a:xfrm>
            <a:off x="5181470" y="6748272"/>
            <a:ext cx="304792" cy="109728"/>
          </a:xfrm>
          <a:prstGeom prst="rect">
            <a:avLst/>
          </a:prstGeom>
          <a:solidFill>
            <a:srgbClr val="0E5E6F"/>
          </a:solidFill>
          <a:ln/>
        </p:spPr>
      </p:sp>
      <p:sp>
        <p:nvSpPr>
          <p:cNvPr id="24" name="Shape 22"/>
          <p:cNvSpPr/>
          <p:nvPr/>
        </p:nvSpPr>
        <p:spPr>
          <a:xfrm>
            <a:off x="5486263" y="6748272"/>
            <a:ext cx="304792" cy="109728"/>
          </a:xfrm>
          <a:prstGeom prst="rect">
            <a:avLst/>
          </a:prstGeom>
          <a:solidFill>
            <a:srgbClr val="E0A526"/>
          </a:solidFill>
          <a:ln/>
        </p:spPr>
      </p:sp>
      <p:sp>
        <p:nvSpPr>
          <p:cNvPr id="25" name="Shape 23"/>
          <p:cNvSpPr/>
          <p:nvPr/>
        </p:nvSpPr>
        <p:spPr>
          <a:xfrm>
            <a:off x="5791055" y="6748272"/>
            <a:ext cx="304792" cy="109728"/>
          </a:xfrm>
          <a:prstGeom prst="rect">
            <a:avLst/>
          </a:prstGeom>
          <a:solidFill>
            <a:srgbClr val="0E5E6F"/>
          </a:solidFill>
          <a:ln/>
        </p:spPr>
      </p:sp>
      <p:sp>
        <p:nvSpPr>
          <p:cNvPr id="26" name="Shape 24"/>
          <p:cNvSpPr/>
          <p:nvPr/>
        </p:nvSpPr>
        <p:spPr>
          <a:xfrm>
            <a:off x="6095848" y="6748272"/>
            <a:ext cx="304792" cy="109728"/>
          </a:xfrm>
          <a:prstGeom prst="rect">
            <a:avLst/>
          </a:prstGeom>
          <a:solidFill>
            <a:srgbClr val="8B1E3F"/>
          </a:solidFill>
          <a:ln/>
        </p:spPr>
      </p:sp>
      <p:sp>
        <p:nvSpPr>
          <p:cNvPr id="27" name="Shape 25"/>
          <p:cNvSpPr/>
          <p:nvPr/>
        </p:nvSpPr>
        <p:spPr>
          <a:xfrm>
            <a:off x="6400640" y="6748272"/>
            <a:ext cx="304792" cy="109728"/>
          </a:xfrm>
          <a:prstGeom prst="rect">
            <a:avLst/>
          </a:prstGeom>
          <a:solidFill>
            <a:srgbClr val="0E5E6F"/>
          </a:solidFill>
          <a:ln/>
        </p:spPr>
      </p:sp>
      <p:sp>
        <p:nvSpPr>
          <p:cNvPr id="28" name="Shape 26"/>
          <p:cNvSpPr/>
          <p:nvPr/>
        </p:nvSpPr>
        <p:spPr>
          <a:xfrm>
            <a:off x="6705432" y="6748272"/>
            <a:ext cx="304792" cy="109728"/>
          </a:xfrm>
          <a:prstGeom prst="rect">
            <a:avLst/>
          </a:prstGeom>
          <a:solidFill>
            <a:srgbClr val="E0A526"/>
          </a:solidFill>
          <a:ln/>
        </p:spPr>
      </p:sp>
      <p:sp>
        <p:nvSpPr>
          <p:cNvPr id="29" name="Shape 27"/>
          <p:cNvSpPr/>
          <p:nvPr/>
        </p:nvSpPr>
        <p:spPr>
          <a:xfrm>
            <a:off x="7010225" y="6748272"/>
            <a:ext cx="304792" cy="109728"/>
          </a:xfrm>
          <a:prstGeom prst="rect">
            <a:avLst/>
          </a:prstGeom>
          <a:solidFill>
            <a:srgbClr val="0E5E6F"/>
          </a:solidFill>
          <a:ln/>
        </p:spPr>
      </p:sp>
      <p:sp>
        <p:nvSpPr>
          <p:cNvPr id="30" name="Shape 28"/>
          <p:cNvSpPr/>
          <p:nvPr/>
        </p:nvSpPr>
        <p:spPr>
          <a:xfrm>
            <a:off x="7315017" y="6748272"/>
            <a:ext cx="304792" cy="109728"/>
          </a:xfrm>
          <a:prstGeom prst="rect">
            <a:avLst/>
          </a:prstGeom>
          <a:solidFill>
            <a:srgbClr val="8B1E3F"/>
          </a:solidFill>
          <a:ln/>
        </p:spPr>
      </p:sp>
      <p:sp>
        <p:nvSpPr>
          <p:cNvPr id="31" name="Shape 29"/>
          <p:cNvSpPr/>
          <p:nvPr/>
        </p:nvSpPr>
        <p:spPr>
          <a:xfrm>
            <a:off x="7619809" y="6748272"/>
            <a:ext cx="304792" cy="109728"/>
          </a:xfrm>
          <a:prstGeom prst="rect">
            <a:avLst/>
          </a:prstGeom>
          <a:solidFill>
            <a:srgbClr val="0E5E6F"/>
          </a:solidFill>
          <a:ln/>
        </p:spPr>
      </p:sp>
      <p:sp>
        <p:nvSpPr>
          <p:cNvPr id="32" name="Shape 30"/>
          <p:cNvSpPr/>
          <p:nvPr/>
        </p:nvSpPr>
        <p:spPr>
          <a:xfrm>
            <a:off x="7924602" y="6748272"/>
            <a:ext cx="304792" cy="109728"/>
          </a:xfrm>
          <a:prstGeom prst="rect">
            <a:avLst/>
          </a:prstGeom>
          <a:solidFill>
            <a:srgbClr val="E0A526"/>
          </a:solidFill>
          <a:ln/>
        </p:spPr>
      </p:sp>
      <p:sp>
        <p:nvSpPr>
          <p:cNvPr id="33" name="Shape 31"/>
          <p:cNvSpPr/>
          <p:nvPr/>
        </p:nvSpPr>
        <p:spPr>
          <a:xfrm>
            <a:off x="8229394" y="6748272"/>
            <a:ext cx="304792" cy="109728"/>
          </a:xfrm>
          <a:prstGeom prst="rect">
            <a:avLst/>
          </a:prstGeom>
          <a:solidFill>
            <a:srgbClr val="0E5E6F"/>
          </a:solidFill>
          <a:ln/>
        </p:spPr>
      </p:sp>
      <p:sp>
        <p:nvSpPr>
          <p:cNvPr id="34" name="Shape 32"/>
          <p:cNvSpPr/>
          <p:nvPr/>
        </p:nvSpPr>
        <p:spPr>
          <a:xfrm>
            <a:off x="8534187" y="6748272"/>
            <a:ext cx="304792" cy="109728"/>
          </a:xfrm>
          <a:prstGeom prst="rect">
            <a:avLst/>
          </a:prstGeom>
          <a:solidFill>
            <a:srgbClr val="8B1E3F"/>
          </a:solidFill>
          <a:ln/>
        </p:spPr>
      </p:sp>
      <p:sp>
        <p:nvSpPr>
          <p:cNvPr id="35" name="Shape 33"/>
          <p:cNvSpPr/>
          <p:nvPr/>
        </p:nvSpPr>
        <p:spPr>
          <a:xfrm>
            <a:off x="8838979" y="6748272"/>
            <a:ext cx="304792" cy="109728"/>
          </a:xfrm>
          <a:prstGeom prst="rect">
            <a:avLst/>
          </a:prstGeom>
          <a:solidFill>
            <a:srgbClr val="0E5E6F"/>
          </a:solidFill>
          <a:ln/>
        </p:spPr>
      </p:sp>
      <p:sp>
        <p:nvSpPr>
          <p:cNvPr id="36" name="Shape 34"/>
          <p:cNvSpPr/>
          <p:nvPr/>
        </p:nvSpPr>
        <p:spPr>
          <a:xfrm>
            <a:off x="9143771" y="6748272"/>
            <a:ext cx="304792" cy="109728"/>
          </a:xfrm>
          <a:prstGeom prst="rect">
            <a:avLst/>
          </a:prstGeom>
          <a:solidFill>
            <a:srgbClr val="E0A526"/>
          </a:solidFill>
          <a:ln/>
        </p:spPr>
      </p:sp>
      <p:sp>
        <p:nvSpPr>
          <p:cNvPr id="37" name="Shape 35"/>
          <p:cNvSpPr/>
          <p:nvPr/>
        </p:nvSpPr>
        <p:spPr>
          <a:xfrm>
            <a:off x="9448564" y="6748272"/>
            <a:ext cx="304792" cy="109728"/>
          </a:xfrm>
          <a:prstGeom prst="rect">
            <a:avLst/>
          </a:prstGeom>
          <a:solidFill>
            <a:srgbClr val="0E5E6F"/>
          </a:solidFill>
          <a:ln/>
        </p:spPr>
      </p:sp>
      <p:sp>
        <p:nvSpPr>
          <p:cNvPr id="38" name="Shape 36"/>
          <p:cNvSpPr/>
          <p:nvPr/>
        </p:nvSpPr>
        <p:spPr>
          <a:xfrm>
            <a:off x="9753356" y="6748272"/>
            <a:ext cx="304792" cy="109728"/>
          </a:xfrm>
          <a:prstGeom prst="rect">
            <a:avLst/>
          </a:prstGeom>
          <a:solidFill>
            <a:srgbClr val="8B1E3F"/>
          </a:solidFill>
          <a:ln/>
        </p:spPr>
      </p:sp>
      <p:sp>
        <p:nvSpPr>
          <p:cNvPr id="39" name="Shape 37"/>
          <p:cNvSpPr/>
          <p:nvPr/>
        </p:nvSpPr>
        <p:spPr>
          <a:xfrm>
            <a:off x="10058149" y="6748272"/>
            <a:ext cx="304792" cy="109728"/>
          </a:xfrm>
          <a:prstGeom prst="rect">
            <a:avLst/>
          </a:prstGeom>
          <a:solidFill>
            <a:srgbClr val="0E5E6F"/>
          </a:solidFill>
          <a:ln/>
        </p:spPr>
      </p:sp>
      <p:sp>
        <p:nvSpPr>
          <p:cNvPr id="40" name="Shape 38"/>
          <p:cNvSpPr/>
          <p:nvPr/>
        </p:nvSpPr>
        <p:spPr>
          <a:xfrm>
            <a:off x="10362941" y="6748272"/>
            <a:ext cx="304792" cy="109728"/>
          </a:xfrm>
          <a:prstGeom prst="rect">
            <a:avLst/>
          </a:prstGeom>
          <a:solidFill>
            <a:srgbClr val="E0A526"/>
          </a:solidFill>
          <a:ln/>
        </p:spPr>
      </p:sp>
      <p:sp>
        <p:nvSpPr>
          <p:cNvPr id="41" name="Shape 39"/>
          <p:cNvSpPr/>
          <p:nvPr/>
        </p:nvSpPr>
        <p:spPr>
          <a:xfrm>
            <a:off x="10667733" y="6748272"/>
            <a:ext cx="304792" cy="109728"/>
          </a:xfrm>
          <a:prstGeom prst="rect">
            <a:avLst/>
          </a:prstGeom>
          <a:solidFill>
            <a:srgbClr val="0E5E6F"/>
          </a:solidFill>
          <a:ln/>
        </p:spPr>
      </p:sp>
      <p:sp>
        <p:nvSpPr>
          <p:cNvPr id="42" name="Shape 40"/>
          <p:cNvSpPr/>
          <p:nvPr/>
        </p:nvSpPr>
        <p:spPr>
          <a:xfrm>
            <a:off x="10972526" y="6748272"/>
            <a:ext cx="304792" cy="109728"/>
          </a:xfrm>
          <a:prstGeom prst="rect">
            <a:avLst/>
          </a:prstGeom>
          <a:solidFill>
            <a:srgbClr val="8B1E3F"/>
          </a:solidFill>
          <a:ln/>
        </p:spPr>
      </p:sp>
      <p:sp>
        <p:nvSpPr>
          <p:cNvPr id="43" name="Shape 41"/>
          <p:cNvSpPr/>
          <p:nvPr/>
        </p:nvSpPr>
        <p:spPr>
          <a:xfrm>
            <a:off x="11277318" y="6748272"/>
            <a:ext cx="304792" cy="109728"/>
          </a:xfrm>
          <a:prstGeom prst="rect">
            <a:avLst/>
          </a:prstGeom>
          <a:solidFill>
            <a:srgbClr val="0E5E6F"/>
          </a:solidFill>
          <a:ln/>
        </p:spPr>
      </p:sp>
      <p:sp>
        <p:nvSpPr>
          <p:cNvPr id="44" name="Shape 42"/>
          <p:cNvSpPr/>
          <p:nvPr/>
        </p:nvSpPr>
        <p:spPr>
          <a:xfrm>
            <a:off x="11582110" y="6748272"/>
            <a:ext cx="304792" cy="109728"/>
          </a:xfrm>
          <a:prstGeom prst="rect">
            <a:avLst/>
          </a:prstGeom>
          <a:solidFill>
            <a:srgbClr val="E0A526"/>
          </a:solidFill>
          <a:ln/>
        </p:spPr>
      </p:sp>
      <p:sp>
        <p:nvSpPr>
          <p:cNvPr id="45" name="Shape 43"/>
          <p:cNvSpPr/>
          <p:nvPr/>
        </p:nvSpPr>
        <p:spPr>
          <a:xfrm>
            <a:off x="11886903" y="6748272"/>
            <a:ext cx="304792" cy="109728"/>
          </a:xfrm>
          <a:prstGeom prst="rect">
            <a:avLst/>
          </a:prstGeom>
          <a:solidFill>
            <a:srgbClr val="0E5E6F"/>
          </a:solidFill>
          <a:ln/>
        </p:spPr>
      </p:sp>
      <p:sp>
        <p:nvSpPr>
          <p:cNvPr id="46" name="Shape 44"/>
          <p:cNvSpPr/>
          <p:nvPr/>
        </p:nvSpPr>
        <p:spPr>
          <a:xfrm>
            <a:off x="548640" y="1600200"/>
            <a:ext cx="5410048" cy="2148840"/>
          </a:xfrm>
          <a:prstGeom prst="roundRect">
            <a:avLst>
              <a:gd name="adj" fmla="val 3404"/>
            </a:avLst>
          </a:prstGeom>
          <a:solidFill>
            <a:srgbClr val="F4F6F7"/>
          </a:solidFill>
          <a:ln/>
        </p:spPr>
      </p:sp>
      <p:sp>
        <p:nvSpPr>
          <p:cNvPr id="47" name="Text 45"/>
          <p:cNvSpPr txBox="1"/>
          <p:nvPr/>
        </p:nvSpPr>
        <p:spPr>
          <a:xfrm>
            <a:off x="749808" y="1737360"/>
            <a:ext cx="5007712" cy="1874520"/>
          </a:xfrm>
          <a:prstGeom prst="rect">
            <a:avLst/>
          </a:prstGeom>
          <a:noFill/>
          <a:ln/>
        </p:spPr>
        <p:txBody>
          <a:bodyPr wrap="square" lIns="0" tIns="0" rIns="0" bIns="0" rtlCol="0" anchor="t">
            <a:normAutofit/>
          </a:bodyPr>
          <a:lstStyle/>
          <a:p>
            <a:pPr indent="0" marL="0">
              <a:spcAft>
                <a:spcPts val="500"/>
              </a:spcAft>
              <a:buNone/>
            </a:pPr>
            <a:r>
              <a:rPr lang="en-US" sz="1400" b="1" dirty="0">
                <a:solidFill>
                  <a:srgbClr val="6E1832"/>
                </a:solidFill>
                <a:latin typeface="Calibri" pitchFamily="34" charset="0"/>
                <a:ea typeface="Calibri" pitchFamily="34" charset="-122"/>
                <a:cs typeface="Calibri" pitchFamily="34" charset="-120"/>
              </a:rPr>
              <a:t>Could the hearings be held properly?</a:t>
            </a:r>
            <a:endParaRPr lang="en-US" sz="1400" dirty="0"/>
          </a:p>
          <a:p>
            <a:pPr indent="0" marL="0">
              <a:spcAft>
                <a:spcPts val="500"/>
              </a:spcAft>
              <a:buNone/>
            </a:pPr>
            <a:r>
              <a:rPr lang="en-US" sz="1200" dirty="0">
                <a:solidFill>
                  <a:srgbClr val="1C2833"/>
                </a:solidFill>
                <a:latin typeface="Calibri" pitchFamily="34" charset="0"/>
                <a:ea typeface="Calibri" pitchFamily="34" charset="-122"/>
                <a:cs typeface="Calibri" pitchFamily="34" charset="-120"/>
              </a:rPr>
              <a:t>3,69,972 electors kept on the draft roll were summoned. The busiest single slot listed 459 cases, in Charminar, where the median slot listed 38. The lists do not record how long a slot was.</a:t>
            </a:r>
            <a:endParaRPr lang="en-US" sz="1400" dirty="0"/>
          </a:p>
        </p:txBody>
      </p:sp>
      <p:sp>
        <p:nvSpPr>
          <p:cNvPr id="48" name="Shape 46"/>
          <p:cNvSpPr/>
          <p:nvPr/>
        </p:nvSpPr>
        <p:spPr>
          <a:xfrm>
            <a:off x="6233008" y="1600200"/>
            <a:ext cx="5410048" cy="2148840"/>
          </a:xfrm>
          <a:prstGeom prst="roundRect">
            <a:avLst>
              <a:gd name="adj" fmla="val 3404"/>
            </a:avLst>
          </a:prstGeom>
          <a:solidFill>
            <a:srgbClr val="F4F6F7"/>
          </a:solidFill>
          <a:ln/>
        </p:spPr>
      </p:sp>
      <p:sp>
        <p:nvSpPr>
          <p:cNvPr id="49" name="Text 47"/>
          <p:cNvSpPr txBox="1"/>
          <p:nvPr/>
        </p:nvSpPr>
        <p:spPr>
          <a:xfrm>
            <a:off x="6434176" y="1737360"/>
            <a:ext cx="5007712" cy="1874520"/>
          </a:xfrm>
          <a:prstGeom prst="rect">
            <a:avLst/>
          </a:prstGeom>
          <a:noFill/>
          <a:ln/>
        </p:spPr>
        <p:txBody>
          <a:bodyPr wrap="square" lIns="0" tIns="0" rIns="0" bIns="0" rtlCol="0" anchor="t">
            <a:normAutofit/>
          </a:bodyPr>
          <a:lstStyle/>
          <a:p>
            <a:pPr indent="0" marL="0">
              <a:spcAft>
                <a:spcPts val="500"/>
              </a:spcAft>
              <a:buNone/>
            </a:pPr>
            <a:r>
              <a:rPr lang="en-US" sz="1400" b="1" dirty="0">
                <a:solidFill>
                  <a:srgbClr val="6E1832"/>
                </a:solidFill>
                <a:latin typeface="Calibri" pitchFamily="34" charset="0"/>
                <a:ea typeface="Calibri" pitchFamily="34" charset="-122"/>
                <a:cs typeface="Calibri" pitchFamily="34" charset="-120"/>
              </a:rPr>
              <a:t>Did this change an election result?</a:t>
            </a:r>
            <a:endParaRPr lang="en-US" sz="1400" dirty="0"/>
          </a:p>
          <a:p>
            <a:pPr indent="0" marL="0">
              <a:spcAft>
                <a:spcPts val="500"/>
              </a:spcAft>
              <a:buNone/>
            </a:pPr>
            <a:r>
              <a:rPr lang="en-US" sz="1200" dirty="0">
                <a:solidFill>
                  <a:srgbClr val="1C2833"/>
                </a:solidFill>
                <a:latin typeface="Calibri" pitchFamily="34" charset="0"/>
                <a:ea typeface="Calibri" pitchFamily="34" charset="-122"/>
                <a:cs typeface="Calibri" pitchFamily="34" charset="-120"/>
              </a:rPr>
              <a:t>No election has been held on the revised roll. Every one of the five constituencies lost more names than its 2023 winning margin, and in Yakutpura and Malakpet the names struck off outnumber every valid vote cast in 2023. Only Yakutpura is close. Its runner-up would need 50.8% of the removed who would vote to overturn the 2023 margin.</a:t>
            </a:r>
            <a:endParaRPr lang="en-US" sz="1400" dirty="0"/>
          </a:p>
        </p:txBody>
      </p:sp>
      <p:sp>
        <p:nvSpPr>
          <p:cNvPr id="50" name="Shape 48"/>
          <p:cNvSpPr/>
          <p:nvPr/>
        </p:nvSpPr>
        <p:spPr>
          <a:xfrm>
            <a:off x="548640" y="3886200"/>
            <a:ext cx="5410048" cy="2148840"/>
          </a:xfrm>
          <a:prstGeom prst="roundRect">
            <a:avLst>
              <a:gd name="adj" fmla="val 3404"/>
            </a:avLst>
          </a:prstGeom>
          <a:solidFill>
            <a:srgbClr val="F4F6F7"/>
          </a:solidFill>
          <a:ln/>
        </p:spPr>
      </p:sp>
      <p:sp>
        <p:nvSpPr>
          <p:cNvPr id="51" name="Text 49"/>
          <p:cNvSpPr txBox="1"/>
          <p:nvPr/>
        </p:nvSpPr>
        <p:spPr>
          <a:xfrm>
            <a:off x="749808" y="4023360"/>
            <a:ext cx="5007712" cy="1874520"/>
          </a:xfrm>
          <a:prstGeom prst="rect">
            <a:avLst/>
          </a:prstGeom>
          <a:noFill/>
          <a:ln/>
        </p:spPr>
        <p:txBody>
          <a:bodyPr wrap="square" lIns="0" tIns="0" rIns="0" bIns="0" rtlCol="0" anchor="t">
            <a:normAutofit/>
          </a:bodyPr>
          <a:lstStyle/>
          <a:p>
            <a:pPr indent="0" marL="0">
              <a:spcAft>
                <a:spcPts val="500"/>
              </a:spcAft>
              <a:buNone/>
            </a:pPr>
            <a:r>
              <a:rPr lang="en-US" sz="1400" b="1" dirty="0">
                <a:solidFill>
                  <a:srgbClr val="6E1832"/>
                </a:solidFill>
                <a:latin typeface="Calibri" pitchFamily="34" charset="0"/>
                <a:ea typeface="Calibri" pitchFamily="34" charset="-122"/>
                <a:cs typeface="Calibri" pitchFamily="34" charset="-120"/>
              </a:rPr>
              <a:t>How reliable are the lists?</a:t>
            </a:r>
            <a:endParaRPr lang="en-US" sz="1400" dirty="0"/>
          </a:p>
          <a:p>
            <a:pPr indent="0" marL="0">
              <a:spcAft>
                <a:spcPts val="500"/>
              </a:spcAft>
              <a:buNone/>
            </a:pPr>
            <a:r>
              <a:rPr lang="en-US" sz="1200" dirty="0">
                <a:solidFill>
                  <a:srgbClr val="1C2833"/>
                </a:solidFill>
                <a:latin typeface="Calibri" pitchFamily="34" charset="0"/>
                <a:ea typeface="Calibri" pitchFamily="34" charset="-122"/>
                <a:cs typeface="Calibri" pitchFamily="34" charset="-120"/>
              </a:rPr>
              <a:t>For four constituencies the counts agree exactly with an independent count of the same lists, as do the recorded reasons and women's share. The Malakpet list used here is incomplete: 1,42,688 names against 1,47,799 in the published list, with no part numbers or 2002 link.</a:t>
            </a:r>
            <a:endParaRPr lang="en-US" sz="1400" dirty="0"/>
          </a:p>
        </p:txBody>
      </p:sp>
      <p:sp>
        <p:nvSpPr>
          <p:cNvPr id="52" name="Shape 50"/>
          <p:cNvSpPr/>
          <p:nvPr/>
        </p:nvSpPr>
        <p:spPr>
          <a:xfrm>
            <a:off x="6233008" y="3886200"/>
            <a:ext cx="5410048" cy="2148840"/>
          </a:xfrm>
          <a:prstGeom prst="roundRect">
            <a:avLst>
              <a:gd name="adj" fmla="val 3404"/>
            </a:avLst>
          </a:prstGeom>
          <a:solidFill>
            <a:srgbClr val="F4F6F7"/>
          </a:solidFill>
          <a:ln/>
        </p:spPr>
      </p:sp>
      <p:sp>
        <p:nvSpPr>
          <p:cNvPr id="53" name="Text 51"/>
          <p:cNvSpPr txBox="1"/>
          <p:nvPr/>
        </p:nvSpPr>
        <p:spPr>
          <a:xfrm>
            <a:off x="6434176" y="4023360"/>
            <a:ext cx="5007712" cy="1874520"/>
          </a:xfrm>
          <a:prstGeom prst="rect">
            <a:avLst/>
          </a:prstGeom>
          <a:noFill/>
          <a:ln/>
        </p:spPr>
        <p:txBody>
          <a:bodyPr wrap="square" lIns="0" tIns="0" rIns="0" bIns="0" rtlCol="0" anchor="t">
            <a:normAutofit/>
          </a:bodyPr>
          <a:lstStyle/>
          <a:p>
            <a:pPr indent="0" marL="0">
              <a:spcAft>
                <a:spcPts val="500"/>
              </a:spcAft>
              <a:buNone/>
            </a:pPr>
            <a:r>
              <a:rPr lang="en-US" sz="1400" b="1" dirty="0">
                <a:solidFill>
                  <a:srgbClr val="6E1832"/>
                </a:solidFill>
                <a:latin typeface="Calibri" pitchFamily="34" charset="0"/>
                <a:ea typeface="Calibri" pitchFamily="34" charset="-122"/>
                <a:cs typeface="Calibri" pitchFamily="34" charset="-120"/>
              </a:rPr>
              <a:t>Why only five constituencies?</a:t>
            </a:r>
            <a:endParaRPr lang="en-US" sz="1400" dirty="0"/>
          </a:p>
          <a:p>
            <a:pPr indent="0" marL="0">
              <a:spcAft>
                <a:spcPts val="500"/>
              </a:spcAft>
              <a:buNone/>
            </a:pPr>
            <a:r>
              <a:rPr lang="en-US" sz="1200" dirty="0">
                <a:solidFill>
                  <a:srgbClr val="1C2833"/>
                </a:solidFill>
                <a:latin typeface="Calibri" pitchFamily="34" charset="0"/>
                <a:ea typeface="Calibri" pitchFamily="34" charset="-122"/>
                <a:cs typeface="Calibri" pitchFamily="34" charset="-120"/>
              </a:rPr>
              <a:t>These are the five Old City seats whose full lists were available elector by elector. The figures describe these five and no others.</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8B1E3F"/>
                </a:solidFill>
                <a:latin typeface="Calibri" pitchFamily="34" charset="0"/>
                <a:ea typeface="Calibri" pitchFamily="34" charset="-122"/>
                <a:cs typeface="Calibri" pitchFamily="34" charset="-120"/>
              </a:rPr>
              <a:t>LIMITS</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6E1832"/>
                </a:solidFill>
                <a:latin typeface="Cambria" pitchFamily="34" charset="0"/>
                <a:ea typeface="Cambria" pitchFamily="34" charset="-122"/>
                <a:cs typeface="Cambria" pitchFamily="34" charset="-120"/>
              </a:rPr>
              <a:t>What the lists show, and what they cannot show</a:t>
            </a:r>
            <a:endParaRPr lang="en-US" sz="2700" dirty="0"/>
          </a:p>
        </p:txBody>
      </p:sp>
      <p:sp>
        <p:nvSpPr>
          <p:cNvPr id="4" name="Text 2"/>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Hyderabad Old City SIR 2026 · PinPoint Ventures · totals only, never names or EPIC numbers</a:t>
            </a:r>
            <a:endParaRPr lang="en-US" sz="900" dirty="0"/>
          </a:p>
        </p:txBody>
      </p:sp>
      <p:sp>
        <p:nvSpPr>
          <p:cNvPr id="5" name="Text 3"/>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18</a:t>
            </a:r>
            <a:endParaRPr lang="en-US" sz="900" dirty="0"/>
          </a:p>
        </p:txBody>
      </p:sp>
      <p:sp>
        <p:nvSpPr>
          <p:cNvPr id="6" name="Shape 4"/>
          <p:cNvSpPr/>
          <p:nvPr/>
        </p:nvSpPr>
        <p:spPr>
          <a:xfrm>
            <a:off x="0" y="6748272"/>
            <a:ext cx="304792" cy="109728"/>
          </a:xfrm>
          <a:prstGeom prst="rect">
            <a:avLst/>
          </a:prstGeom>
          <a:solidFill>
            <a:srgbClr val="8B1E3F"/>
          </a:solidFill>
          <a:ln/>
        </p:spPr>
      </p:sp>
      <p:sp>
        <p:nvSpPr>
          <p:cNvPr id="7" name="Shape 5"/>
          <p:cNvSpPr/>
          <p:nvPr/>
        </p:nvSpPr>
        <p:spPr>
          <a:xfrm>
            <a:off x="304792" y="6748272"/>
            <a:ext cx="304792" cy="109728"/>
          </a:xfrm>
          <a:prstGeom prst="rect">
            <a:avLst/>
          </a:prstGeom>
          <a:solidFill>
            <a:srgbClr val="0E5E6F"/>
          </a:solidFill>
          <a:ln/>
        </p:spPr>
      </p:sp>
      <p:sp>
        <p:nvSpPr>
          <p:cNvPr id="8" name="Shape 6"/>
          <p:cNvSpPr/>
          <p:nvPr/>
        </p:nvSpPr>
        <p:spPr>
          <a:xfrm>
            <a:off x="609585" y="6748272"/>
            <a:ext cx="304792" cy="109728"/>
          </a:xfrm>
          <a:prstGeom prst="rect">
            <a:avLst/>
          </a:prstGeom>
          <a:solidFill>
            <a:srgbClr val="E0A526"/>
          </a:solidFill>
          <a:ln/>
        </p:spPr>
      </p:sp>
      <p:sp>
        <p:nvSpPr>
          <p:cNvPr id="9" name="Shape 7"/>
          <p:cNvSpPr/>
          <p:nvPr/>
        </p:nvSpPr>
        <p:spPr>
          <a:xfrm>
            <a:off x="914377" y="6748272"/>
            <a:ext cx="304792" cy="109728"/>
          </a:xfrm>
          <a:prstGeom prst="rect">
            <a:avLst/>
          </a:prstGeom>
          <a:solidFill>
            <a:srgbClr val="0E5E6F"/>
          </a:solidFill>
          <a:ln/>
        </p:spPr>
      </p:sp>
      <p:sp>
        <p:nvSpPr>
          <p:cNvPr id="10" name="Shape 8"/>
          <p:cNvSpPr/>
          <p:nvPr/>
        </p:nvSpPr>
        <p:spPr>
          <a:xfrm>
            <a:off x="1219170" y="6748272"/>
            <a:ext cx="304792" cy="109728"/>
          </a:xfrm>
          <a:prstGeom prst="rect">
            <a:avLst/>
          </a:prstGeom>
          <a:solidFill>
            <a:srgbClr val="8B1E3F"/>
          </a:solidFill>
          <a:ln/>
        </p:spPr>
      </p:sp>
      <p:sp>
        <p:nvSpPr>
          <p:cNvPr id="11" name="Shape 9"/>
          <p:cNvSpPr/>
          <p:nvPr/>
        </p:nvSpPr>
        <p:spPr>
          <a:xfrm>
            <a:off x="1523962" y="6748272"/>
            <a:ext cx="304792" cy="109728"/>
          </a:xfrm>
          <a:prstGeom prst="rect">
            <a:avLst/>
          </a:prstGeom>
          <a:solidFill>
            <a:srgbClr val="0E5E6F"/>
          </a:solidFill>
          <a:ln/>
        </p:spPr>
      </p:sp>
      <p:sp>
        <p:nvSpPr>
          <p:cNvPr id="12" name="Shape 10"/>
          <p:cNvSpPr/>
          <p:nvPr/>
        </p:nvSpPr>
        <p:spPr>
          <a:xfrm>
            <a:off x="1828754" y="6748272"/>
            <a:ext cx="304792" cy="109728"/>
          </a:xfrm>
          <a:prstGeom prst="rect">
            <a:avLst/>
          </a:prstGeom>
          <a:solidFill>
            <a:srgbClr val="E0A526"/>
          </a:solidFill>
          <a:ln/>
        </p:spPr>
      </p:sp>
      <p:sp>
        <p:nvSpPr>
          <p:cNvPr id="13" name="Shape 11"/>
          <p:cNvSpPr/>
          <p:nvPr/>
        </p:nvSpPr>
        <p:spPr>
          <a:xfrm>
            <a:off x="2133547" y="6748272"/>
            <a:ext cx="304792" cy="109728"/>
          </a:xfrm>
          <a:prstGeom prst="rect">
            <a:avLst/>
          </a:prstGeom>
          <a:solidFill>
            <a:srgbClr val="0E5E6F"/>
          </a:solidFill>
          <a:ln/>
        </p:spPr>
      </p:sp>
      <p:sp>
        <p:nvSpPr>
          <p:cNvPr id="14" name="Shape 12"/>
          <p:cNvSpPr/>
          <p:nvPr/>
        </p:nvSpPr>
        <p:spPr>
          <a:xfrm>
            <a:off x="2438339" y="6748272"/>
            <a:ext cx="304792" cy="109728"/>
          </a:xfrm>
          <a:prstGeom prst="rect">
            <a:avLst/>
          </a:prstGeom>
          <a:solidFill>
            <a:srgbClr val="8B1E3F"/>
          </a:solidFill>
          <a:ln/>
        </p:spPr>
      </p:sp>
      <p:sp>
        <p:nvSpPr>
          <p:cNvPr id="15" name="Shape 13"/>
          <p:cNvSpPr/>
          <p:nvPr/>
        </p:nvSpPr>
        <p:spPr>
          <a:xfrm>
            <a:off x="2743131" y="6748272"/>
            <a:ext cx="304792" cy="109728"/>
          </a:xfrm>
          <a:prstGeom prst="rect">
            <a:avLst/>
          </a:prstGeom>
          <a:solidFill>
            <a:srgbClr val="0E5E6F"/>
          </a:solidFill>
          <a:ln/>
        </p:spPr>
      </p:sp>
      <p:sp>
        <p:nvSpPr>
          <p:cNvPr id="16" name="Shape 14"/>
          <p:cNvSpPr/>
          <p:nvPr/>
        </p:nvSpPr>
        <p:spPr>
          <a:xfrm>
            <a:off x="3047924" y="6748272"/>
            <a:ext cx="304792" cy="109728"/>
          </a:xfrm>
          <a:prstGeom prst="rect">
            <a:avLst/>
          </a:prstGeom>
          <a:solidFill>
            <a:srgbClr val="E0A526"/>
          </a:solidFill>
          <a:ln/>
        </p:spPr>
      </p:sp>
      <p:sp>
        <p:nvSpPr>
          <p:cNvPr id="17" name="Shape 15"/>
          <p:cNvSpPr/>
          <p:nvPr/>
        </p:nvSpPr>
        <p:spPr>
          <a:xfrm>
            <a:off x="3352716" y="6748272"/>
            <a:ext cx="304792" cy="109728"/>
          </a:xfrm>
          <a:prstGeom prst="rect">
            <a:avLst/>
          </a:prstGeom>
          <a:solidFill>
            <a:srgbClr val="0E5E6F"/>
          </a:solidFill>
          <a:ln/>
        </p:spPr>
      </p:sp>
      <p:sp>
        <p:nvSpPr>
          <p:cNvPr id="18" name="Shape 16"/>
          <p:cNvSpPr/>
          <p:nvPr/>
        </p:nvSpPr>
        <p:spPr>
          <a:xfrm>
            <a:off x="3657509" y="6748272"/>
            <a:ext cx="304792" cy="109728"/>
          </a:xfrm>
          <a:prstGeom prst="rect">
            <a:avLst/>
          </a:prstGeom>
          <a:solidFill>
            <a:srgbClr val="8B1E3F"/>
          </a:solidFill>
          <a:ln/>
        </p:spPr>
      </p:sp>
      <p:sp>
        <p:nvSpPr>
          <p:cNvPr id="19" name="Shape 17"/>
          <p:cNvSpPr/>
          <p:nvPr/>
        </p:nvSpPr>
        <p:spPr>
          <a:xfrm>
            <a:off x="3962301" y="6748272"/>
            <a:ext cx="304792" cy="109728"/>
          </a:xfrm>
          <a:prstGeom prst="rect">
            <a:avLst/>
          </a:prstGeom>
          <a:solidFill>
            <a:srgbClr val="0E5E6F"/>
          </a:solidFill>
          <a:ln/>
        </p:spPr>
      </p:sp>
      <p:sp>
        <p:nvSpPr>
          <p:cNvPr id="20" name="Shape 18"/>
          <p:cNvSpPr/>
          <p:nvPr/>
        </p:nvSpPr>
        <p:spPr>
          <a:xfrm>
            <a:off x="4267093" y="6748272"/>
            <a:ext cx="304792" cy="109728"/>
          </a:xfrm>
          <a:prstGeom prst="rect">
            <a:avLst/>
          </a:prstGeom>
          <a:solidFill>
            <a:srgbClr val="E0A526"/>
          </a:solidFill>
          <a:ln/>
        </p:spPr>
      </p:sp>
      <p:sp>
        <p:nvSpPr>
          <p:cNvPr id="21" name="Shape 19"/>
          <p:cNvSpPr/>
          <p:nvPr/>
        </p:nvSpPr>
        <p:spPr>
          <a:xfrm>
            <a:off x="4571886" y="6748272"/>
            <a:ext cx="304792" cy="109728"/>
          </a:xfrm>
          <a:prstGeom prst="rect">
            <a:avLst/>
          </a:prstGeom>
          <a:solidFill>
            <a:srgbClr val="0E5E6F"/>
          </a:solidFill>
          <a:ln/>
        </p:spPr>
      </p:sp>
      <p:sp>
        <p:nvSpPr>
          <p:cNvPr id="22" name="Shape 20"/>
          <p:cNvSpPr/>
          <p:nvPr/>
        </p:nvSpPr>
        <p:spPr>
          <a:xfrm>
            <a:off x="4876678" y="6748272"/>
            <a:ext cx="304792" cy="109728"/>
          </a:xfrm>
          <a:prstGeom prst="rect">
            <a:avLst/>
          </a:prstGeom>
          <a:solidFill>
            <a:srgbClr val="8B1E3F"/>
          </a:solidFill>
          <a:ln/>
        </p:spPr>
      </p:sp>
      <p:sp>
        <p:nvSpPr>
          <p:cNvPr id="23" name="Shape 21"/>
          <p:cNvSpPr/>
          <p:nvPr/>
        </p:nvSpPr>
        <p:spPr>
          <a:xfrm>
            <a:off x="5181470" y="6748272"/>
            <a:ext cx="304792" cy="109728"/>
          </a:xfrm>
          <a:prstGeom prst="rect">
            <a:avLst/>
          </a:prstGeom>
          <a:solidFill>
            <a:srgbClr val="0E5E6F"/>
          </a:solidFill>
          <a:ln/>
        </p:spPr>
      </p:sp>
      <p:sp>
        <p:nvSpPr>
          <p:cNvPr id="24" name="Shape 22"/>
          <p:cNvSpPr/>
          <p:nvPr/>
        </p:nvSpPr>
        <p:spPr>
          <a:xfrm>
            <a:off x="5486263" y="6748272"/>
            <a:ext cx="304792" cy="109728"/>
          </a:xfrm>
          <a:prstGeom prst="rect">
            <a:avLst/>
          </a:prstGeom>
          <a:solidFill>
            <a:srgbClr val="E0A526"/>
          </a:solidFill>
          <a:ln/>
        </p:spPr>
      </p:sp>
      <p:sp>
        <p:nvSpPr>
          <p:cNvPr id="25" name="Shape 23"/>
          <p:cNvSpPr/>
          <p:nvPr/>
        </p:nvSpPr>
        <p:spPr>
          <a:xfrm>
            <a:off x="5791055" y="6748272"/>
            <a:ext cx="304792" cy="109728"/>
          </a:xfrm>
          <a:prstGeom prst="rect">
            <a:avLst/>
          </a:prstGeom>
          <a:solidFill>
            <a:srgbClr val="0E5E6F"/>
          </a:solidFill>
          <a:ln/>
        </p:spPr>
      </p:sp>
      <p:sp>
        <p:nvSpPr>
          <p:cNvPr id="26" name="Shape 24"/>
          <p:cNvSpPr/>
          <p:nvPr/>
        </p:nvSpPr>
        <p:spPr>
          <a:xfrm>
            <a:off x="6095848" y="6748272"/>
            <a:ext cx="304792" cy="109728"/>
          </a:xfrm>
          <a:prstGeom prst="rect">
            <a:avLst/>
          </a:prstGeom>
          <a:solidFill>
            <a:srgbClr val="8B1E3F"/>
          </a:solidFill>
          <a:ln/>
        </p:spPr>
      </p:sp>
      <p:sp>
        <p:nvSpPr>
          <p:cNvPr id="27" name="Shape 25"/>
          <p:cNvSpPr/>
          <p:nvPr/>
        </p:nvSpPr>
        <p:spPr>
          <a:xfrm>
            <a:off x="6400640" y="6748272"/>
            <a:ext cx="304792" cy="109728"/>
          </a:xfrm>
          <a:prstGeom prst="rect">
            <a:avLst/>
          </a:prstGeom>
          <a:solidFill>
            <a:srgbClr val="0E5E6F"/>
          </a:solidFill>
          <a:ln/>
        </p:spPr>
      </p:sp>
      <p:sp>
        <p:nvSpPr>
          <p:cNvPr id="28" name="Shape 26"/>
          <p:cNvSpPr/>
          <p:nvPr/>
        </p:nvSpPr>
        <p:spPr>
          <a:xfrm>
            <a:off x="6705432" y="6748272"/>
            <a:ext cx="304792" cy="109728"/>
          </a:xfrm>
          <a:prstGeom prst="rect">
            <a:avLst/>
          </a:prstGeom>
          <a:solidFill>
            <a:srgbClr val="E0A526"/>
          </a:solidFill>
          <a:ln/>
        </p:spPr>
      </p:sp>
      <p:sp>
        <p:nvSpPr>
          <p:cNvPr id="29" name="Shape 27"/>
          <p:cNvSpPr/>
          <p:nvPr/>
        </p:nvSpPr>
        <p:spPr>
          <a:xfrm>
            <a:off x="7010225" y="6748272"/>
            <a:ext cx="304792" cy="109728"/>
          </a:xfrm>
          <a:prstGeom prst="rect">
            <a:avLst/>
          </a:prstGeom>
          <a:solidFill>
            <a:srgbClr val="0E5E6F"/>
          </a:solidFill>
          <a:ln/>
        </p:spPr>
      </p:sp>
      <p:sp>
        <p:nvSpPr>
          <p:cNvPr id="30" name="Shape 28"/>
          <p:cNvSpPr/>
          <p:nvPr/>
        </p:nvSpPr>
        <p:spPr>
          <a:xfrm>
            <a:off x="7315017" y="6748272"/>
            <a:ext cx="304792" cy="109728"/>
          </a:xfrm>
          <a:prstGeom prst="rect">
            <a:avLst/>
          </a:prstGeom>
          <a:solidFill>
            <a:srgbClr val="8B1E3F"/>
          </a:solidFill>
          <a:ln/>
        </p:spPr>
      </p:sp>
      <p:sp>
        <p:nvSpPr>
          <p:cNvPr id="31" name="Shape 29"/>
          <p:cNvSpPr/>
          <p:nvPr/>
        </p:nvSpPr>
        <p:spPr>
          <a:xfrm>
            <a:off x="7619809" y="6748272"/>
            <a:ext cx="304792" cy="109728"/>
          </a:xfrm>
          <a:prstGeom prst="rect">
            <a:avLst/>
          </a:prstGeom>
          <a:solidFill>
            <a:srgbClr val="0E5E6F"/>
          </a:solidFill>
          <a:ln/>
        </p:spPr>
      </p:sp>
      <p:sp>
        <p:nvSpPr>
          <p:cNvPr id="32" name="Shape 30"/>
          <p:cNvSpPr/>
          <p:nvPr/>
        </p:nvSpPr>
        <p:spPr>
          <a:xfrm>
            <a:off x="7924602" y="6748272"/>
            <a:ext cx="304792" cy="109728"/>
          </a:xfrm>
          <a:prstGeom prst="rect">
            <a:avLst/>
          </a:prstGeom>
          <a:solidFill>
            <a:srgbClr val="E0A526"/>
          </a:solidFill>
          <a:ln/>
        </p:spPr>
      </p:sp>
      <p:sp>
        <p:nvSpPr>
          <p:cNvPr id="33" name="Shape 31"/>
          <p:cNvSpPr/>
          <p:nvPr/>
        </p:nvSpPr>
        <p:spPr>
          <a:xfrm>
            <a:off x="8229394" y="6748272"/>
            <a:ext cx="304792" cy="109728"/>
          </a:xfrm>
          <a:prstGeom prst="rect">
            <a:avLst/>
          </a:prstGeom>
          <a:solidFill>
            <a:srgbClr val="0E5E6F"/>
          </a:solidFill>
          <a:ln/>
        </p:spPr>
      </p:sp>
      <p:sp>
        <p:nvSpPr>
          <p:cNvPr id="34" name="Shape 32"/>
          <p:cNvSpPr/>
          <p:nvPr/>
        </p:nvSpPr>
        <p:spPr>
          <a:xfrm>
            <a:off x="8534187" y="6748272"/>
            <a:ext cx="304792" cy="109728"/>
          </a:xfrm>
          <a:prstGeom prst="rect">
            <a:avLst/>
          </a:prstGeom>
          <a:solidFill>
            <a:srgbClr val="8B1E3F"/>
          </a:solidFill>
          <a:ln/>
        </p:spPr>
      </p:sp>
      <p:sp>
        <p:nvSpPr>
          <p:cNvPr id="35" name="Shape 33"/>
          <p:cNvSpPr/>
          <p:nvPr/>
        </p:nvSpPr>
        <p:spPr>
          <a:xfrm>
            <a:off x="8838979" y="6748272"/>
            <a:ext cx="304792" cy="109728"/>
          </a:xfrm>
          <a:prstGeom prst="rect">
            <a:avLst/>
          </a:prstGeom>
          <a:solidFill>
            <a:srgbClr val="0E5E6F"/>
          </a:solidFill>
          <a:ln/>
        </p:spPr>
      </p:sp>
      <p:sp>
        <p:nvSpPr>
          <p:cNvPr id="36" name="Shape 34"/>
          <p:cNvSpPr/>
          <p:nvPr/>
        </p:nvSpPr>
        <p:spPr>
          <a:xfrm>
            <a:off x="9143771" y="6748272"/>
            <a:ext cx="304792" cy="109728"/>
          </a:xfrm>
          <a:prstGeom prst="rect">
            <a:avLst/>
          </a:prstGeom>
          <a:solidFill>
            <a:srgbClr val="E0A526"/>
          </a:solidFill>
          <a:ln/>
        </p:spPr>
      </p:sp>
      <p:sp>
        <p:nvSpPr>
          <p:cNvPr id="37" name="Shape 35"/>
          <p:cNvSpPr/>
          <p:nvPr/>
        </p:nvSpPr>
        <p:spPr>
          <a:xfrm>
            <a:off x="9448564" y="6748272"/>
            <a:ext cx="304792" cy="109728"/>
          </a:xfrm>
          <a:prstGeom prst="rect">
            <a:avLst/>
          </a:prstGeom>
          <a:solidFill>
            <a:srgbClr val="0E5E6F"/>
          </a:solidFill>
          <a:ln/>
        </p:spPr>
      </p:sp>
      <p:sp>
        <p:nvSpPr>
          <p:cNvPr id="38" name="Shape 36"/>
          <p:cNvSpPr/>
          <p:nvPr/>
        </p:nvSpPr>
        <p:spPr>
          <a:xfrm>
            <a:off x="9753356" y="6748272"/>
            <a:ext cx="304792" cy="109728"/>
          </a:xfrm>
          <a:prstGeom prst="rect">
            <a:avLst/>
          </a:prstGeom>
          <a:solidFill>
            <a:srgbClr val="8B1E3F"/>
          </a:solidFill>
          <a:ln/>
        </p:spPr>
      </p:sp>
      <p:sp>
        <p:nvSpPr>
          <p:cNvPr id="39" name="Shape 37"/>
          <p:cNvSpPr/>
          <p:nvPr/>
        </p:nvSpPr>
        <p:spPr>
          <a:xfrm>
            <a:off x="10058149" y="6748272"/>
            <a:ext cx="304792" cy="109728"/>
          </a:xfrm>
          <a:prstGeom prst="rect">
            <a:avLst/>
          </a:prstGeom>
          <a:solidFill>
            <a:srgbClr val="0E5E6F"/>
          </a:solidFill>
          <a:ln/>
        </p:spPr>
      </p:sp>
      <p:sp>
        <p:nvSpPr>
          <p:cNvPr id="40" name="Shape 38"/>
          <p:cNvSpPr/>
          <p:nvPr/>
        </p:nvSpPr>
        <p:spPr>
          <a:xfrm>
            <a:off x="10362941" y="6748272"/>
            <a:ext cx="304792" cy="109728"/>
          </a:xfrm>
          <a:prstGeom prst="rect">
            <a:avLst/>
          </a:prstGeom>
          <a:solidFill>
            <a:srgbClr val="E0A526"/>
          </a:solidFill>
          <a:ln/>
        </p:spPr>
      </p:sp>
      <p:sp>
        <p:nvSpPr>
          <p:cNvPr id="41" name="Shape 39"/>
          <p:cNvSpPr/>
          <p:nvPr/>
        </p:nvSpPr>
        <p:spPr>
          <a:xfrm>
            <a:off x="10667733" y="6748272"/>
            <a:ext cx="304792" cy="109728"/>
          </a:xfrm>
          <a:prstGeom prst="rect">
            <a:avLst/>
          </a:prstGeom>
          <a:solidFill>
            <a:srgbClr val="0E5E6F"/>
          </a:solidFill>
          <a:ln/>
        </p:spPr>
      </p:sp>
      <p:sp>
        <p:nvSpPr>
          <p:cNvPr id="42" name="Shape 40"/>
          <p:cNvSpPr/>
          <p:nvPr/>
        </p:nvSpPr>
        <p:spPr>
          <a:xfrm>
            <a:off x="10972526" y="6748272"/>
            <a:ext cx="304792" cy="109728"/>
          </a:xfrm>
          <a:prstGeom prst="rect">
            <a:avLst/>
          </a:prstGeom>
          <a:solidFill>
            <a:srgbClr val="8B1E3F"/>
          </a:solidFill>
          <a:ln/>
        </p:spPr>
      </p:sp>
      <p:sp>
        <p:nvSpPr>
          <p:cNvPr id="43" name="Shape 41"/>
          <p:cNvSpPr/>
          <p:nvPr/>
        </p:nvSpPr>
        <p:spPr>
          <a:xfrm>
            <a:off x="11277318" y="6748272"/>
            <a:ext cx="304792" cy="109728"/>
          </a:xfrm>
          <a:prstGeom prst="rect">
            <a:avLst/>
          </a:prstGeom>
          <a:solidFill>
            <a:srgbClr val="0E5E6F"/>
          </a:solidFill>
          <a:ln/>
        </p:spPr>
      </p:sp>
      <p:sp>
        <p:nvSpPr>
          <p:cNvPr id="44" name="Shape 42"/>
          <p:cNvSpPr/>
          <p:nvPr/>
        </p:nvSpPr>
        <p:spPr>
          <a:xfrm>
            <a:off x="11582110" y="6748272"/>
            <a:ext cx="304792" cy="109728"/>
          </a:xfrm>
          <a:prstGeom prst="rect">
            <a:avLst/>
          </a:prstGeom>
          <a:solidFill>
            <a:srgbClr val="E0A526"/>
          </a:solidFill>
          <a:ln/>
        </p:spPr>
      </p:sp>
      <p:sp>
        <p:nvSpPr>
          <p:cNvPr id="45" name="Shape 43"/>
          <p:cNvSpPr/>
          <p:nvPr/>
        </p:nvSpPr>
        <p:spPr>
          <a:xfrm>
            <a:off x="11886903" y="6748272"/>
            <a:ext cx="304792" cy="109728"/>
          </a:xfrm>
          <a:prstGeom prst="rect">
            <a:avLst/>
          </a:prstGeom>
          <a:solidFill>
            <a:srgbClr val="0E5E6F"/>
          </a:solidFill>
          <a:ln/>
        </p:spPr>
      </p:sp>
      <p:sp>
        <p:nvSpPr>
          <p:cNvPr id="46" name="Shape 44"/>
          <p:cNvSpPr/>
          <p:nvPr/>
        </p:nvSpPr>
        <p:spPr>
          <a:xfrm>
            <a:off x="548640" y="1554480"/>
            <a:ext cx="5440680" cy="2103120"/>
          </a:xfrm>
          <a:prstGeom prst="roundRect">
            <a:avLst>
              <a:gd name="adj" fmla="val 4348"/>
            </a:avLst>
          </a:prstGeom>
          <a:solidFill>
            <a:srgbClr val="F7ECEF"/>
          </a:solidFill>
          <a:ln/>
        </p:spPr>
      </p:sp>
      <p:sp>
        <p:nvSpPr>
          <p:cNvPr id="47" name="Text 45"/>
          <p:cNvSpPr txBox="1"/>
          <p:nvPr/>
        </p:nvSpPr>
        <p:spPr>
          <a:xfrm>
            <a:off x="777240" y="1719072"/>
            <a:ext cx="4983480" cy="1773936"/>
          </a:xfrm>
          <a:prstGeom prst="rect">
            <a:avLst/>
          </a:prstGeom>
          <a:noFill/>
          <a:ln/>
        </p:spPr>
        <p:txBody>
          <a:bodyPr wrap="square" lIns="0" tIns="0" rIns="0" bIns="0" rtlCol="0" anchor="t">
            <a:normAutofit/>
          </a:bodyPr>
          <a:lstStyle/>
          <a:p>
            <a:pPr indent="0" marL="0">
              <a:buNone/>
            </a:pPr>
            <a:r>
              <a:rPr lang="en-US" sz="1500" dirty="0">
                <a:solidFill>
                  <a:srgbClr val="1C2833"/>
                </a:solidFill>
                <a:latin typeface="Calibri" pitchFamily="34" charset="0"/>
                <a:ea typeface="Calibri" pitchFamily="34" charset="-122"/>
                <a:cs typeface="Calibri" pitchFamily="34" charset="-120"/>
              </a:rPr>
              <a:t>How many electors were struck off, from which parts, and who they were by age, sex, religion guessed from names, and link to the 2002 roll. Because the lists hold every elector, each group has a true removal rate.</a:t>
            </a:r>
            <a:endParaRPr lang="en-US" sz="1500" dirty="0"/>
          </a:p>
        </p:txBody>
      </p:sp>
      <p:sp>
        <p:nvSpPr>
          <p:cNvPr id="48" name="Shape 46"/>
          <p:cNvSpPr/>
          <p:nvPr/>
        </p:nvSpPr>
        <p:spPr>
          <a:xfrm>
            <a:off x="6199632" y="1554480"/>
            <a:ext cx="5440680" cy="2103120"/>
          </a:xfrm>
          <a:prstGeom prst="roundRect">
            <a:avLst>
              <a:gd name="adj" fmla="val 4348"/>
            </a:avLst>
          </a:prstGeom>
          <a:solidFill>
            <a:srgbClr val="F7ECEF"/>
          </a:solidFill>
          <a:ln/>
        </p:spPr>
      </p:sp>
      <p:sp>
        <p:nvSpPr>
          <p:cNvPr id="49" name="Text 47"/>
          <p:cNvSpPr txBox="1"/>
          <p:nvPr/>
        </p:nvSpPr>
        <p:spPr>
          <a:xfrm>
            <a:off x="6428232" y="1719072"/>
            <a:ext cx="4983480" cy="1773936"/>
          </a:xfrm>
          <a:prstGeom prst="rect">
            <a:avLst/>
          </a:prstGeom>
          <a:noFill/>
          <a:ln/>
        </p:spPr>
        <p:txBody>
          <a:bodyPr wrap="square" lIns="0" tIns="0" rIns="0" bIns="0" rtlCol="0" anchor="t">
            <a:normAutofit/>
          </a:bodyPr>
          <a:lstStyle/>
          <a:p>
            <a:pPr indent="0" marL="0">
              <a:buNone/>
            </a:pPr>
            <a:r>
              <a:rPr lang="en-US" sz="1500" dirty="0">
                <a:solidFill>
                  <a:srgbClr val="1C2833"/>
                </a:solidFill>
                <a:latin typeface="Calibri" pitchFamily="34" charset="0"/>
                <a:ea typeface="Calibri" pitchFamily="34" charset="-122"/>
                <a:cs typeface="Calibri" pitchFamily="34" charset="-120"/>
              </a:rPr>
              <a:t>Whether any single removal was right. A household that moved out is rightly marked "shifted", and the files cannot tell it apart from an elector who was at home when the officer missed them. Religion and age are given separately and never together.</a:t>
            </a:r>
            <a:endParaRPr lang="en-US" sz="1500" dirty="0"/>
          </a:p>
        </p:txBody>
      </p:sp>
      <p:sp>
        <p:nvSpPr>
          <p:cNvPr id="50" name="Text 48"/>
          <p:cNvSpPr txBox="1"/>
          <p:nvPr/>
        </p:nvSpPr>
        <p:spPr>
          <a:xfrm>
            <a:off x="548640" y="3931920"/>
            <a:ext cx="11094415" cy="2011680"/>
          </a:xfrm>
          <a:prstGeom prst="rect">
            <a:avLst/>
          </a:prstGeom>
          <a:noFill/>
          <a:ln/>
        </p:spPr>
        <p:txBody>
          <a:bodyPr wrap="square" lIns="0" tIns="0" rIns="0" bIns="0" rtlCol="0" anchor="t">
            <a:normAutofit/>
          </a:bodyPr>
          <a:lstStyle/>
          <a:p>
            <a:pPr indent="0" marL="0">
              <a:spcAft>
                <a:spcPts val="800"/>
              </a:spcAft>
              <a:buNone/>
            </a:pPr>
            <a:r>
              <a:rPr lang="en-US" sz="1600" dirty="0">
                <a:solidFill>
                  <a:srgbClr val="1C2833"/>
                </a:solidFill>
                <a:latin typeface="Calibri" pitchFamily="34" charset="0"/>
                <a:ea typeface="Calibri" pitchFamily="34" charset="-122"/>
                <a:cs typeface="Calibri" pitchFamily="34" charset="-120"/>
              </a:rPr>
              <a:t>These are the September lists. The final roll is due on 9 November, so restorations after hearings are not in these counts. Malakpet's list is read by polling-station name (60 stations) and 7,891 electors on its roll appear in none of the three outcomes.</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8B1E3F"/>
                </a:solidFill>
                <a:latin typeface="Calibri" pitchFamily="34" charset="0"/>
                <a:ea typeface="Calibri" pitchFamily="34" charset="-122"/>
                <a:cs typeface="Calibri" pitchFamily="34" charset="-120"/>
              </a:rPr>
              <a:t>WHAT THE ELECTION COMMISSION SHOULD DO</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6E1832"/>
                </a:solidFill>
                <a:latin typeface="Cambria" pitchFamily="34" charset="0"/>
                <a:ea typeface="Cambria" pitchFamily="34" charset="-122"/>
                <a:cs typeface="Cambria" pitchFamily="34" charset="-120"/>
              </a:rPr>
              <a:t>Before the final roll</a:t>
            </a:r>
            <a:endParaRPr lang="en-US" sz="2700" dirty="0"/>
          </a:p>
        </p:txBody>
      </p:sp>
      <p:sp>
        <p:nvSpPr>
          <p:cNvPr id="4" name="Text 2"/>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Hyderabad Old City SIR 2026 · PinPoint Ventures · totals only, never names or EPIC numbers</a:t>
            </a:r>
            <a:endParaRPr lang="en-US" sz="900" dirty="0"/>
          </a:p>
        </p:txBody>
      </p:sp>
      <p:sp>
        <p:nvSpPr>
          <p:cNvPr id="5" name="Text 3"/>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19</a:t>
            </a:r>
            <a:endParaRPr lang="en-US" sz="900" dirty="0"/>
          </a:p>
        </p:txBody>
      </p:sp>
      <p:sp>
        <p:nvSpPr>
          <p:cNvPr id="6" name="Shape 4"/>
          <p:cNvSpPr/>
          <p:nvPr/>
        </p:nvSpPr>
        <p:spPr>
          <a:xfrm>
            <a:off x="0" y="6748272"/>
            <a:ext cx="304792" cy="109728"/>
          </a:xfrm>
          <a:prstGeom prst="rect">
            <a:avLst/>
          </a:prstGeom>
          <a:solidFill>
            <a:srgbClr val="8B1E3F"/>
          </a:solidFill>
          <a:ln/>
        </p:spPr>
      </p:sp>
      <p:sp>
        <p:nvSpPr>
          <p:cNvPr id="7" name="Shape 5"/>
          <p:cNvSpPr/>
          <p:nvPr/>
        </p:nvSpPr>
        <p:spPr>
          <a:xfrm>
            <a:off x="304792" y="6748272"/>
            <a:ext cx="304792" cy="109728"/>
          </a:xfrm>
          <a:prstGeom prst="rect">
            <a:avLst/>
          </a:prstGeom>
          <a:solidFill>
            <a:srgbClr val="0E5E6F"/>
          </a:solidFill>
          <a:ln/>
        </p:spPr>
      </p:sp>
      <p:sp>
        <p:nvSpPr>
          <p:cNvPr id="8" name="Shape 6"/>
          <p:cNvSpPr/>
          <p:nvPr/>
        </p:nvSpPr>
        <p:spPr>
          <a:xfrm>
            <a:off x="609585" y="6748272"/>
            <a:ext cx="304792" cy="109728"/>
          </a:xfrm>
          <a:prstGeom prst="rect">
            <a:avLst/>
          </a:prstGeom>
          <a:solidFill>
            <a:srgbClr val="E0A526"/>
          </a:solidFill>
          <a:ln/>
        </p:spPr>
      </p:sp>
      <p:sp>
        <p:nvSpPr>
          <p:cNvPr id="9" name="Shape 7"/>
          <p:cNvSpPr/>
          <p:nvPr/>
        </p:nvSpPr>
        <p:spPr>
          <a:xfrm>
            <a:off x="914377" y="6748272"/>
            <a:ext cx="304792" cy="109728"/>
          </a:xfrm>
          <a:prstGeom prst="rect">
            <a:avLst/>
          </a:prstGeom>
          <a:solidFill>
            <a:srgbClr val="0E5E6F"/>
          </a:solidFill>
          <a:ln/>
        </p:spPr>
      </p:sp>
      <p:sp>
        <p:nvSpPr>
          <p:cNvPr id="10" name="Shape 8"/>
          <p:cNvSpPr/>
          <p:nvPr/>
        </p:nvSpPr>
        <p:spPr>
          <a:xfrm>
            <a:off x="1219170" y="6748272"/>
            <a:ext cx="304792" cy="109728"/>
          </a:xfrm>
          <a:prstGeom prst="rect">
            <a:avLst/>
          </a:prstGeom>
          <a:solidFill>
            <a:srgbClr val="8B1E3F"/>
          </a:solidFill>
          <a:ln/>
        </p:spPr>
      </p:sp>
      <p:sp>
        <p:nvSpPr>
          <p:cNvPr id="11" name="Shape 9"/>
          <p:cNvSpPr/>
          <p:nvPr/>
        </p:nvSpPr>
        <p:spPr>
          <a:xfrm>
            <a:off x="1523962" y="6748272"/>
            <a:ext cx="304792" cy="109728"/>
          </a:xfrm>
          <a:prstGeom prst="rect">
            <a:avLst/>
          </a:prstGeom>
          <a:solidFill>
            <a:srgbClr val="0E5E6F"/>
          </a:solidFill>
          <a:ln/>
        </p:spPr>
      </p:sp>
      <p:sp>
        <p:nvSpPr>
          <p:cNvPr id="12" name="Shape 10"/>
          <p:cNvSpPr/>
          <p:nvPr/>
        </p:nvSpPr>
        <p:spPr>
          <a:xfrm>
            <a:off x="1828754" y="6748272"/>
            <a:ext cx="304792" cy="109728"/>
          </a:xfrm>
          <a:prstGeom prst="rect">
            <a:avLst/>
          </a:prstGeom>
          <a:solidFill>
            <a:srgbClr val="E0A526"/>
          </a:solidFill>
          <a:ln/>
        </p:spPr>
      </p:sp>
      <p:sp>
        <p:nvSpPr>
          <p:cNvPr id="13" name="Shape 11"/>
          <p:cNvSpPr/>
          <p:nvPr/>
        </p:nvSpPr>
        <p:spPr>
          <a:xfrm>
            <a:off x="2133547" y="6748272"/>
            <a:ext cx="304792" cy="109728"/>
          </a:xfrm>
          <a:prstGeom prst="rect">
            <a:avLst/>
          </a:prstGeom>
          <a:solidFill>
            <a:srgbClr val="0E5E6F"/>
          </a:solidFill>
          <a:ln/>
        </p:spPr>
      </p:sp>
      <p:sp>
        <p:nvSpPr>
          <p:cNvPr id="14" name="Shape 12"/>
          <p:cNvSpPr/>
          <p:nvPr/>
        </p:nvSpPr>
        <p:spPr>
          <a:xfrm>
            <a:off x="2438339" y="6748272"/>
            <a:ext cx="304792" cy="109728"/>
          </a:xfrm>
          <a:prstGeom prst="rect">
            <a:avLst/>
          </a:prstGeom>
          <a:solidFill>
            <a:srgbClr val="8B1E3F"/>
          </a:solidFill>
          <a:ln/>
        </p:spPr>
      </p:sp>
      <p:sp>
        <p:nvSpPr>
          <p:cNvPr id="15" name="Shape 13"/>
          <p:cNvSpPr/>
          <p:nvPr/>
        </p:nvSpPr>
        <p:spPr>
          <a:xfrm>
            <a:off x="2743131" y="6748272"/>
            <a:ext cx="304792" cy="109728"/>
          </a:xfrm>
          <a:prstGeom prst="rect">
            <a:avLst/>
          </a:prstGeom>
          <a:solidFill>
            <a:srgbClr val="0E5E6F"/>
          </a:solidFill>
          <a:ln/>
        </p:spPr>
      </p:sp>
      <p:sp>
        <p:nvSpPr>
          <p:cNvPr id="16" name="Shape 14"/>
          <p:cNvSpPr/>
          <p:nvPr/>
        </p:nvSpPr>
        <p:spPr>
          <a:xfrm>
            <a:off x="3047924" y="6748272"/>
            <a:ext cx="304792" cy="109728"/>
          </a:xfrm>
          <a:prstGeom prst="rect">
            <a:avLst/>
          </a:prstGeom>
          <a:solidFill>
            <a:srgbClr val="E0A526"/>
          </a:solidFill>
          <a:ln/>
        </p:spPr>
      </p:sp>
      <p:sp>
        <p:nvSpPr>
          <p:cNvPr id="17" name="Shape 15"/>
          <p:cNvSpPr/>
          <p:nvPr/>
        </p:nvSpPr>
        <p:spPr>
          <a:xfrm>
            <a:off x="3352716" y="6748272"/>
            <a:ext cx="304792" cy="109728"/>
          </a:xfrm>
          <a:prstGeom prst="rect">
            <a:avLst/>
          </a:prstGeom>
          <a:solidFill>
            <a:srgbClr val="0E5E6F"/>
          </a:solidFill>
          <a:ln/>
        </p:spPr>
      </p:sp>
      <p:sp>
        <p:nvSpPr>
          <p:cNvPr id="18" name="Shape 16"/>
          <p:cNvSpPr/>
          <p:nvPr/>
        </p:nvSpPr>
        <p:spPr>
          <a:xfrm>
            <a:off x="3657509" y="6748272"/>
            <a:ext cx="304792" cy="109728"/>
          </a:xfrm>
          <a:prstGeom prst="rect">
            <a:avLst/>
          </a:prstGeom>
          <a:solidFill>
            <a:srgbClr val="8B1E3F"/>
          </a:solidFill>
          <a:ln/>
        </p:spPr>
      </p:sp>
      <p:sp>
        <p:nvSpPr>
          <p:cNvPr id="19" name="Shape 17"/>
          <p:cNvSpPr/>
          <p:nvPr/>
        </p:nvSpPr>
        <p:spPr>
          <a:xfrm>
            <a:off x="3962301" y="6748272"/>
            <a:ext cx="304792" cy="109728"/>
          </a:xfrm>
          <a:prstGeom prst="rect">
            <a:avLst/>
          </a:prstGeom>
          <a:solidFill>
            <a:srgbClr val="0E5E6F"/>
          </a:solidFill>
          <a:ln/>
        </p:spPr>
      </p:sp>
      <p:sp>
        <p:nvSpPr>
          <p:cNvPr id="20" name="Shape 18"/>
          <p:cNvSpPr/>
          <p:nvPr/>
        </p:nvSpPr>
        <p:spPr>
          <a:xfrm>
            <a:off x="4267093" y="6748272"/>
            <a:ext cx="304792" cy="109728"/>
          </a:xfrm>
          <a:prstGeom prst="rect">
            <a:avLst/>
          </a:prstGeom>
          <a:solidFill>
            <a:srgbClr val="E0A526"/>
          </a:solidFill>
          <a:ln/>
        </p:spPr>
      </p:sp>
      <p:sp>
        <p:nvSpPr>
          <p:cNvPr id="21" name="Shape 19"/>
          <p:cNvSpPr/>
          <p:nvPr/>
        </p:nvSpPr>
        <p:spPr>
          <a:xfrm>
            <a:off x="4571886" y="6748272"/>
            <a:ext cx="304792" cy="109728"/>
          </a:xfrm>
          <a:prstGeom prst="rect">
            <a:avLst/>
          </a:prstGeom>
          <a:solidFill>
            <a:srgbClr val="0E5E6F"/>
          </a:solidFill>
          <a:ln/>
        </p:spPr>
      </p:sp>
      <p:sp>
        <p:nvSpPr>
          <p:cNvPr id="22" name="Shape 20"/>
          <p:cNvSpPr/>
          <p:nvPr/>
        </p:nvSpPr>
        <p:spPr>
          <a:xfrm>
            <a:off x="4876678" y="6748272"/>
            <a:ext cx="304792" cy="109728"/>
          </a:xfrm>
          <a:prstGeom prst="rect">
            <a:avLst/>
          </a:prstGeom>
          <a:solidFill>
            <a:srgbClr val="8B1E3F"/>
          </a:solidFill>
          <a:ln/>
        </p:spPr>
      </p:sp>
      <p:sp>
        <p:nvSpPr>
          <p:cNvPr id="23" name="Shape 21"/>
          <p:cNvSpPr/>
          <p:nvPr/>
        </p:nvSpPr>
        <p:spPr>
          <a:xfrm>
            <a:off x="5181470" y="6748272"/>
            <a:ext cx="304792" cy="109728"/>
          </a:xfrm>
          <a:prstGeom prst="rect">
            <a:avLst/>
          </a:prstGeom>
          <a:solidFill>
            <a:srgbClr val="0E5E6F"/>
          </a:solidFill>
          <a:ln/>
        </p:spPr>
      </p:sp>
      <p:sp>
        <p:nvSpPr>
          <p:cNvPr id="24" name="Shape 22"/>
          <p:cNvSpPr/>
          <p:nvPr/>
        </p:nvSpPr>
        <p:spPr>
          <a:xfrm>
            <a:off x="5486263" y="6748272"/>
            <a:ext cx="304792" cy="109728"/>
          </a:xfrm>
          <a:prstGeom prst="rect">
            <a:avLst/>
          </a:prstGeom>
          <a:solidFill>
            <a:srgbClr val="E0A526"/>
          </a:solidFill>
          <a:ln/>
        </p:spPr>
      </p:sp>
      <p:sp>
        <p:nvSpPr>
          <p:cNvPr id="25" name="Shape 23"/>
          <p:cNvSpPr/>
          <p:nvPr/>
        </p:nvSpPr>
        <p:spPr>
          <a:xfrm>
            <a:off x="5791055" y="6748272"/>
            <a:ext cx="304792" cy="109728"/>
          </a:xfrm>
          <a:prstGeom prst="rect">
            <a:avLst/>
          </a:prstGeom>
          <a:solidFill>
            <a:srgbClr val="0E5E6F"/>
          </a:solidFill>
          <a:ln/>
        </p:spPr>
      </p:sp>
      <p:sp>
        <p:nvSpPr>
          <p:cNvPr id="26" name="Shape 24"/>
          <p:cNvSpPr/>
          <p:nvPr/>
        </p:nvSpPr>
        <p:spPr>
          <a:xfrm>
            <a:off x="6095848" y="6748272"/>
            <a:ext cx="304792" cy="109728"/>
          </a:xfrm>
          <a:prstGeom prst="rect">
            <a:avLst/>
          </a:prstGeom>
          <a:solidFill>
            <a:srgbClr val="8B1E3F"/>
          </a:solidFill>
          <a:ln/>
        </p:spPr>
      </p:sp>
      <p:sp>
        <p:nvSpPr>
          <p:cNvPr id="27" name="Shape 25"/>
          <p:cNvSpPr/>
          <p:nvPr/>
        </p:nvSpPr>
        <p:spPr>
          <a:xfrm>
            <a:off x="6400640" y="6748272"/>
            <a:ext cx="304792" cy="109728"/>
          </a:xfrm>
          <a:prstGeom prst="rect">
            <a:avLst/>
          </a:prstGeom>
          <a:solidFill>
            <a:srgbClr val="0E5E6F"/>
          </a:solidFill>
          <a:ln/>
        </p:spPr>
      </p:sp>
      <p:sp>
        <p:nvSpPr>
          <p:cNvPr id="28" name="Shape 26"/>
          <p:cNvSpPr/>
          <p:nvPr/>
        </p:nvSpPr>
        <p:spPr>
          <a:xfrm>
            <a:off x="6705432" y="6748272"/>
            <a:ext cx="304792" cy="109728"/>
          </a:xfrm>
          <a:prstGeom prst="rect">
            <a:avLst/>
          </a:prstGeom>
          <a:solidFill>
            <a:srgbClr val="E0A526"/>
          </a:solidFill>
          <a:ln/>
        </p:spPr>
      </p:sp>
      <p:sp>
        <p:nvSpPr>
          <p:cNvPr id="29" name="Shape 27"/>
          <p:cNvSpPr/>
          <p:nvPr/>
        </p:nvSpPr>
        <p:spPr>
          <a:xfrm>
            <a:off x="7010225" y="6748272"/>
            <a:ext cx="304792" cy="109728"/>
          </a:xfrm>
          <a:prstGeom prst="rect">
            <a:avLst/>
          </a:prstGeom>
          <a:solidFill>
            <a:srgbClr val="0E5E6F"/>
          </a:solidFill>
          <a:ln/>
        </p:spPr>
      </p:sp>
      <p:sp>
        <p:nvSpPr>
          <p:cNvPr id="30" name="Shape 28"/>
          <p:cNvSpPr/>
          <p:nvPr/>
        </p:nvSpPr>
        <p:spPr>
          <a:xfrm>
            <a:off x="7315017" y="6748272"/>
            <a:ext cx="304792" cy="109728"/>
          </a:xfrm>
          <a:prstGeom prst="rect">
            <a:avLst/>
          </a:prstGeom>
          <a:solidFill>
            <a:srgbClr val="8B1E3F"/>
          </a:solidFill>
          <a:ln/>
        </p:spPr>
      </p:sp>
      <p:sp>
        <p:nvSpPr>
          <p:cNvPr id="31" name="Shape 29"/>
          <p:cNvSpPr/>
          <p:nvPr/>
        </p:nvSpPr>
        <p:spPr>
          <a:xfrm>
            <a:off x="7619809" y="6748272"/>
            <a:ext cx="304792" cy="109728"/>
          </a:xfrm>
          <a:prstGeom prst="rect">
            <a:avLst/>
          </a:prstGeom>
          <a:solidFill>
            <a:srgbClr val="0E5E6F"/>
          </a:solidFill>
          <a:ln/>
        </p:spPr>
      </p:sp>
      <p:sp>
        <p:nvSpPr>
          <p:cNvPr id="32" name="Shape 30"/>
          <p:cNvSpPr/>
          <p:nvPr/>
        </p:nvSpPr>
        <p:spPr>
          <a:xfrm>
            <a:off x="7924602" y="6748272"/>
            <a:ext cx="304792" cy="109728"/>
          </a:xfrm>
          <a:prstGeom prst="rect">
            <a:avLst/>
          </a:prstGeom>
          <a:solidFill>
            <a:srgbClr val="E0A526"/>
          </a:solidFill>
          <a:ln/>
        </p:spPr>
      </p:sp>
      <p:sp>
        <p:nvSpPr>
          <p:cNvPr id="33" name="Shape 31"/>
          <p:cNvSpPr/>
          <p:nvPr/>
        </p:nvSpPr>
        <p:spPr>
          <a:xfrm>
            <a:off x="8229394" y="6748272"/>
            <a:ext cx="304792" cy="109728"/>
          </a:xfrm>
          <a:prstGeom prst="rect">
            <a:avLst/>
          </a:prstGeom>
          <a:solidFill>
            <a:srgbClr val="0E5E6F"/>
          </a:solidFill>
          <a:ln/>
        </p:spPr>
      </p:sp>
      <p:sp>
        <p:nvSpPr>
          <p:cNvPr id="34" name="Shape 32"/>
          <p:cNvSpPr/>
          <p:nvPr/>
        </p:nvSpPr>
        <p:spPr>
          <a:xfrm>
            <a:off x="8534187" y="6748272"/>
            <a:ext cx="304792" cy="109728"/>
          </a:xfrm>
          <a:prstGeom prst="rect">
            <a:avLst/>
          </a:prstGeom>
          <a:solidFill>
            <a:srgbClr val="8B1E3F"/>
          </a:solidFill>
          <a:ln/>
        </p:spPr>
      </p:sp>
      <p:sp>
        <p:nvSpPr>
          <p:cNvPr id="35" name="Shape 33"/>
          <p:cNvSpPr/>
          <p:nvPr/>
        </p:nvSpPr>
        <p:spPr>
          <a:xfrm>
            <a:off x="8838979" y="6748272"/>
            <a:ext cx="304792" cy="109728"/>
          </a:xfrm>
          <a:prstGeom prst="rect">
            <a:avLst/>
          </a:prstGeom>
          <a:solidFill>
            <a:srgbClr val="0E5E6F"/>
          </a:solidFill>
          <a:ln/>
        </p:spPr>
      </p:sp>
      <p:sp>
        <p:nvSpPr>
          <p:cNvPr id="36" name="Shape 34"/>
          <p:cNvSpPr/>
          <p:nvPr/>
        </p:nvSpPr>
        <p:spPr>
          <a:xfrm>
            <a:off x="9143771" y="6748272"/>
            <a:ext cx="304792" cy="109728"/>
          </a:xfrm>
          <a:prstGeom prst="rect">
            <a:avLst/>
          </a:prstGeom>
          <a:solidFill>
            <a:srgbClr val="E0A526"/>
          </a:solidFill>
          <a:ln/>
        </p:spPr>
      </p:sp>
      <p:sp>
        <p:nvSpPr>
          <p:cNvPr id="37" name="Shape 35"/>
          <p:cNvSpPr/>
          <p:nvPr/>
        </p:nvSpPr>
        <p:spPr>
          <a:xfrm>
            <a:off x="9448564" y="6748272"/>
            <a:ext cx="304792" cy="109728"/>
          </a:xfrm>
          <a:prstGeom prst="rect">
            <a:avLst/>
          </a:prstGeom>
          <a:solidFill>
            <a:srgbClr val="0E5E6F"/>
          </a:solidFill>
          <a:ln/>
        </p:spPr>
      </p:sp>
      <p:sp>
        <p:nvSpPr>
          <p:cNvPr id="38" name="Shape 36"/>
          <p:cNvSpPr/>
          <p:nvPr/>
        </p:nvSpPr>
        <p:spPr>
          <a:xfrm>
            <a:off x="9753356" y="6748272"/>
            <a:ext cx="304792" cy="109728"/>
          </a:xfrm>
          <a:prstGeom prst="rect">
            <a:avLst/>
          </a:prstGeom>
          <a:solidFill>
            <a:srgbClr val="8B1E3F"/>
          </a:solidFill>
          <a:ln/>
        </p:spPr>
      </p:sp>
      <p:sp>
        <p:nvSpPr>
          <p:cNvPr id="39" name="Shape 37"/>
          <p:cNvSpPr/>
          <p:nvPr/>
        </p:nvSpPr>
        <p:spPr>
          <a:xfrm>
            <a:off x="10058149" y="6748272"/>
            <a:ext cx="304792" cy="109728"/>
          </a:xfrm>
          <a:prstGeom prst="rect">
            <a:avLst/>
          </a:prstGeom>
          <a:solidFill>
            <a:srgbClr val="0E5E6F"/>
          </a:solidFill>
          <a:ln/>
        </p:spPr>
      </p:sp>
      <p:sp>
        <p:nvSpPr>
          <p:cNvPr id="40" name="Shape 38"/>
          <p:cNvSpPr/>
          <p:nvPr/>
        </p:nvSpPr>
        <p:spPr>
          <a:xfrm>
            <a:off x="10362941" y="6748272"/>
            <a:ext cx="304792" cy="109728"/>
          </a:xfrm>
          <a:prstGeom prst="rect">
            <a:avLst/>
          </a:prstGeom>
          <a:solidFill>
            <a:srgbClr val="E0A526"/>
          </a:solidFill>
          <a:ln/>
        </p:spPr>
      </p:sp>
      <p:sp>
        <p:nvSpPr>
          <p:cNvPr id="41" name="Shape 39"/>
          <p:cNvSpPr/>
          <p:nvPr/>
        </p:nvSpPr>
        <p:spPr>
          <a:xfrm>
            <a:off x="10667733" y="6748272"/>
            <a:ext cx="304792" cy="109728"/>
          </a:xfrm>
          <a:prstGeom prst="rect">
            <a:avLst/>
          </a:prstGeom>
          <a:solidFill>
            <a:srgbClr val="0E5E6F"/>
          </a:solidFill>
          <a:ln/>
        </p:spPr>
      </p:sp>
      <p:sp>
        <p:nvSpPr>
          <p:cNvPr id="42" name="Shape 40"/>
          <p:cNvSpPr/>
          <p:nvPr/>
        </p:nvSpPr>
        <p:spPr>
          <a:xfrm>
            <a:off x="10972526" y="6748272"/>
            <a:ext cx="304792" cy="109728"/>
          </a:xfrm>
          <a:prstGeom prst="rect">
            <a:avLst/>
          </a:prstGeom>
          <a:solidFill>
            <a:srgbClr val="8B1E3F"/>
          </a:solidFill>
          <a:ln/>
        </p:spPr>
      </p:sp>
      <p:sp>
        <p:nvSpPr>
          <p:cNvPr id="43" name="Shape 41"/>
          <p:cNvSpPr/>
          <p:nvPr/>
        </p:nvSpPr>
        <p:spPr>
          <a:xfrm>
            <a:off x="11277318" y="6748272"/>
            <a:ext cx="304792" cy="109728"/>
          </a:xfrm>
          <a:prstGeom prst="rect">
            <a:avLst/>
          </a:prstGeom>
          <a:solidFill>
            <a:srgbClr val="0E5E6F"/>
          </a:solidFill>
          <a:ln/>
        </p:spPr>
      </p:sp>
      <p:sp>
        <p:nvSpPr>
          <p:cNvPr id="44" name="Shape 42"/>
          <p:cNvSpPr/>
          <p:nvPr/>
        </p:nvSpPr>
        <p:spPr>
          <a:xfrm>
            <a:off x="11582110" y="6748272"/>
            <a:ext cx="304792" cy="109728"/>
          </a:xfrm>
          <a:prstGeom prst="rect">
            <a:avLst/>
          </a:prstGeom>
          <a:solidFill>
            <a:srgbClr val="E0A526"/>
          </a:solidFill>
          <a:ln/>
        </p:spPr>
      </p:sp>
      <p:sp>
        <p:nvSpPr>
          <p:cNvPr id="45" name="Shape 43"/>
          <p:cNvSpPr/>
          <p:nvPr/>
        </p:nvSpPr>
        <p:spPr>
          <a:xfrm>
            <a:off x="11886903" y="6748272"/>
            <a:ext cx="304792" cy="109728"/>
          </a:xfrm>
          <a:prstGeom prst="rect">
            <a:avLst/>
          </a:prstGeom>
          <a:solidFill>
            <a:srgbClr val="0E5E6F"/>
          </a:solidFill>
          <a:ln/>
        </p:spPr>
      </p:sp>
      <p:sp>
        <p:nvSpPr>
          <p:cNvPr id="46" name="Text 44"/>
          <p:cNvSpPr txBox="1"/>
          <p:nvPr/>
        </p:nvSpPr>
        <p:spPr>
          <a:xfrm>
            <a:off x="548640" y="1645920"/>
            <a:ext cx="11094415" cy="4617720"/>
          </a:xfrm>
          <a:prstGeom prst="rect">
            <a:avLst/>
          </a:prstGeom>
          <a:noFill/>
          <a:ln/>
        </p:spPr>
        <p:txBody>
          <a:bodyPr wrap="square" lIns="0" tIns="0" rIns="0" bIns="0" rtlCol="0" anchor="t">
            <a:normAutofit/>
          </a:bodyPr>
          <a:lstStyle/>
          <a:p>
            <a:pPr marL="342900" indent="-342900">
              <a:spcAft>
                <a:spcPts val="1000"/>
              </a:spcAft>
              <a:buSzPct val="100000"/>
              <a:buFont typeface="+mj-lt"/>
              <a:buAutoNum type="arabicPeriod" startAt="1"/>
            </a:pPr>
            <a:r>
              <a:rPr lang="en-US" sz="1700" dirty="0">
                <a:solidFill>
                  <a:srgbClr val="1C2833"/>
                </a:solidFill>
                <a:latin typeface="Calibri" pitchFamily="34" charset="0"/>
                <a:ea typeface="Calibri" pitchFamily="34" charset="-122"/>
                <a:cs typeface="Calibri" pitchFamily="34" charset="-120"/>
              </a:rPr>
              <a:t>Record and publish the basis for every removal entered as "untraceable or absent", 1,37,825 names in all, including the visits made and the notice given.</a:t>
            </a:r>
            <a:endParaRPr lang="en-US" sz="1700" dirty="0"/>
          </a:p>
          <a:p>
            <a:pPr marL="342900" indent="-342900">
              <a:spcAft>
                <a:spcPts val="1000"/>
              </a:spcAft>
              <a:buSzPct val="100000"/>
              <a:buFont typeface="+mj-lt"/>
              <a:buAutoNum type="arabicPeriod" startAt="1"/>
            </a:pPr>
            <a:r>
              <a:rPr lang="en-US" sz="1700" dirty="0">
                <a:solidFill>
                  <a:srgbClr val="1C2833"/>
                </a:solidFill>
                <a:latin typeface="Calibri" pitchFamily="34" charset="0"/>
                <a:ea typeface="Calibri" pitchFamily="34" charset="-122"/>
                <a:cs typeface="Calibri" pitchFamily="34" charset="-120"/>
              </a:rPr>
              <a:t>Publish how removals of electors with no link to the 2002 roll were decided.</a:t>
            </a:r>
            <a:endParaRPr lang="en-US" sz="1700" dirty="0"/>
          </a:p>
          <a:p>
            <a:pPr marL="342900" indent="-342900">
              <a:spcAft>
                <a:spcPts val="1000"/>
              </a:spcAft>
              <a:buSzPct val="100000"/>
              <a:buFont typeface="+mj-lt"/>
              <a:buAutoNum type="arabicPeriod" startAt="1"/>
            </a:pPr>
            <a:r>
              <a:rPr lang="en-US" sz="1700" dirty="0">
                <a:solidFill>
                  <a:srgbClr val="1C2833"/>
                </a:solidFill>
                <a:latin typeface="Calibri" pitchFamily="34" charset="0"/>
                <a:ea typeface="Calibri" pitchFamily="34" charset="-122"/>
                <a:cs typeface="Calibri" pitchFamily="34" charset="-120"/>
              </a:rPr>
              <a:t>Schedule hearings so that each case can be heard, rather than listing hundreds of cases in one slot.</a:t>
            </a:r>
            <a:endParaRPr lang="en-US" sz="1700" dirty="0"/>
          </a:p>
          <a:p>
            <a:pPr marL="342900" indent="-342900">
              <a:spcAft>
                <a:spcPts val="1000"/>
              </a:spcAft>
              <a:buSzPct val="100000"/>
              <a:buFont typeface="+mj-lt"/>
              <a:buAutoNum type="arabicPeriod" startAt="1"/>
            </a:pPr>
            <a:r>
              <a:rPr lang="en-US" sz="1700" dirty="0">
                <a:solidFill>
                  <a:srgbClr val="1C2833"/>
                </a:solidFill>
                <a:latin typeface="Calibri" pitchFamily="34" charset="0"/>
                <a:ea typeface="Calibri" pitchFamily="34" charset="-122"/>
                <a:cs typeface="Calibri" pitchFamily="34" charset="-120"/>
              </a:rPr>
              <a:t>Explain the removals in the 30 parts that lost more than 60% of their roll.</a:t>
            </a:r>
            <a:endParaRPr lang="en-US" sz="1700" dirty="0"/>
          </a:p>
          <a:p>
            <a:pPr marL="342900" indent="-342900">
              <a:spcAft>
                <a:spcPts val="1000"/>
              </a:spcAft>
              <a:buSzPct val="100000"/>
              <a:buFont typeface="+mj-lt"/>
              <a:buAutoNum type="arabicPeriod" startAt="1"/>
            </a:pPr>
            <a:r>
              <a:rPr lang="en-US" sz="1700" dirty="0">
                <a:solidFill>
                  <a:srgbClr val="1C2833"/>
                </a:solidFill>
                <a:latin typeface="Calibri" pitchFamily="34" charset="0"/>
                <a:ea typeface="Calibri" pitchFamily="34" charset="-122"/>
                <a:cs typeface="Calibri" pitchFamily="34" charset="-120"/>
              </a:rPr>
              <a:t>Publish restorations after hearings, part by part, so the final count can be set against these lists.</a:t>
            </a:r>
            <a:endParaRPr lang="en-US" sz="1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548640" y="256032"/>
            <a:ext cx="11094415" cy="274320"/>
          </a:xfrm>
          <a:prstGeom prst="rect">
            <a:avLst/>
          </a:prstGeom>
          <a:noFill/>
          <a:ln/>
        </p:spPr>
        <p:txBody>
          <a:bodyPr wrap="square" lIns="0" tIns="0" rIns="0" bIns="0" rtlCol="0" anchor="ctr"/>
          <a:lstStyle/>
          <a:p>
            <a:pPr indent="0" marL="0">
              <a:buNone/>
            </a:pPr>
            <a:r>
              <a:rPr lang="en-US" sz="1100" b="1" spc="200" kern="0" dirty="0">
                <a:solidFill>
                  <a:srgbClr val="8B1E3F"/>
                </a:solidFill>
                <a:latin typeface="Calibri" pitchFamily="34" charset="0"/>
                <a:ea typeface="Calibri" pitchFamily="34" charset="-122"/>
                <a:cs typeface="Calibri" pitchFamily="34" charset="-120"/>
              </a:rPr>
              <a:t>METHOD</a:t>
            </a:r>
            <a:endParaRPr lang="en-US" sz="1100" dirty="0"/>
          </a:p>
        </p:txBody>
      </p:sp>
      <p:sp>
        <p:nvSpPr>
          <p:cNvPr id="3" name="Text 1"/>
          <p:cNvSpPr txBox="1"/>
          <p:nvPr/>
        </p:nvSpPr>
        <p:spPr>
          <a:xfrm>
            <a:off x="548640" y="530352"/>
            <a:ext cx="11094415" cy="914400"/>
          </a:xfrm>
          <a:prstGeom prst="rect">
            <a:avLst/>
          </a:prstGeom>
          <a:noFill/>
          <a:ln/>
        </p:spPr>
        <p:txBody>
          <a:bodyPr wrap="square" lIns="0" tIns="0" rIns="0" bIns="0" rtlCol="0" anchor="t">
            <a:normAutofit/>
          </a:bodyPr>
          <a:lstStyle/>
          <a:p>
            <a:pPr indent="0" marL="0">
              <a:buNone/>
            </a:pPr>
            <a:r>
              <a:rPr lang="en-US" sz="2700" b="1" dirty="0">
                <a:solidFill>
                  <a:srgbClr val="6E1832"/>
                </a:solidFill>
                <a:latin typeface="Cambria" pitchFamily="34" charset="0"/>
                <a:ea typeface="Cambria" pitchFamily="34" charset="-122"/>
                <a:cs typeface="Cambria" pitchFamily="34" charset="-120"/>
              </a:rPr>
              <a:t>Where the figures come from and how the rates are defined</a:t>
            </a:r>
            <a:endParaRPr lang="en-US" sz="2700" dirty="0"/>
          </a:p>
        </p:txBody>
      </p:sp>
      <p:sp>
        <p:nvSpPr>
          <p:cNvPr id="4" name="Text 2"/>
          <p:cNvSpPr txBox="1"/>
          <p:nvPr/>
        </p:nvSpPr>
        <p:spPr>
          <a:xfrm>
            <a:off x="548640" y="6400800"/>
            <a:ext cx="10180015" cy="274320"/>
          </a:xfrm>
          <a:prstGeom prst="rect">
            <a:avLst/>
          </a:prstGeom>
          <a:noFill/>
          <a:ln/>
        </p:spPr>
        <p:txBody>
          <a:bodyPr wrap="square" lIns="0" tIns="0" rIns="0" bIns="0" rtlCol="0" anchor="ctr"/>
          <a:lstStyle/>
          <a:p>
            <a:pPr indent="0" marL="0">
              <a:buNone/>
            </a:pPr>
            <a:r>
              <a:rPr lang="en-US" sz="900" dirty="0">
                <a:solidFill>
                  <a:srgbClr val="4D5B69"/>
                </a:solidFill>
                <a:latin typeface="Calibri" pitchFamily="34" charset="0"/>
                <a:ea typeface="Calibri" pitchFamily="34" charset="-122"/>
                <a:cs typeface="Calibri" pitchFamily="34" charset="-120"/>
              </a:rPr>
              <a:t>Hyderabad Old City SIR 2026 · PinPoint Ventures · totals only, never names or EPIC numbers</a:t>
            </a:r>
            <a:endParaRPr lang="en-US" sz="900" dirty="0"/>
          </a:p>
        </p:txBody>
      </p:sp>
      <p:sp>
        <p:nvSpPr>
          <p:cNvPr id="5" name="Text 3"/>
          <p:cNvSpPr txBox="1"/>
          <p:nvPr/>
        </p:nvSpPr>
        <p:spPr>
          <a:xfrm>
            <a:off x="10911535" y="6400800"/>
            <a:ext cx="731520" cy="274320"/>
          </a:xfrm>
          <a:prstGeom prst="rect">
            <a:avLst/>
          </a:prstGeom>
          <a:noFill/>
          <a:ln/>
        </p:spPr>
        <p:txBody>
          <a:bodyPr wrap="square" lIns="0" tIns="0" rIns="0" bIns="0" rtlCol="0" anchor="ctr"/>
          <a:lstStyle/>
          <a:p>
            <a:pPr algn="r" indent="0" marL="0">
              <a:buNone/>
            </a:pPr>
            <a:r>
              <a:rPr lang="en-US" sz="900" dirty="0">
                <a:solidFill>
                  <a:srgbClr val="4D5B69"/>
                </a:solidFill>
                <a:latin typeface="Calibri" pitchFamily="34" charset="0"/>
                <a:ea typeface="Calibri" pitchFamily="34" charset="-122"/>
                <a:cs typeface="Calibri" pitchFamily="34" charset="-120"/>
              </a:rPr>
              <a:t>20</a:t>
            </a:r>
            <a:endParaRPr lang="en-US" sz="900" dirty="0"/>
          </a:p>
        </p:txBody>
      </p:sp>
      <p:sp>
        <p:nvSpPr>
          <p:cNvPr id="6" name="Shape 4"/>
          <p:cNvSpPr/>
          <p:nvPr/>
        </p:nvSpPr>
        <p:spPr>
          <a:xfrm>
            <a:off x="0" y="6748272"/>
            <a:ext cx="304792" cy="109728"/>
          </a:xfrm>
          <a:prstGeom prst="rect">
            <a:avLst/>
          </a:prstGeom>
          <a:solidFill>
            <a:srgbClr val="8B1E3F"/>
          </a:solidFill>
          <a:ln/>
        </p:spPr>
      </p:sp>
      <p:sp>
        <p:nvSpPr>
          <p:cNvPr id="7" name="Shape 5"/>
          <p:cNvSpPr/>
          <p:nvPr/>
        </p:nvSpPr>
        <p:spPr>
          <a:xfrm>
            <a:off x="304792" y="6748272"/>
            <a:ext cx="304792" cy="109728"/>
          </a:xfrm>
          <a:prstGeom prst="rect">
            <a:avLst/>
          </a:prstGeom>
          <a:solidFill>
            <a:srgbClr val="0E5E6F"/>
          </a:solidFill>
          <a:ln/>
        </p:spPr>
      </p:sp>
      <p:sp>
        <p:nvSpPr>
          <p:cNvPr id="8" name="Shape 6"/>
          <p:cNvSpPr/>
          <p:nvPr/>
        </p:nvSpPr>
        <p:spPr>
          <a:xfrm>
            <a:off x="609585" y="6748272"/>
            <a:ext cx="304792" cy="109728"/>
          </a:xfrm>
          <a:prstGeom prst="rect">
            <a:avLst/>
          </a:prstGeom>
          <a:solidFill>
            <a:srgbClr val="E0A526"/>
          </a:solidFill>
          <a:ln/>
        </p:spPr>
      </p:sp>
      <p:sp>
        <p:nvSpPr>
          <p:cNvPr id="9" name="Shape 7"/>
          <p:cNvSpPr/>
          <p:nvPr/>
        </p:nvSpPr>
        <p:spPr>
          <a:xfrm>
            <a:off x="914377" y="6748272"/>
            <a:ext cx="304792" cy="109728"/>
          </a:xfrm>
          <a:prstGeom prst="rect">
            <a:avLst/>
          </a:prstGeom>
          <a:solidFill>
            <a:srgbClr val="0E5E6F"/>
          </a:solidFill>
          <a:ln/>
        </p:spPr>
      </p:sp>
      <p:sp>
        <p:nvSpPr>
          <p:cNvPr id="10" name="Shape 8"/>
          <p:cNvSpPr/>
          <p:nvPr/>
        </p:nvSpPr>
        <p:spPr>
          <a:xfrm>
            <a:off x="1219170" y="6748272"/>
            <a:ext cx="304792" cy="109728"/>
          </a:xfrm>
          <a:prstGeom prst="rect">
            <a:avLst/>
          </a:prstGeom>
          <a:solidFill>
            <a:srgbClr val="8B1E3F"/>
          </a:solidFill>
          <a:ln/>
        </p:spPr>
      </p:sp>
      <p:sp>
        <p:nvSpPr>
          <p:cNvPr id="11" name="Shape 9"/>
          <p:cNvSpPr/>
          <p:nvPr/>
        </p:nvSpPr>
        <p:spPr>
          <a:xfrm>
            <a:off x="1523962" y="6748272"/>
            <a:ext cx="304792" cy="109728"/>
          </a:xfrm>
          <a:prstGeom prst="rect">
            <a:avLst/>
          </a:prstGeom>
          <a:solidFill>
            <a:srgbClr val="0E5E6F"/>
          </a:solidFill>
          <a:ln/>
        </p:spPr>
      </p:sp>
      <p:sp>
        <p:nvSpPr>
          <p:cNvPr id="12" name="Shape 10"/>
          <p:cNvSpPr/>
          <p:nvPr/>
        </p:nvSpPr>
        <p:spPr>
          <a:xfrm>
            <a:off x="1828754" y="6748272"/>
            <a:ext cx="304792" cy="109728"/>
          </a:xfrm>
          <a:prstGeom prst="rect">
            <a:avLst/>
          </a:prstGeom>
          <a:solidFill>
            <a:srgbClr val="E0A526"/>
          </a:solidFill>
          <a:ln/>
        </p:spPr>
      </p:sp>
      <p:sp>
        <p:nvSpPr>
          <p:cNvPr id="13" name="Shape 11"/>
          <p:cNvSpPr/>
          <p:nvPr/>
        </p:nvSpPr>
        <p:spPr>
          <a:xfrm>
            <a:off x="2133547" y="6748272"/>
            <a:ext cx="304792" cy="109728"/>
          </a:xfrm>
          <a:prstGeom prst="rect">
            <a:avLst/>
          </a:prstGeom>
          <a:solidFill>
            <a:srgbClr val="0E5E6F"/>
          </a:solidFill>
          <a:ln/>
        </p:spPr>
      </p:sp>
      <p:sp>
        <p:nvSpPr>
          <p:cNvPr id="14" name="Shape 12"/>
          <p:cNvSpPr/>
          <p:nvPr/>
        </p:nvSpPr>
        <p:spPr>
          <a:xfrm>
            <a:off x="2438339" y="6748272"/>
            <a:ext cx="304792" cy="109728"/>
          </a:xfrm>
          <a:prstGeom prst="rect">
            <a:avLst/>
          </a:prstGeom>
          <a:solidFill>
            <a:srgbClr val="8B1E3F"/>
          </a:solidFill>
          <a:ln/>
        </p:spPr>
      </p:sp>
      <p:sp>
        <p:nvSpPr>
          <p:cNvPr id="15" name="Shape 13"/>
          <p:cNvSpPr/>
          <p:nvPr/>
        </p:nvSpPr>
        <p:spPr>
          <a:xfrm>
            <a:off x="2743131" y="6748272"/>
            <a:ext cx="304792" cy="109728"/>
          </a:xfrm>
          <a:prstGeom prst="rect">
            <a:avLst/>
          </a:prstGeom>
          <a:solidFill>
            <a:srgbClr val="0E5E6F"/>
          </a:solidFill>
          <a:ln/>
        </p:spPr>
      </p:sp>
      <p:sp>
        <p:nvSpPr>
          <p:cNvPr id="16" name="Shape 14"/>
          <p:cNvSpPr/>
          <p:nvPr/>
        </p:nvSpPr>
        <p:spPr>
          <a:xfrm>
            <a:off x="3047924" y="6748272"/>
            <a:ext cx="304792" cy="109728"/>
          </a:xfrm>
          <a:prstGeom prst="rect">
            <a:avLst/>
          </a:prstGeom>
          <a:solidFill>
            <a:srgbClr val="E0A526"/>
          </a:solidFill>
          <a:ln/>
        </p:spPr>
      </p:sp>
      <p:sp>
        <p:nvSpPr>
          <p:cNvPr id="17" name="Shape 15"/>
          <p:cNvSpPr/>
          <p:nvPr/>
        </p:nvSpPr>
        <p:spPr>
          <a:xfrm>
            <a:off x="3352716" y="6748272"/>
            <a:ext cx="304792" cy="109728"/>
          </a:xfrm>
          <a:prstGeom prst="rect">
            <a:avLst/>
          </a:prstGeom>
          <a:solidFill>
            <a:srgbClr val="0E5E6F"/>
          </a:solidFill>
          <a:ln/>
        </p:spPr>
      </p:sp>
      <p:sp>
        <p:nvSpPr>
          <p:cNvPr id="18" name="Shape 16"/>
          <p:cNvSpPr/>
          <p:nvPr/>
        </p:nvSpPr>
        <p:spPr>
          <a:xfrm>
            <a:off x="3657509" y="6748272"/>
            <a:ext cx="304792" cy="109728"/>
          </a:xfrm>
          <a:prstGeom prst="rect">
            <a:avLst/>
          </a:prstGeom>
          <a:solidFill>
            <a:srgbClr val="8B1E3F"/>
          </a:solidFill>
          <a:ln/>
        </p:spPr>
      </p:sp>
      <p:sp>
        <p:nvSpPr>
          <p:cNvPr id="19" name="Shape 17"/>
          <p:cNvSpPr/>
          <p:nvPr/>
        </p:nvSpPr>
        <p:spPr>
          <a:xfrm>
            <a:off x="3962301" y="6748272"/>
            <a:ext cx="304792" cy="109728"/>
          </a:xfrm>
          <a:prstGeom prst="rect">
            <a:avLst/>
          </a:prstGeom>
          <a:solidFill>
            <a:srgbClr val="0E5E6F"/>
          </a:solidFill>
          <a:ln/>
        </p:spPr>
      </p:sp>
      <p:sp>
        <p:nvSpPr>
          <p:cNvPr id="20" name="Shape 18"/>
          <p:cNvSpPr/>
          <p:nvPr/>
        </p:nvSpPr>
        <p:spPr>
          <a:xfrm>
            <a:off x="4267093" y="6748272"/>
            <a:ext cx="304792" cy="109728"/>
          </a:xfrm>
          <a:prstGeom prst="rect">
            <a:avLst/>
          </a:prstGeom>
          <a:solidFill>
            <a:srgbClr val="E0A526"/>
          </a:solidFill>
          <a:ln/>
        </p:spPr>
      </p:sp>
      <p:sp>
        <p:nvSpPr>
          <p:cNvPr id="21" name="Shape 19"/>
          <p:cNvSpPr/>
          <p:nvPr/>
        </p:nvSpPr>
        <p:spPr>
          <a:xfrm>
            <a:off x="4571886" y="6748272"/>
            <a:ext cx="304792" cy="109728"/>
          </a:xfrm>
          <a:prstGeom prst="rect">
            <a:avLst/>
          </a:prstGeom>
          <a:solidFill>
            <a:srgbClr val="0E5E6F"/>
          </a:solidFill>
          <a:ln/>
        </p:spPr>
      </p:sp>
      <p:sp>
        <p:nvSpPr>
          <p:cNvPr id="22" name="Shape 20"/>
          <p:cNvSpPr/>
          <p:nvPr/>
        </p:nvSpPr>
        <p:spPr>
          <a:xfrm>
            <a:off x="4876678" y="6748272"/>
            <a:ext cx="304792" cy="109728"/>
          </a:xfrm>
          <a:prstGeom prst="rect">
            <a:avLst/>
          </a:prstGeom>
          <a:solidFill>
            <a:srgbClr val="8B1E3F"/>
          </a:solidFill>
          <a:ln/>
        </p:spPr>
      </p:sp>
      <p:sp>
        <p:nvSpPr>
          <p:cNvPr id="23" name="Shape 21"/>
          <p:cNvSpPr/>
          <p:nvPr/>
        </p:nvSpPr>
        <p:spPr>
          <a:xfrm>
            <a:off x="5181470" y="6748272"/>
            <a:ext cx="304792" cy="109728"/>
          </a:xfrm>
          <a:prstGeom prst="rect">
            <a:avLst/>
          </a:prstGeom>
          <a:solidFill>
            <a:srgbClr val="0E5E6F"/>
          </a:solidFill>
          <a:ln/>
        </p:spPr>
      </p:sp>
      <p:sp>
        <p:nvSpPr>
          <p:cNvPr id="24" name="Shape 22"/>
          <p:cNvSpPr/>
          <p:nvPr/>
        </p:nvSpPr>
        <p:spPr>
          <a:xfrm>
            <a:off x="5486263" y="6748272"/>
            <a:ext cx="304792" cy="109728"/>
          </a:xfrm>
          <a:prstGeom prst="rect">
            <a:avLst/>
          </a:prstGeom>
          <a:solidFill>
            <a:srgbClr val="E0A526"/>
          </a:solidFill>
          <a:ln/>
        </p:spPr>
      </p:sp>
      <p:sp>
        <p:nvSpPr>
          <p:cNvPr id="25" name="Shape 23"/>
          <p:cNvSpPr/>
          <p:nvPr/>
        </p:nvSpPr>
        <p:spPr>
          <a:xfrm>
            <a:off x="5791055" y="6748272"/>
            <a:ext cx="304792" cy="109728"/>
          </a:xfrm>
          <a:prstGeom prst="rect">
            <a:avLst/>
          </a:prstGeom>
          <a:solidFill>
            <a:srgbClr val="0E5E6F"/>
          </a:solidFill>
          <a:ln/>
        </p:spPr>
      </p:sp>
      <p:sp>
        <p:nvSpPr>
          <p:cNvPr id="26" name="Shape 24"/>
          <p:cNvSpPr/>
          <p:nvPr/>
        </p:nvSpPr>
        <p:spPr>
          <a:xfrm>
            <a:off x="6095848" y="6748272"/>
            <a:ext cx="304792" cy="109728"/>
          </a:xfrm>
          <a:prstGeom prst="rect">
            <a:avLst/>
          </a:prstGeom>
          <a:solidFill>
            <a:srgbClr val="8B1E3F"/>
          </a:solidFill>
          <a:ln/>
        </p:spPr>
      </p:sp>
      <p:sp>
        <p:nvSpPr>
          <p:cNvPr id="27" name="Shape 25"/>
          <p:cNvSpPr/>
          <p:nvPr/>
        </p:nvSpPr>
        <p:spPr>
          <a:xfrm>
            <a:off x="6400640" y="6748272"/>
            <a:ext cx="304792" cy="109728"/>
          </a:xfrm>
          <a:prstGeom prst="rect">
            <a:avLst/>
          </a:prstGeom>
          <a:solidFill>
            <a:srgbClr val="0E5E6F"/>
          </a:solidFill>
          <a:ln/>
        </p:spPr>
      </p:sp>
      <p:sp>
        <p:nvSpPr>
          <p:cNvPr id="28" name="Shape 26"/>
          <p:cNvSpPr/>
          <p:nvPr/>
        </p:nvSpPr>
        <p:spPr>
          <a:xfrm>
            <a:off x="6705432" y="6748272"/>
            <a:ext cx="304792" cy="109728"/>
          </a:xfrm>
          <a:prstGeom prst="rect">
            <a:avLst/>
          </a:prstGeom>
          <a:solidFill>
            <a:srgbClr val="E0A526"/>
          </a:solidFill>
          <a:ln/>
        </p:spPr>
      </p:sp>
      <p:sp>
        <p:nvSpPr>
          <p:cNvPr id="29" name="Shape 27"/>
          <p:cNvSpPr/>
          <p:nvPr/>
        </p:nvSpPr>
        <p:spPr>
          <a:xfrm>
            <a:off x="7010225" y="6748272"/>
            <a:ext cx="304792" cy="109728"/>
          </a:xfrm>
          <a:prstGeom prst="rect">
            <a:avLst/>
          </a:prstGeom>
          <a:solidFill>
            <a:srgbClr val="0E5E6F"/>
          </a:solidFill>
          <a:ln/>
        </p:spPr>
      </p:sp>
      <p:sp>
        <p:nvSpPr>
          <p:cNvPr id="30" name="Shape 28"/>
          <p:cNvSpPr/>
          <p:nvPr/>
        </p:nvSpPr>
        <p:spPr>
          <a:xfrm>
            <a:off x="7315017" y="6748272"/>
            <a:ext cx="304792" cy="109728"/>
          </a:xfrm>
          <a:prstGeom prst="rect">
            <a:avLst/>
          </a:prstGeom>
          <a:solidFill>
            <a:srgbClr val="8B1E3F"/>
          </a:solidFill>
          <a:ln/>
        </p:spPr>
      </p:sp>
      <p:sp>
        <p:nvSpPr>
          <p:cNvPr id="31" name="Shape 29"/>
          <p:cNvSpPr/>
          <p:nvPr/>
        </p:nvSpPr>
        <p:spPr>
          <a:xfrm>
            <a:off x="7619809" y="6748272"/>
            <a:ext cx="304792" cy="109728"/>
          </a:xfrm>
          <a:prstGeom prst="rect">
            <a:avLst/>
          </a:prstGeom>
          <a:solidFill>
            <a:srgbClr val="0E5E6F"/>
          </a:solidFill>
          <a:ln/>
        </p:spPr>
      </p:sp>
      <p:sp>
        <p:nvSpPr>
          <p:cNvPr id="32" name="Shape 30"/>
          <p:cNvSpPr/>
          <p:nvPr/>
        </p:nvSpPr>
        <p:spPr>
          <a:xfrm>
            <a:off x="7924602" y="6748272"/>
            <a:ext cx="304792" cy="109728"/>
          </a:xfrm>
          <a:prstGeom prst="rect">
            <a:avLst/>
          </a:prstGeom>
          <a:solidFill>
            <a:srgbClr val="E0A526"/>
          </a:solidFill>
          <a:ln/>
        </p:spPr>
      </p:sp>
      <p:sp>
        <p:nvSpPr>
          <p:cNvPr id="33" name="Shape 31"/>
          <p:cNvSpPr/>
          <p:nvPr/>
        </p:nvSpPr>
        <p:spPr>
          <a:xfrm>
            <a:off x="8229394" y="6748272"/>
            <a:ext cx="304792" cy="109728"/>
          </a:xfrm>
          <a:prstGeom prst="rect">
            <a:avLst/>
          </a:prstGeom>
          <a:solidFill>
            <a:srgbClr val="0E5E6F"/>
          </a:solidFill>
          <a:ln/>
        </p:spPr>
      </p:sp>
      <p:sp>
        <p:nvSpPr>
          <p:cNvPr id="34" name="Shape 32"/>
          <p:cNvSpPr/>
          <p:nvPr/>
        </p:nvSpPr>
        <p:spPr>
          <a:xfrm>
            <a:off x="8534187" y="6748272"/>
            <a:ext cx="304792" cy="109728"/>
          </a:xfrm>
          <a:prstGeom prst="rect">
            <a:avLst/>
          </a:prstGeom>
          <a:solidFill>
            <a:srgbClr val="8B1E3F"/>
          </a:solidFill>
          <a:ln/>
        </p:spPr>
      </p:sp>
      <p:sp>
        <p:nvSpPr>
          <p:cNvPr id="35" name="Shape 33"/>
          <p:cNvSpPr/>
          <p:nvPr/>
        </p:nvSpPr>
        <p:spPr>
          <a:xfrm>
            <a:off x="8838979" y="6748272"/>
            <a:ext cx="304792" cy="109728"/>
          </a:xfrm>
          <a:prstGeom prst="rect">
            <a:avLst/>
          </a:prstGeom>
          <a:solidFill>
            <a:srgbClr val="0E5E6F"/>
          </a:solidFill>
          <a:ln/>
        </p:spPr>
      </p:sp>
      <p:sp>
        <p:nvSpPr>
          <p:cNvPr id="36" name="Shape 34"/>
          <p:cNvSpPr/>
          <p:nvPr/>
        </p:nvSpPr>
        <p:spPr>
          <a:xfrm>
            <a:off x="9143771" y="6748272"/>
            <a:ext cx="304792" cy="109728"/>
          </a:xfrm>
          <a:prstGeom prst="rect">
            <a:avLst/>
          </a:prstGeom>
          <a:solidFill>
            <a:srgbClr val="E0A526"/>
          </a:solidFill>
          <a:ln/>
        </p:spPr>
      </p:sp>
      <p:sp>
        <p:nvSpPr>
          <p:cNvPr id="37" name="Shape 35"/>
          <p:cNvSpPr/>
          <p:nvPr/>
        </p:nvSpPr>
        <p:spPr>
          <a:xfrm>
            <a:off x="9448564" y="6748272"/>
            <a:ext cx="304792" cy="109728"/>
          </a:xfrm>
          <a:prstGeom prst="rect">
            <a:avLst/>
          </a:prstGeom>
          <a:solidFill>
            <a:srgbClr val="0E5E6F"/>
          </a:solidFill>
          <a:ln/>
        </p:spPr>
      </p:sp>
      <p:sp>
        <p:nvSpPr>
          <p:cNvPr id="38" name="Shape 36"/>
          <p:cNvSpPr/>
          <p:nvPr/>
        </p:nvSpPr>
        <p:spPr>
          <a:xfrm>
            <a:off x="9753356" y="6748272"/>
            <a:ext cx="304792" cy="109728"/>
          </a:xfrm>
          <a:prstGeom prst="rect">
            <a:avLst/>
          </a:prstGeom>
          <a:solidFill>
            <a:srgbClr val="8B1E3F"/>
          </a:solidFill>
          <a:ln/>
        </p:spPr>
      </p:sp>
      <p:sp>
        <p:nvSpPr>
          <p:cNvPr id="39" name="Shape 37"/>
          <p:cNvSpPr/>
          <p:nvPr/>
        </p:nvSpPr>
        <p:spPr>
          <a:xfrm>
            <a:off x="10058149" y="6748272"/>
            <a:ext cx="304792" cy="109728"/>
          </a:xfrm>
          <a:prstGeom prst="rect">
            <a:avLst/>
          </a:prstGeom>
          <a:solidFill>
            <a:srgbClr val="0E5E6F"/>
          </a:solidFill>
          <a:ln/>
        </p:spPr>
      </p:sp>
      <p:sp>
        <p:nvSpPr>
          <p:cNvPr id="40" name="Shape 38"/>
          <p:cNvSpPr/>
          <p:nvPr/>
        </p:nvSpPr>
        <p:spPr>
          <a:xfrm>
            <a:off x="10362941" y="6748272"/>
            <a:ext cx="304792" cy="109728"/>
          </a:xfrm>
          <a:prstGeom prst="rect">
            <a:avLst/>
          </a:prstGeom>
          <a:solidFill>
            <a:srgbClr val="E0A526"/>
          </a:solidFill>
          <a:ln/>
        </p:spPr>
      </p:sp>
      <p:sp>
        <p:nvSpPr>
          <p:cNvPr id="41" name="Shape 39"/>
          <p:cNvSpPr/>
          <p:nvPr/>
        </p:nvSpPr>
        <p:spPr>
          <a:xfrm>
            <a:off x="10667733" y="6748272"/>
            <a:ext cx="304792" cy="109728"/>
          </a:xfrm>
          <a:prstGeom prst="rect">
            <a:avLst/>
          </a:prstGeom>
          <a:solidFill>
            <a:srgbClr val="0E5E6F"/>
          </a:solidFill>
          <a:ln/>
        </p:spPr>
      </p:sp>
      <p:sp>
        <p:nvSpPr>
          <p:cNvPr id="42" name="Shape 40"/>
          <p:cNvSpPr/>
          <p:nvPr/>
        </p:nvSpPr>
        <p:spPr>
          <a:xfrm>
            <a:off x="10972526" y="6748272"/>
            <a:ext cx="304792" cy="109728"/>
          </a:xfrm>
          <a:prstGeom prst="rect">
            <a:avLst/>
          </a:prstGeom>
          <a:solidFill>
            <a:srgbClr val="8B1E3F"/>
          </a:solidFill>
          <a:ln/>
        </p:spPr>
      </p:sp>
      <p:sp>
        <p:nvSpPr>
          <p:cNvPr id="43" name="Shape 41"/>
          <p:cNvSpPr/>
          <p:nvPr/>
        </p:nvSpPr>
        <p:spPr>
          <a:xfrm>
            <a:off x="11277318" y="6748272"/>
            <a:ext cx="304792" cy="109728"/>
          </a:xfrm>
          <a:prstGeom prst="rect">
            <a:avLst/>
          </a:prstGeom>
          <a:solidFill>
            <a:srgbClr val="0E5E6F"/>
          </a:solidFill>
          <a:ln/>
        </p:spPr>
      </p:sp>
      <p:sp>
        <p:nvSpPr>
          <p:cNvPr id="44" name="Shape 42"/>
          <p:cNvSpPr/>
          <p:nvPr/>
        </p:nvSpPr>
        <p:spPr>
          <a:xfrm>
            <a:off x="11582110" y="6748272"/>
            <a:ext cx="304792" cy="109728"/>
          </a:xfrm>
          <a:prstGeom prst="rect">
            <a:avLst/>
          </a:prstGeom>
          <a:solidFill>
            <a:srgbClr val="E0A526"/>
          </a:solidFill>
          <a:ln/>
        </p:spPr>
      </p:sp>
      <p:sp>
        <p:nvSpPr>
          <p:cNvPr id="45" name="Shape 43"/>
          <p:cNvSpPr/>
          <p:nvPr/>
        </p:nvSpPr>
        <p:spPr>
          <a:xfrm>
            <a:off x="11886903" y="6748272"/>
            <a:ext cx="304792" cy="109728"/>
          </a:xfrm>
          <a:prstGeom prst="rect">
            <a:avLst/>
          </a:prstGeom>
          <a:solidFill>
            <a:srgbClr val="0E5E6F"/>
          </a:solidFill>
          <a:ln/>
        </p:spPr>
      </p:sp>
      <p:sp>
        <p:nvSpPr>
          <p:cNvPr id="46" name="Text 44"/>
          <p:cNvSpPr txBox="1"/>
          <p:nvPr/>
        </p:nvSpPr>
        <p:spPr>
          <a:xfrm>
            <a:off x="548640" y="1645920"/>
            <a:ext cx="11094415" cy="4617720"/>
          </a:xfrm>
          <a:prstGeom prst="rect">
            <a:avLst/>
          </a:prstGeom>
          <a:noFill/>
          <a:ln/>
        </p:spPr>
        <p:txBody>
          <a:bodyPr wrap="square" lIns="0" tIns="0" rIns="0" bIns="0" rtlCol="0" anchor="t">
            <a:normAutofit/>
          </a:bodyPr>
          <a:lstStyle/>
          <a:p>
            <a:pPr marL="342900" indent="-342900">
              <a:spcAft>
                <a:spcPts val="800"/>
              </a:spcAft>
              <a:buSzPct val="100000"/>
              <a:buChar char="•"/>
            </a:pPr>
            <a:r>
              <a:rPr lang="en-US" sz="1500" dirty="0">
                <a:solidFill>
                  <a:srgbClr val="1C2833"/>
                </a:solidFill>
                <a:latin typeface="Calibri" pitchFamily="34" charset="0"/>
                <a:ea typeface="Calibri" pitchFamily="34" charset="-122"/>
                <a:cs typeface="Calibri" pitchFamily="34" charset="-120"/>
              </a:rPr>
              <a:t>The source is the September 2026 SIR lists for the five constituencies, compiled for these five seats only. They record the outcome for every elector on the roll before the revision, whether struck off (with the officer's reason), kept but summoned to a hearing (with the rule), or kept.</a:t>
            </a:r>
            <a:endParaRPr lang="en-US" sz="1500" dirty="0"/>
          </a:p>
          <a:p>
            <a:pPr marL="342900" indent="-342900">
              <a:spcAft>
                <a:spcPts val="800"/>
              </a:spcAft>
              <a:buSzPct val="100000"/>
              <a:buChar char="•"/>
            </a:pPr>
            <a:r>
              <a:rPr lang="en-US" sz="1500" dirty="0">
                <a:solidFill>
                  <a:srgbClr val="1C2833"/>
                </a:solidFill>
                <a:latin typeface="Calibri" pitchFamily="34" charset="0"/>
                <a:ea typeface="Calibri" pitchFamily="34" charset="-122"/>
                <a:cs typeface="Calibri" pitchFamily="34" charset="-120"/>
              </a:rPr>
              <a:t>The removal rate is the electors on the absent-shifted-dead list divided by the electors on the roll before the revision, for each group.</a:t>
            </a:r>
            <a:endParaRPr lang="en-US" sz="1500" dirty="0"/>
          </a:p>
          <a:p>
            <a:pPr marL="342900" indent="-342900">
              <a:spcAft>
                <a:spcPts val="800"/>
              </a:spcAft>
              <a:buSzPct val="100000"/>
              <a:buChar char="•"/>
            </a:pPr>
            <a:r>
              <a:rPr lang="en-US" sz="1500" dirty="0">
                <a:solidFill>
                  <a:srgbClr val="1C2833"/>
                </a:solidFill>
                <a:latin typeface="Calibri" pitchFamily="34" charset="0"/>
                <a:ea typeface="Calibri" pitchFamily="34" charset="-122"/>
                <a:cs typeface="Calibri" pitchFamily="34" charset="-120"/>
              </a:rPr>
              <a:t>The within-part difference is one group's rate minus another's inside each polling part, pooled and weighted by the smaller group in each part. Parts with fewer than 20 of either group are left out. This holds the neighbourhood and the officer constant.</a:t>
            </a:r>
            <a:endParaRPr lang="en-US" sz="1500" dirty="0"/>
          </a:p>
          <a:p>
            <a:pPr marL="342900" indent="-342900">
              <a:spcAft>
                <a:spcPts val="800"/>
              </a:spcAft>
              <a:buSzPct val="100000"/>
              <a:buChar char="•"/>
            </a:pPr>
            <a:r>
              <a:rPr lang="en-US" sz="1500" dirty="0">
                <a:solidFill>
                  <a:srgbClr val="1C2833"/>
                </a:solidFill>
                <a:latin typeface="Calibri" pitchFamily="34" charset="0"/>
                <a:ea typeface="Calibri" pitchFamily="34" charset="-122"/>
                <a:cs typeface="Calibri" pitchFamily="34" charset="-120"/>
              </a:rPr>
              <a:t>Part correlations: Spearman rank correlations across parts with at least 100 electors, within each constituency.</a:t>
            </a:r>
            <a:endParaRPr lang="en-US" sz="1500" dirty="0"/>
          </a:p>
          <a:p>
            <a:pPr marL="342900" indent="-342900">
              <a:spcAft>
                <a:spcPts val="800"/>
              </a:spcAft>
              <a:buSzPct val="100000"/>
              <a:buChar char="•"/>
            </a:pPr>
            <a:r>
              <a:rPr lang="en-US" sz="1500" dirty="0">
                <a:solidFill>
                  <a:srgbClr val="1C2833"/>
                </a:solidFill>
                <a:latin typeface="Calibri" pitchFamily="34" charset="0"/>
                <a:ea typeface="Calibri" pitchFamily="34" charset="-122"/>
                <a:cs typeface="Calibri" pitchFamily="34" charset="-120"/>
              </a:rPr>
              <a:t>The 2023 results are the declared Assembly results. Only counts are published, never a name, EPIC number or address.</a:t>
            </a:r>
            <a:endParaRPr lang="en-US" sz="15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6E1832"/>
        </a:solidFill>
      </p:bgPr>
    </p:bg>
    <p:spTree>
      <p:nvGrpSpPr>
        <p:cNvPr id="1" name=""/>
        <p:cNvGrpSpPr/>
        <p:nvPr/>
      </p:nvGrpSpPr>
      <p:grpSpPr>
        <a:xfrm>
          <a:off x="0" y="0"/>
          <a:ext cx="0" cy="0"/>
          <a:chOff x="0" y="0"/>
          <a:chExt cx="0" cy="0"/>
        </a:xfrm>
      </p:grpSpPr>
      <p:sp>
        <p:nvSpPr>
          <p:cNvPr id="2" name="Text 0"/>
          <p:cNvSpPr txBox="1"/>
          <p:nvPr/>
        </p:nvSpPr>
        <p:spPr>
          <a:xfrm>
            <a:off x="548640" y="1280160"/>
            <a:ext cx="11094415" cy="1097280"/>
          </a:xfrm>
          <a:prstGeom prst="rect">
            <a:avLst/>
          </a:prstGeom>
          <a:noFill/>
          <a:ln/>
        </p:spPr>
        <p:txBody>
          <a:bodyPr wrap="square" lIns="0" tIns="0" rIns="0" bIns="0" rtlCol="0" anchor="t"/>
          <a:lstStyle/>
          <a:p>
            <a:pPr indent="0" marL="0">
              <a:buNone/>
            </a:pPr>
            <a:r>
              <a:rPr lang="en-US" sz="3400" b="1" dirty="0">
                <a:solidFill>
                  <a:srgbClr val="FFFFFF"/>
                </a:solidFill>
                <a:latin typeface="Cambria" pitchFamily="34" charset="0"/>
                <a:ea typeface="Cambria" pitchFamily="34" charset="-122"/>
                <a:cs typeface="Cambria" pitchFamily="34" charset="-120"/>
              </a:rPr>
              <a:t>The full analysis</a:t>
            </a:r>
            <a:endParaRPr lang="en-US" sz="3400" dirty="0"/>
          </a:p>
        </p:txBody>
      </p:sp>
      <p:sp>
        <p:nvSpPr>
          <p:cNvPr id="3" name="Text 1"/>
          <p:cNvSpPr txBox="1"/>
          <p:nvPr/>
        </p:nvSpPr>
        <p:spPr>
          <a:xfrm>
            <a:off x="548640" y="2743200"/>
            <a:ext cx="11094415" cy="2377440"/>
          </a:xfrm>
          <a:prstGeom prst="rect">
            <a:avLst/>
          </a:prstGeom>
          <a:noFill/>
          <a:ln/>
        </p:spPr>
        <p:txBody>
          <a:bodyPr wrap="square" lIns="0" tIns="0" rIns="0" bIns="0" rtlCol="0" anchor="t"/>
          <a:lstStyle/>
          <a:p>
            <a:pPr indent="0" marL="0">
              <a:spcAft>
                <a:spcPts val="1000"/>
              </a:spcAft>
              <a:buNone/>
            </a:pPr>
            <a:r>
              <a:rPr lang="en-US" sz="1700" dirty="0">
                <a:solidFill>
                  <a:srgbClr val="F2D9B8"/>
                </a:solidFill>
                <a:latin typeface="Calibri" pitchFamily="34" charset="0"/>
                <a:ea typeface="Calibri" pitchFamily="34" charset="-122"/>
                <a:cs typeface="Calibri" pitchFamily="34" charset="-120"/>
              </a:rPr>
              <a:t>The dashboard, the part explorer for every polling part, and the full report with a chapter for each constituency, are published online alongside this deck.</a:t>
            </a:r>
            <a:endParaRPr lang="en-US" sz="1700" dirty="0"/>
          </a:p>
          <a:p>
            <a:pPr indent="0" marL="0">
              <a:spcAft>
                <a:spcPts val="1000"/>
              </a:spcAft>
              <a:buNone/>
            </a:pPr>
            <a:r>
              <a:rPr lang="en-US" sz="1700" dirty="0">
                <a:solidFill>
                  <a:srgbClr val="F2D9B8"/>
                </a:solidFill>
                <a:latin typeface="Calibri" pitchFamily="34" charset="0"/>
                <a:ea typeface="Calibri" pitchFamily="34" charset="-122"/>
                <a:cs typeface="Calibri" pitchFamily="34" charset="-120"/>
              </a:rPr>
              <a:t>PinPoint Ventures</a:t>
            </a:r>
            <a:endParaRPr lang="en-US" sz="1700" dirty="0"/>
          </a:p>
        </p:txBody>
      </p:sp>
      <p:sp>
        <p:nvSpPr>
          <p:cNvPr id="4" name="Shape 2"/>
          <p:cNvSpPr/>
          <p:nvPr/>
        </p:nvSpPr>
        <p:spPr>
          <a:xfrm>
            <a:off x="0" y="6748272"/>
            <a:ext cx="304792" cy="109728"/>
          </a:xfrm>
          <a:prstGeom prst="rect">
            <a:avLst/>
          </a:prstGeom>
          <a:solidFill>
            <a:srgbClr val="8B1E3F"/>
          </a:solidFill>
          <a:ln/>
        </p:spPr>
      </p:sp>
      <p:sp>
        <p:nvSpPr>
          <p:cNvPr id="5" name="Shape 3"/>
          <p:cNvSpPr/>
          <p:nvPr/>
        </p:nvSpPr>
        <p:spPr>
          <a:xfrm>
            <a:off x="304792" y="6748272"/>
            <a:ext cx="304792" cy="109728"/>
          </a:xfrm>
          <a:prstGeom prst="rect">
            <a:avLst/>
          </a:prstGeom>
          <a:solidFill>
            <a:srgbClr val="0E5E6F"/>
          </a:solidFill>
          <a:ln/>
        </p:spPr>
      </p:sp>
      <p:sp>
        <p:nvSpPr>
          <p:cNvPr id="6" name="Shape 4"/>
          <p:cNvSpPr/>
          <p:nvPr/>
        </p:nvSpPr>
        <p:spPr>
          <a:xfrm>
            <a:off x="609585" y="6748272"/>
            <a:ext cx="304792" cy="109728"/>
          </a:xfrm>
          <a:prstGeom prst="rect">
            <a:avLst/>
          </a:prstGeom>
          <a:solidFill>
            <a:srgbClr val="E0A526"/>
          </a:solidFill>
          <a:ln/>
        </p:spPr>
      </p:sp>
      <p:sp>
        <p:nvSpPr>
          <p:cNvPr id="7" name="Shape 5"/>
          <p:cNvSpPr/>
          <p:nvPr/>
        </p:nvSpPr>
        <p:spPr>
          <a:xfrm>
            <a:off x="914377" y="6748272"/>
            <a:ext cx="304792" cy="109728"/>
          </a:xfrm>
          <a:prstGeom prst="rect">
            <a:avLst/>
          </a:prstGeom>
          <a:solidFill>
            <a:srgbClr val="0E5E6F"/>
          </a:solidFill>
          <a:ln/>
        </p:spPr>
      </p:sp>
      <p:sp>
        <p:nvSpPr>
          <p:cNvPr id="8" name="Shape 6"/>
          <p:cNvSpPr/>
          <p:nvPr/>
        </p:nvSpPr>
        <p:spPr>
          <a:xfrm>
            <a:off x="1219170" y="6748272"/>
            <a:ext cx="304792" cy="109728"/>
          </a:xfrm>
          <a:prstGeom prst="rect">
            <a:avLst/>
          </a:prstGeom>
          <a:solidFill>
            <a:srgbClr val="8B1E3F"/>
          </a:solidFill>
          <a:ln/>
        </p:spPr>
      </p:sp>
      <p:sp>
        <p:nvSpPr>
          <p:cNvPr id="9" name="Shape 7"/>
          <p:cNvSpPr/>
          <p:nvPr/>
        </p:nvSpPr>
        <p:spPr>
          <a:xfrm>
            <a:off x="1523962" y="6748272"/>
            <a:ext cx="304792" cy="109728"/>
          </a:xfrm>
          <a:prstGeom prst="rect">
            <a:avLst/>
          </a:prstGeom>
          <a:solidFill>
            <a:srgbClr val="0E5E6F"/>
          </a:solidFill>
          <a:ln/>
        </p:spPr>
      </p:sp>
      <p:sp>
        <p:nvSpPr>
          <p:cNvPr id="10" name="Shape 8"/>
          <p:cNvSpPr/>
          <p:nvPr/>
        </p:nvSpPr>
        <p:spPr>
          <a:xfrm>
            <a:off x="1828754" y="6748272"/>
            <a:ext cx="304792" cy="109728"/>
          </a:xfrm>
          <a:prstGeom prst="rect">
            <a:avLst/>
          </a:prstGeom>
          <a:solidFill>
            <a:srgbClr val="E0A526"/>
          </a:solidFill>
          <a:ln/>
        </p:spPr>
      </p:sp>
      <p:sp>
        <p:nvSpPr>
          <p:cNvPr id="11" name="Shape 9"/>
          <p:cNvSpPr/>
          <p:nvPr/>
        </p:nvSpPr>
        <p:spPr>
          <a:xfrm>
            <a:off x="2133547" y="6748272"/>
            <a:ext cx="304792" cy="109728"/>
          </a:xfrm>
          <a:prstGeom prst="rect">
            <a:avLst/>
          </a:prstGeom>
          <a:solidFill>
            <a:srgbClr val="0E5E6F"/>
          </a:solidFill>
          <a:ln/>
        </p:spPr>
      </p:sp>
      <p:sp>
        <p:nvSpPr>
          <p:cNvPr id="12" name="Shape 10"/>
          <p:cNvSpPr/>
          <p:nvPr/>
        </p:nvSpPr>
        <p:spPr>
          <a:xfrm>
            <a:off x="2438339" y="6748272"/>
            <a:ext cx="304792" cy="109728"/>
          </a:xfrm>
          <a:prstGeom prst="rect">
            <a:avLst/>
          </a:prstGeom>
          <a:solidFill>
            <a:srgbClr val="8B1E3F"/>
          </a:solidFill>
          <a:ln/>
        </p:spPr>
      </p:sp>
      <p:sp>
        <p:nvSpPr>
          <p:cNvPr id="13" name="Shape 11"/>
          <p:cNvSpPr/>
          <p:nvPr/>
        </p:nvSpPr>
        <p:spPr>
          <a:xfrm>
            <a:off x="2743131" y="6748272"/>
            <a:ext cx="304792" cy="109728"/>
          </a:xfrm>
          <a:prstGeom prst="rect">
            <a:avLst/>
          </a:prstGeom>
          <a:solidFill>
            <a:srgbClr val="0E5E6F"/>
          </a:solidFill>
          <a:ln/>
        </p:spPr>
      </p:sp>
      <p:sp>
        <p:nvSpPr>
          <p:cNvPr id="14" name="Shape 12"/>
          <p:cNvSpPr/>
          <p:nvPr/>
        </p:nvSpPr>
        <p:spPr>
          <a:xfrm>
            <a:off x="3047924" y="6748272"/>
            <a:ext cx="304792" cy="109728"/>
          </a:xfrm>
          <a:prstGeom prst="rect">
            <a:avLst/>
          </a:prstGeom>
          <a:solidFill>
            <a:srgbClr val="E0A526"/>
          </a:solidFill>
          <a:ln/>
        </p:spPr>
      </p:sp>
      <p:sp>
        <p:nvSpPr>
          <p:cNvPr id="15" name="Shape 13"/>
          <p:cNvSpPr/>
          <p:nvPr/>
        </p:nvSpPr>
        <p:spPr>
          <a:xfrm>
            <a:off x="3352716" y="6748272"/>
            <a:ext cx="304792" cy="109728"/>
          </a:xfrm>
          <a:prstGeom prst="rect">
            <a:avLst/>
          </a:prstGeom>
          <a:solidFill>
            <a:srgbClr val="0E5E6F"/>
          </a:solidFill>
          <a:ln/>
        </p:spPr>
      </p:sp>
      <p:sp>
        <p:nvSpPr>
          <p:cNvPr id="16" name="Shape 14"/>
          <p:cNvSpPr/>
          <p:nvPr/>
        </p:nvSpPr>
        <p:spPr>
          <a:xfrm>
            <a:off x="3657509" y="6748272"/>
            <a:ext cx="304792" cy="109728"/>
          </a:xfrm>
          <a:prstGeom prst="rect">
            <a:avLst/>
          </a:prstGeom>
          <a:solidFill>
            <a:srgbClr val="8B1E3F"/>
          </a:solidFill>
          <a:ln/>
        </p:spPr>
      </p:sp>
      <p:sp>
        <p:nvSpPr>
          <p:cNvPr id="17" name="Shape 15"/>
          <p:cNvSpPr/>
          <p:nvPr/>
        </p:nvSpPr>
        <p:spPr>
          <a:xfrm>
            <a:off x="3962301" y="6748272"/>
            <a:ext cx="304792" cy="109728"/>
          </a:xfrm>
          <a:prstGeom prst="rect">
            <a:avLst/>
          </a:prstGeom>
          <a:solidFill>
            <a:srgbClr val="0E5E6F"/>
          </a:solidFill>
          <a:ln/>
        </p:spPr>
      </p:sp>
      <p:sp>
        <p:nvSpPr>
          <p:cNvPr id="18" name="Shape 16"/>
          <p:cNvSpPr/>
          <p:nvPr/>
        </p:nvSpPr>
        <p:spPr>
          <a:xfrm>
            <a:off x="4267093" y="6748272"/>
            <a:ext cx="304792" cy="109728"/>
          </a:xfrm>
          <a:prstGeom prst="rect">
            <a:avLst/>
          </a:prstGeom>
          <a:solidFill>
            <a:srgbClr val="E0A526"/>
          </a:solidFill>
          <a:ln/>
        </p:spPr>
      </p:sp>
      <p:sp>
        <p:nvSpPr>
          <p:cNvPr id="19" name="Shape 17"/>
          <p:cNvSpPr/>
          <p:nvPr/>
        </p:nvSpPr>
        <p:spPr>
          <a:xfrm>
            <a:off x="4571886" y="6748272"/>
            <a:ext cx="304792" cy="109728"/>
          </a:xfrm>
          <a:prstGeom prst="rect">
            <a:avLst/>
          </a:prstGeom>
          <a:solidFill>
            <a:srgbClr val="0E5E6F"/>
          </a:solidFill>
          <a:ln/>
        </p:spPr>
      </p:sp>
      <p:sp>
        <p:nvSpPr>
          <p:cNvPr id="20" name="Shape 18"/>
          <p:cNvSpPr/>
          <p:nvPr/>
        </p:nvSpPr>
        <p:spPr>
          <a:xfrm>
            <a:off x="4876678" y="6748272"/>
            <a:ext cx="304792" cy="109728"/>
          </a:xfrm>
          <a:prstGeom prst="rect">
            <a:avLst/>
          </a:prstGeom>
          <a:solidFill>
            <a:srgbClr val="8B1E3F"/>
          </a:solidFill>
          <a:ln/>
        </p:spPr>
      </p:sp>
      <p:sp>
        <p:nvSpPr>
          <p:cNvPr id="21" name="Shape 19"/>
          <p:cNvSpPr/>
          <p:nvPr/>
        </p:nvSpPr>
        <p:spPr>
          <a:xfrm>
            <a:off x="5181470" y="6748272"/>
            <a:ext cx="304792" cy="109728"/>
          </a:xfrm>
          <a:prstGeom prst="rect">
            <a:avLst/>
          </a:prstGeom>
          <a:solidFill>
            <a:srgbClr val="0E5E6F"/>
          </a:solidFill>
          <a:ln/>
        </p:spPr>
      </p:sp>
      <p:sp>
        <p:nvSpPr>
          <p:cNvPr id="22" name="Shape 20"/>
          <p:cNvSpPr/>
          <p:nvPr/>
        </p:nvSpPr>
        <p:spPr>
          <a:xfrm>
            <a:off x="5486263" y="6748272"/>
            <a:ext cx="304792" cy="109728"/>
          </a:xfrm>
          <a:prstGeom prst="rect">
            <a:avLst/>
          </a:prstGeom>
          <a:solidFill>
            <a:srgbClr val="E0A526"/>
          </a:solidFill>
          <a:ln/>
        </p:spPr>
      </p:sp>
      <p:sp>
        <p:nvSpPr>
          <p:cNvPr id="23" name="Shape 21"/>
          <p:cNvSpPr/>
          <p:nvPr/>
        </p:nvSpPr>
        <p:spPr>
          <a:xfrm>
            <a:off x="5791055" y="6748272"/>
            <a:ext cx="304792" cy="109728"/>
          </a:xfrm>
          <a:prstGeom prst="rect">
            <a:avLst/>
          </a:prstGeom>
          <a:solidFill>
            <a:srgbClr val="0E5E6F"/>
          </a:solidFill>
          <a:ln/>
        </p:spPr>
      </p:sp>
      <p:sp>
        <p:nvSpPr>
          <p:cNvPr id="24" name="Shape 22"/>
          <p:cNvSpPr/>
          <p:nvPr/>
        </p:nvSpPr>
        <p:spPr>
          <a:xfrm>
            <a:off x="6095848" y="6748272"/>
            <a:ext cx="304792" cy="109728"/>
          </a:xfrm>
          <a:prstGeom prst="rect">
            <a:avLst/>
          </a:prstGeom>
          <a:solidFill>
            <a:srgbClr val="8B1E3F"/>
          </a:solidFill>
          <a:ln/>
        </p:spPr>
      </p:sp>
      <p:sp>
        <p:nvSpPr>
          <p:cNvPr id="25" name="Shape 23"/>
          <p:cNvSpPr/>
          <p:nvPr/>
        </p:nvSpPr>
        <p:spPr>
          <a:xfrm>
            <a:off x="6400640" y="6748272"/>
            <a:ext cx="304792" cy="109728"/>
          </a:xfrm>
          <a:prstGeom prst="rect">
            <a:avLst/>
          </a:prstGeom>
          <a:solidFill>
            <a:srgbClr val="0E5E6F"/>
          </a:solidFill>
          <a:ln/>
        </p:spPr>
      </p:sp>
      <p:sp>
        <p:nvSpPr>
          <p:cNvPr id="26" name="Shape 24"/>
          <p:cNvSpPr/>
          <p:nvPr/>
        </p:nvSpPr>
        <p:spPr>
          <a:xfrm>
            <a:off x="6705432" y="6748272"/>
            <a:ext cx="304792" cy="109728"/>
          </a:xfrm>
          <a:prstGeom prst="rect">
            <a:avLst/>
          </a:prstGeom>
          <a:solidFill>
            <a:srgbClr val="E0A526"/>
          </a:solidFill>
          <a:ln/>
        </p:spPr>
      </p:sp>
      <p:sp>
        <p:nvSpPr>
          <p:cNvPr id="27" name="Shape 25"/>
          <p:cNvSpPr/>
          <p:nvPr/>
        </p:nvSpPr>
        <p:spPr>
          <a:xfrm>
            <a:off x="7010225" y="6748272"/>
            <a:ext cx="304792" cy="109728"/>
          </a:xfrm>
          <a:prstGeom prst="rect">
            <a:avLst/>
          </a:prstGeom>
          <a:solidFill>
            <a:srgbClr val="0E5E6F"/>
          </a:solidFill>
          <a:ln/>
        </p:spPr>
      </p:sp>
      <p:sp>
        <p:nvSpPr>
          <p:cNvPr id="28" name="Shape 26"/>
          <p:cNvSpPr/>
          <p:nvPr/>
        </p:nvSpPr>
        <p:spPr>
          <a:xfrm>
            <a:off x="7315017" y="6748272"/>
            <a:ext cx="304792" cy="109728"/>
          </a:xfrm>
          <a:prstGeom prst="rect">
            <a:avLst/>
          </a:prstGeom>
          <a:solidFill>
            <a:srgbClr val="8B1E3F"/>
          </a:solidFill>
          <a:ln/>
        </p:spPr>
      </p:sp>
      <p:sp>
        <p:nvSpPr>
          <p:cNvPr id="29" name="Shape 27"/>
          <p:cNvSpPr/>
          <p:nvPr/>
        </p:nvSpPr>
        <p:spPr>
          <a:xfrm>
            <a:off x="7619809" y="6748272"/>
            <a:ext cx="304792" cy="109728"/>
          </a:xfrm>
          <a:prstGeom prst="rect">
            <a:avLst/>
          </a:prstGeom>
          <a:solidFill>
            <a:srgbClr val="0E5E6F"/>
          </a:solidFill>
          <a:ln/>
        </p:spPr>
      </p:sp>
      <p:sp>
        <p:nvSpPr>
          <p:cNvPr id="30" name="Shape 28"/>
          <p:cNvSpPr/>
          <p:nvPr/>
        </p:nvSpPr>
        <p:spPr>
          <a:xfrm>
            <a:off x="7924602" y="6748272"/>
            <a:ext cx="304792" cy="109728"/>
          </a:xfrm>
          <a:prstGeom prst="rect">
            <a:avLst/>
          </a:prstGeom>
          <a:solidFill>
            <a:srgbClr val="E0A526"/>
          </a:solidFill>
          <a:ln/>
        </p:spPr>
      </p:sp>
      <p:sp>
        <p:nvSpPr>
          <p:cNvPr id="31" name="Shape 29"/>
          <p:cNvSpPr/>
          <p:nvPr/>
        </p:nvSpPr>
        <p:spPr>
          <a:xfrm>
            <a:off x="8229394" y="6748272"/>
            <a:ext cx="304792" cy="109728"/>
          </a:xfrm>
          <a:prstGeom prst="rect">
            <a:avLst/>
          </a:prstGeom>
          <a:solidFill>
            <a:srgbClr val="0E5E6F"/>
          </a:solidFill>
          <a:ln/>
        </p:spPr>
      </p:sp>
      <p:sp>
        <p:nvSpPr>
          <p:cNvPr id="32" name="Shape 30"/>
          <p:cNvSpPr/>
          <p:nvPr/>
        </p:nvSpPr>
        <p:spPr>
          <a:xfrm>
            <a:off x="8534187" y="6748272"/>
            <a:ext cx="304792" cy="109728"/>
          </a:xfrm>
          <a:prstGeom prst="rect">
            <a:avLst/>
          </a:prstGeom>
          <a:solidFill>
            <a:srgbClr val="8B1E3F"/>
          </a:solidFill>
          <a:ln/>
        </p:spPr>
      </p:sp>
      <p:sp>
        <p:nvSpPr>
          <p:cNvPr id="33" name="Shape 31"/>
          <p:cNvSpPr/>
          <p:nvPr/>
        </p:nvSpPr>
        <p:spPr>
          <a:xfrm>
            <a:off x="8838979" y="6748272"/>
            <a:ext cx="304792" cy="109728"/>
          </a:xfrm>
          <a:prstGeom prst="rect">
            <a:avLst/>
          </a:prstGeom>
          <a:solidFill>
            <a:srgbClr val="0E5E6F"/>
          </a:solidFill>
          <a:ln/>
        </p:spPr>
      </p:sp>
      <p:sp>
        <p:nvSpPr>
          <p:cNvPr id="34" name="Shape 32"/>
          <p:cNvSpPr/>
          <p:nvPr/>
        </p:nvSpPr>
        <p:spPr>
          <a:xfrm>
            <a:off x="9143771" y="6748272"/>
            <a:ext cx="304792" cy="109728"/>
          </a:xfrm>
          <a:prstGeom prst="rect">
            <a:avLst/>
          </a:prstGeom>
          <a:solidFill>
            <a:srgbClr val="E0A526"/>
          </a:solidFill>
          <a:ln/>
        </p:spPr>
      </p:sp>
      <p:sp>
        <p:nvSpPr>
          <p:cNvPr id="35" name="Shape 33"/>
          <p:cNvSpPr/>
          <p:nvPr/>
        </p:nvSpPr>
        <p:spPr>
          <a:xfrm>
            <a:off x="9448564" y="6748272"/>
            <a:ext cx="304792" cy="109728"/>
          </a:xfrm>
          <a:prstGeom prst="rect">
            <a:avLst/>
          </a:prstGeom>
          <a:solidFill>
            <a:srgbClr val="0E5E6F"/>
          </a:solidFill>
          <a:ln/>
        </p:spPr>
      </p:sp>
      <p:sp>
        <p:nvSpPr>
          <p:cNvPr id="36" name="Shape 34"/>
          <p:cNvSpPr/>
          <p:nvPr/>
        </p:nvSpPr>
        <p:spPr>
          <a:xfrm>
            <a:off x="9753356" y="6748272"/>
            <a:ext cx="304792" cy="109728"/>
          </a:xfrm>
          <a:prstGeom prst="rect">
            <a:avLst/>
          </a:prstGeom>
          <a:solidFill>
            <a:srgbClr val="8B1E3F"/>
          </a:solidFill>
          <a:ln/>
        </p:spPr>
      </p:sp>
      <p:sp>
        <p:nvSpPr>
          <p:cNvPr id="37" name="Shape 35"/>
          <p:cNvSpPr/>
          <p:nvPr/>
        </p:nvSpPr>
        <p:spPr>
          <a:xfrm>
            <a:off x="10058149" y="6748272"/>
            <a:ext cx="304792" cy="109728"/>
          </a:xfrm>
          <a:prstGeom prst="rect">
            <a:avLst/>
          </a:prstGeom>
          <a:solidFill>
            <a:srgbClr val="0E5E6F"/>
          </a:solidFill>
          <a:ln/>
        </p:spPr>
      </p:sp>
      <p:sp>
        <p:nvSpPr>
          <p:cNvPr id="38" name="Shape 36"/>
          <p:cNvSpPr/>
          <p:nvPr/>
        </p:nvSpPr>
        <p:spPr>
          <a:xfrm>
            <a:off x="10362941" y="6748272"/>
            <a:ext cx="304792" cy="109728"/>
          </a:xfrm>
          <a:prstGeom prst="rect">
            <a:avLst/>
          </a:prstGeom>
          <a:solidFill>
            <a:srgbClr val="E0A526"/>
          </a:solidFill>
          <a:ln/>
        </p:spPr>
      </p:sp>
      <p:sp>
        <p:nvSpPr>
          <p:cNvPr id="39" name="Shape 37"/>
          <p:cNvSpPr/>
          <p:nvPr/>
        </p:nvSpPr>
        <p:spPr>
          <a:xfrm>
            <a:off x="10667733" y="6748272"/>
            <a:ext cx="304792" cy="109728"/>
          </a:xfrm>
          <a:prstGeom prst="rect">
            <a:avLst/>
          </a:prstGeom>
          <a:solidFill>
            <a:srgbClr val="0E5E6F"/>
          </a:solidFill>
          <a:ln/>
        </p:spPr>
      </p:sp>
      <p:sp>
        <p:nvSpPr>
          <p:cNvPr id="40" name="Shape 38"/>
          <p:cNvSpPr/>
          <p:nvPr/>
        </p:nvSpPr>
        <p:spPr>
          <a:xfrm>
            <a:off x="10972526" y="6748272"/>
            <a:ext cx="304792" cy="109728"/>
          </a:xfrm>
          <a:prstGeom prst="rect">
            <a:avLst/>
          </a:prstGeom>
          <a:solidFill>
            <a:srgbClr val="8B1E3F"/>
          </a:solidFill>
          <a:ln/>
        </p:spPr>
      </p:sp>
      <p:sp>
        <p:nvSpPr>
          <p:cNvPr id="41" name="Shape 39"/>
          <p:cNvSpPr/>
          <p:nvPr/>
        </p:nvSpPr>
        <p:spPr>
          <a:xfrm>
            <a:off x="11277318" y="6748272"/>
            <a:ext cx="304792" cy="109728"/>
          </a:xfrm>
          <a:prstGeom prst="rect">
            <a:avLst/>
          </a:prstGeom>
          <a:solidFill>
            <a:srgbClr val="0E5E6F"/>
          </a:solidFill>
          <a:ln/>
        </p:spPr>
      </p:sp>
      <p:sp>
        <p:nvSpPr>
          <p:cNvPr id="42" name="Shape 40"/>
          <p:cNvSpPr/>
          <p:nvPr/>
        </p:nvSpPr>
        <p:spPr>
          <a:xfrm>
            <a:off x="11582110" y="6748272"/>
            <a:ext cx="304792" cy="109728"/>
          </a:xfrm>
          <a:prstGeom prst="rect">
            <a:avLst/>
          </a:prstGeom>
          <a:solidFill>
            <a:srgbClr val="E0A526"/>
          </a:solidFill>
          <a:ln/>
        </p:spPr>
      </p:sp>
      <p:sp>
        <p:nvSpPr>
          <p:cNvPr id="43" name="Shape 41"/>
          <p:cNvSpPr/>
          <p:nvPr/>
        </p:nvSpPr>
        <p:spPr>
          <a:xfrm>
            <a:off x="11886903" y="6748272"/>
            <a:ext cx="304792" cy="109728"/>
          </a:xfrm>
          <a:prstGeom prst="rect">
            <a:avLst/>
          </a:prstGeom>
          <a:solidFill>
            <a:srgbClr val="0E5E6F"/>
          </a:solidFill>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Hyderabad Old City SIR 2026</dc:title>
  <dc:subject>PptxGenJS Presentation</dc:subject>
  <dc:creator>PinPoint Ventures</dc:creator>
  <cp:lastModifiedBy>PinPoint Ventures</cp:lastModifiedBy>
  <cp:revision>1</cp:revision>
  <dcterms:created xsi:type="dcterms:W3CDTF">2026-10-01T19:41:52Z</dcterms:created>
  <dcterms:modified xsi:type="dcterms:W3CDTF">2026-10-01T19:41:52Z</dcterms:modified>
</cp:coreProperties>
</file>