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7.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8.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9.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10.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charts/chart11.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12.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13.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charts/chart14.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charts/chart15.xml" ContentType="application/vnd.openxmlformats-officedocument.drawingml.chart+xml"/>
  <Override PartName="/ppt/slideMasters/slideMaster17.xml" ContentType="application/vnd.openxmlformats-officedocument.presentationml.slideMaster+xml"/>
  <Override PartName="/ppt/slides/slide17.xml" ContentType="application/vnd.openxmlformats-officedocument.presentationml.slide+xml"/>
  <Override PartName="/ppt/charts/chart16.xml" ContentType="application/vnd.openxmlformats-officedocument.drawingml.chart+xml"/>
  <Override PartName="/ppt/slideMasters/slideMaster18.xml" ContentType="application/vnd.openxmlformats-officedocument.presentationml.slideMaster+xml"/>
  <Override PartName="/ppt/slides/slide18.xml" ContentType="application/vnd.openxmlformats-officedocument.presentationml.slide+xml"/>
  <Override PartName="/ppt/charts/chart17.xml" ContentType="application/vnd.openxmlformats-officedocument.drawingml.chart+xml"/>
  <Override PartName="/ppt/slideMasters/slideMaster19.xml" ContentType="application/vnd.openxmlformats-officedocument.presentationml.slideMaster+xml"/>
  <Override PartName="/ppt/slides/slide19.xml" ContentType="application/vnd.openxmlformats-officedocument.presentationml.slide+xml"/>
  <Override PartName="/ppt/charts/chart18.xml" ContentType="application/vnd.openxmlformats-officedocument.drawingml.chart+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charts/chart19.xml" ContentType="application/vnd.openxmlformats-officedocument.drawingml.chart+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charts/chart20.xml" ContentType="application/vnd.openxmlformats-officedocument.drawingml.chart+xml"/>
  <Override PartName="/ppt/slideMasters/slideMaster25.xml" ContentType="application/vnd.openxmlformats-officedocument.presentationml.slideMaster+xml"/>
  <Override PartName="/ppt/slides/slide25.xml" ContentType="application/vnd.openxmlformats-officedocument.presentationml.slide+xml"/>
  <Override PartName="/ppt/charts/chart21.xml" ContentType="application/vnd.openxmlformats-officedocument.drawingml.chart+xml"/>
  <Override PartName="/ppt/slideMasters/slideMaster26.xml" ContentType="application/vnd.openxmlformats-officedocument.presentationml.slideMaster+xml"/>
  <Override PartName="/ppt/slides/slide26.xml" ContentType="application/vnd.openxmlformats-officedocument.presentationml.slide+xml"/>
  <Override PartName="/ppt/charts/chart22.xml" ContentType="application/vnd.openxmlformats-officedocument.drawingml.chart+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Relationships xmlns="http://schemas.openxmlformats.org/package/2006/relationships"><Relationship Id="rId1" Type="http://schemas.openxmlformats.org/officeDocument/2006/relationships/package" Target="../embeddings/Microsoft_Excel_Worksheet22.xlsx"/></Relationships>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Booths</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dPt>
            <c:idx val="0"/>
            <c:invertIfNegative val="0"/>
            <c:bubble3D val="0"/>
            <c:spPr>
              <a:solidFill>
                <a:srgbClr val="95A5A6"/>
              </a:solidFill>
              <a:effectLst/>
            </c:spPr>
          </c:dPt>
          <c:dPt>
            <c:idx val="1"/>
            <c:invertIfNegative val="0"/>
            <c:bubble3D val="0"/>
            <c:spPr>
              <a:solidFill>
                <a:srgbClr val="95A5A6"/>
              </a:solidFill>
              <a:effectLst/>
            </c:spPr>
          </c:dPt>
          <c:dPt>
            <c:idx val="2"/>
            <c:invertIfNegative val="0"/>
            <c:bubble3D val="0"/>
            <c:spPr>
              <a:solidFill>
                <a:srgbClr val="95A5A6"/>
              </a:solidFill>
              <a:effectLst/>
            </c:spPr>
          </c:dPt>
          <c:dPt>
            <c:idx val="3"/>
            <c:invertIfNegative val="0"/>
            <c:bubble3D val="0"/>
            <c:spPr>
              <a:solidFill>
                <a:srgbClr val="95A5A6"/>
              </a:solidFill>
              <a:effectLst/>
            </c:spPr>
          </c:dPt>
          <c:dPt>
            <c:idx val="4"/>
            <c:invertIfNegative val="0"/>
            <c:bubble3D val="0"/>
            <c:spPr>
              <a:solidFill>
                <a:srgbClr val="B03A2E"/>
              </a:solidFill>
              <a:effectLst/>
            </c:spPr>
          </c:dPt>
          <c:dPt>
            <c:idx val="5"/>
            <c:invertIfNegative val="0"/>
            <c:bubble3D val="0"/>
            <c:spPr>
              <a:solidFill>
                <a:srgbClr val="B03A2E"/>
              </a:solidFill>
              <a:effectLst/>
            </c:spPr>
          </c:dPt>
          <c:dPt>
            <c:idx val="6"/>
            <c:invertIfNegative val="0"/>
            <c:bubble3D val="0"/>
            <c:spPr>
              <a:solidFill>
                <a:srgbClr val="B03A2E"/>
              </a:solidFill>
              <a:effectLst/>
            </c:spPr>
          </c:dPt>
          <c:dPt>
            <c:idx val="7"/>
            <c:invertIfNegative val="0"/>
            <c:bubble3D val="0"/>
            <c:spPr>
              <a:solidFill>
                <a:srgbClr val="B03A2E"/>
              </a:solidFill>
              <a:effectLst/>
            </c:spPr>
          </c:dPt>
          <c:cat>
            <c:multiLvlStrRef>
              <c:f>Sheet1!$A$2:$A$9</c:f>
              <c:multiLvlStrCache>
                <c:ptCount val="8"/>
                <c:lvl>
                  <c:pt idx="0">
                    <c:v>0-49</c:v>
                  </c:pt>
                  <c:pt idx="1">
                    <c:v>50-99</c:v>
                  </c:pt>
                  <c:pt idx="2">
                    <c:v>100-149</c:v>
                  </c:pt>
                  <c:pt idx="3">
                    <c:v>150-199</c:v>
                  </c:pt>
                  <c:pt idx="4">
                    <c:v>200-249</c:v>
                  </c:pt>
                  <c:pt idx="5">
                    <c:v>250-299</c:v>
                  </c:pt>
                  <c:pt idx="6">
                    <c:v>300-399</c:v>
                  </c:pt>
                  <c:pt idx="7">
                    <c:v>400+</c:v>
                  </c:pt>
                </c:lvl>
              </c:multiLvlStrCache>
            </c:multiLvlStrRef>
          </c:cat>
          <c:val>
            <c:numRef>
              <c:f>Sheet1!$B$2:$B$9</c:f>
              <c:numCache>
                <c:formatCode>General</c:formatCode>
                <c:ptCount val="8"/>
                <c:pt idx="0">
                  <c:v>23780</c:v>
                </c:pt>
                <c:pt idx="1">
                  <c:v>29872</c:v>
                </c:pt>
                <c:pt idx="2">
                  <c:v>15055</c:v>
                </c:pt>
                <c:pt idx="3">
                  <c:v>5712</c:v>
                </c:pt>
                <c:pt idx="4">
                  <c:v>2093</c:v>
                </c:pt>
                <c:pt idx="5">
                  <c:v>752</c:v>
                </c:pt>
                <c:pt idx="6">
                  <c:v>431</c:v>
                </c:pt>
                <c:pt idx="7">
                  <c:v>142</c:v>
                </c:pt>
              </c:numCache>
            </c:numRef>
          </c:val>
        </c:ser>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title>
          <c:tx>
            <c:rich>
              <a:bodyPr/>
              <a:lstStyle/>
              <a:p>
                <a:pPr>
                  <a:defRPr b="0" i="0" u="none" strike="noStrike">
                    <a:solidFill>
                      <a:srgbClr val="000000"/>
                    </a:solidFill>
                    <a:latin typeface="Arial"/>
                  </a:defRPr>
                </a:pPr>
                <a:r>
                  <a:rPr b="0" i="0" u="none" strike="noStrike">
                    <a:solidFill>
                      <a:srgbClr val="000000"/>
                    </a:solidFill>
                    <a:latin typeface="Arial"/>
                  </a:rPr>
                  <a:t>Names removed per booth</a:t>
                </a:r>
              </a:p>
            </c:rich>
          </c:tx>
          <c:layout/>
          <c:overlay val="0"/>
        </c:title>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Women</c:v>
                </c:pt>
              </c:strCache>
            </c:strRef>
          </c:tx>
          <c:spPr>
            <a:solidFill>
              <a:srgbClr val="AF3B6E"/>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Sheet1!$A$2:$A$5</c:f>
              <c:multiLvlStrCache>
                <c:ptCount val="4"/>
                <c:lvl>
                  <c:pt idx="0">
                    <c:v>Shifted</c:v>
                  </c:pt>
                  <c:pt idx="1">
                    <c:v>Dead</c:v>
                  </c:pt>
                  <c:pt idx="2">
                    <c:v>Absent</c:v>
                  </c:pt>
                  <c:pt idx="3">
                    <c:v>Already enrolled</c:v>
                  </c:pt>
                </c:lvl>
              </c:multiLvlStrCache>
            </c:multiLvlStrRef>
          </c:cat>
          <c:val>
            <c:numRef>
              <c:f>Sheet1!$B$2:$B$5</c:f>
              <c:numCache>
                <c:formatCode>General</c:formatCode>
                <c:ptCount val="4"/>
                <c:pt idx="0">
                  <c:v>1610120</c:v>
                </c:pt>
                <c:pt idx="1">
                  <c:v>1160586</c:v>
                </c:pt>
                <c:pt idx="2">
                  <c:v>519992</c:v>
                </c:pt>
                <c:pt idx="3">
                  <c:v>349278</c:v>
                </c:pt>
              </c:numCache>
            </c:numRef>
          </c:val>
        </c:ser>
        <c:ser>
          <c:idx val="1"/>
          <c:order val="1"/>
          <c:tx>
            <c:strRef>
              <c:f>Sheet1!$C$1</c:f>
              <c:strCache>
                <c:ptCount val="1"/>
                <c:pt idx="0">
                  <c:v>Men</c:v>
                </c:pt>
              </c:strCache>
            </c:strRef>
          </c:tx>
          <c:spPr>
            <a:solidFill>
              <a:srgbClr val="1F618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Sheet1!$A$2:$A$5</c:f>
              <c:multiLvlStrCache>
                <c:ptCount val="4"/>
                <c:lvl>
                  <c:pt idx="0">
                    <c:v>Shifted</c:v>
                  </c:pt>
                  <c:pt idx="1">
                    <c:v>Dead</c:v>
                  </c:pt>
                  <c:pt idx="2">
                    <c:v>Absent</c:v>
                  </c:pt>
                  <c:pt idx="3">
                    <c:v>Already enrolled</c:v>
                  </c:pt>
                </c:lvl>
              </c:multiLvlStrCache>
            </c:multiLvlStrRef>
          </c:cat>
          <c:val>
            <c:numRef>
              <c:f>Sheet1!$C$2:$C$5</c:f>
              <c:numCache>
                <c:formatCode>General</c:formatCode>
                <c:ptCount val="4"/>
                <c:pt idx="0">
                  <c:v>1045681</c:v>
                </c:pt>
                <c:pt idx="1">
                  <c:v>1071960</c:v>
                </c:pt>
                <c:pt idx="2">
                  <c:v>450049</c:v>
                </c:pt>
                <c:pt idx="3">
                  <c:v>351743</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1E5E8"/>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percentStacked"/>
        <c:varyColors val="0"/>
        <c:ser>
          <c:idx val="0"/>
          <c:order val="0"/>
          <c:tx>
            <c:strRef>
              <c:f>Sheet1!$B$1</c:f>
              <c:strCache>
                <c:ptCount val="1"/>
                <c:pt idx="0">
                  <c:v>Dead</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Sheet1!$A$2:$A$9</c:f>
              <c:multiLvlStrCache>
                <c:ptCount val="8"/>
                <c:lvl>
                  <c:pt idx="0">
                    <c:v>18-24</c:v>
                  </c:pt>
                  <c:pt idx="1">
                    <c:v>25-29</c:v>
                  </c:pt>
                  <c:pt idx="2">
                    <c:v>30-39</c:v>
                  </c:pt>
                  <c:pt idx="3">
                    <c:v>40-49</c:v>
                  </c:pt>
                  <c:pt idx="4">
                    <c:v>50-59</c:v>
                  </c:pt>
                  <c:pt idx="5">
                    <c:v>60-69</c:v>
                  </c:pt>
                  <c:pt idx="6">
                    <c:v>70-79</c:v>
                  </c:pt>
                  <c:pt idx="7">
                    <c:v>80+</c:v>
                  </c:pt>
                </c:lvl>
              </c:multiLvlStrCache>
            </c:multiLvlStrRef>
          </c:cat>
          <c:val>
            <c:numRef>
              <c:f>Sheet1!$B$2:$B$9</c:f>
              <c:numCache>
                <c:formatCode>General</c:formatCode>
                <c:ptCount val="8"/>
                <c:pt idx="0">
                  <c:v>3.8</c:v>
                </c:pt>
                <c:pt idx="1">
                  <c:v>6.7</c:v>
                </c:pt>
                <c:pt idx="2">
                  <c:v>11</c:v>
                </c:pt>
                <c:pt idx="3">
                  <c:v>20.2</c:v>
                </c:pt>
                <c:pt idx="4">
                  <c:v>39.6</c:v>
                </c:pt>
                <c:pt idx="5">
                  <c:v>64.3</c:v>
                </c:pt>
                <c:pt idx="6">
                  <c:v>80.5</c:v>
                </c:pt>
                <c:pt idx="7">
                  <c:v>88</c:v>
                </c:pt>
              </c:numCache>
            </c:numRef>
          </c:val>
        </c:ser>
        <c:ser>
          <c:idx val="1"/>
          <c:order val="1"/>
          <c:tx>
            <c:strRef>
              <c:f>Sheet1!$C$1</c:f>
              <c:strCache>
                <c:ptCount val="1"/>
                <c:pt idx="0">
                  <c:v>Shifted</c:v>
                </c:pt>
              </c:strCache>
            </c:strRef>
          </c:tx>
          <c:spPr>
            <a:solidFill>
              <a:srgbClr val="1F618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Sheet1!$A$2:$A$9</c:f>
              <c:multiLvlStrCache>
                <c:ptCount val="8"/>
                <c:lvl>
                  <c:pt idx="0">
                    <c:v>18-24</c:v>
                  </c:pt>
                  <c:pt idx="1">
                    <c:v>25-29</c:v>
                  </c:pt>
                  <c:pt idx="2">
                    <c:v>30-39</c:v>
                  </c:pt>
                  <c:pt idx="3">
                    <c:v>40-49</c:v>
                  </c:pt>
                  <c:pt idx="4">
                    <c:v>50-59</c:v>
                  </c:pt>
                  <c:pt idx="5">
                    <c:v>60-69</c:v>
                  </c:pt>
                  <c:pt idx="6">
                    <c:v>70-79</c:v>
                  </c:pt>
                  <c:pt idx="7">
                    <c:v>80+</c:v>
                  </c:pt>
                </c:lvl>
              </c:multiLvlStrCache>
            </c:multiLvlStrRef>
          </c:cat>
          <c:val>
            <c:numRef>
              <c:f>Sheet1!$C$2:$C$9</c:f>
              <c:numCache>
                <c:formatCode>General</c:formatCode>
                <c:ptCount val="8"/>
                <c:pt idx="0">
                  <c:v>52.7</c:v>
                </c:pt>
                <c:pt idx="1">
                  <c:v>57.9</c:v>
                </c:pt>
                <c:pt idx="2">
                  <c:v>53.7</c:v>
                </c:pt>
                <c:pt idx="3">
                  <c:v>50.1</c:v>
                </c:pt>
                <c:pt idx="4">
                  <c:v>39.4</c:v>
                </c:pt>
                <c:pt idx="5">
                  <c:v>22.9</c:v>
                </c:pt>
                <c:pt idx="6">
                  <c:v>11.9</c:v>
                </c:pt>
                <c:pt idx="7">
                  <c:v>6.9</c:v>
                </c:pt>
              </c:numCache>
            </c:numRef>
          </c:val>
        </c:ser>
        <c:ser>
          <c:idx val="2"/>
          <c:order val="2"/>
          <c:tx>
            <c:strRef>
              <c:f>Sheet1!$D$1</c:f>
              <c:strCache>
                <c:ptCount val="1"/>
                <c:pt idx="0">
                  <c:v>Absent</c:v>
                </c:pt>
              </c:strCache>
            </c:strRef>
          </c:tx>
          <c:spPr>
            <a:solidFill>
              <a:srgbClr val="C0392B"/>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Sheet1!$A$2:$A$9</c:f>
              <c:multiLvlStrCache>
                <c:ptCount val="8"/>
                <c:lvl>
                  <c:pt idx="0">
                    <c:v>18-24</c:v>
                  </c:pt>
                  <c:pt idx="1">
                    <c:v>25-29</c:v>
                  </c:pt>
                  <c:pt idx="2">
                    <c:v>30-39</c:v>
                  </c:pt>
                  <c:pt idx="3">
                    <c:v>40-49</c:v>
                  </c:pt>
                  <c:pt idx="4">
                    <c:v>50-59</c:v>
                  </c:pt>
                  <c:pt idx="5">
                    <c:v>60-69</c:v>
                  </c:pt>
                  <c:pt idx="6">
                    <c:v>70-79</c:v>
                  </c:pt>
                  <c:pt idx="7">
                    <c:v>80+</c:v>
                  </c:pt>
                </c:lvl>
              </c:multiLvlStrCache>
            </c:multiLvlStrRef>
          </c:cat>
          <c:val>
            <c:numRef>
              <c:f>Sheet1!$D$2:$D$9</c:f>
              <c:numCache>
                <c:formatCode>General</c:formatCode>
                <c:ptCount val="8"/>
                <c:pt idx="0">
                  <c:v>21.4</c:v>
                </c:pt>
                <c:pt idx="1">
                  <c:v>19.5</c:v>
                </c:pt>
                <c:pt idx="2">
                  <c:v>19.5</c:v>
                </c:pt>
                <c:pt idx="3">
                  <c:v>17.7</c:v>
                </c:pt>
                <c:pt idx="4">
                  <c:v>13.8</c:v>
                </c:pt>
                <c:pt idx="5">
                  <c:v>8.6</c:v>
                </c:pt>
                <c:pt idx="6">
                  <c:v>5.4</c:v>
                </c:pt>
                <c:pt idx="7">
                  <c:v>3.9</c:v>
                </c:pt>
              </c:numCache>
            </c:numRef>
          </c:val>
        </c:ser>
        <c:ser>
          <c:idx val="3"/>
          <c:order val="3"/>
          <c:tx>
            <c:strRef>
              <c:f>Sheet1!$E$1</c:f>
              <c:strCache>
                <c:ptCount val="1"/>
                <c:pt idx="0">
                  <c:v>Already enrolled</c:v>
                </c:pt>
              </c:strCache>
            </c:strRef>
          </c:tx>
          <c:spPr>
            <a:solidFill>
              <a:srgbClr val="D4AC0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Sheet1!$A$2:$A$9</c:f>
              <c:multiLvlStrCache>
                <c:ptCount val="8"/>
                <c:lvl>
                  <c:pt idx="0">
                    <c:v>18-24</c:v>
                  </c:pt>
                  <c:pt idx="1">
                    <c:v>25-29</c:v>
                  </c:pt>
                  <c:pt idx="2">
                    <c:v>30-39</c:v>
                  </c:pt>
                  <c:pt idx="3">
                    <c:v>40-49</c:v>
                  </c:pt>
                  <c:pt idx="4">
                    <c:v>50-59</c:v>
                  </c:pt>
                  <c:pt idx="5">
                    <c:v>60-69</c:v>
                  </c:pt>
                  <c:pt idx="6">
                    <c:v>70-79</c:v>
                  </c:pt>
                  <c:pt idx="7">
                    <c:v>80+</c:v>
                  </c:pt>
                </c:lvl>
              </c:multiLvlStrCache>
            </c:multiLvlStrRef>
          </c:cat>
          <c:val>
            <c:numRef>
              <c:f>Sheet1!$E$2:$E$9</c:f>
              <c:numCache>
                <c:formatCode>General</c:formatCode>
                <c:ptCount val="8"/>
                <c:pt idx="0">
                  <c:v>22.1</c:v>
                </c:pt>
                <c:pt idx="1">
                  <c:v>16</c:v>
                </c:pt>
                <c:pt idx="2">
                  <c:v>15.7</c:v>
                </c:pt>
                <c:pt idx="3">
                  <c:v>11.9</c:v>
                </c:pt>
                <c:pt idx="4">
                  <c:v>7.2</c:v>
                </c:pt>
                <c:pt idx="5">
                  <c:v>4.3</c:v>
                </c:pt>
                <c:pt idx="6">
                  <c:v>2.2</c:v>
                </c:pt>
                <c:pt idx="7">
                  <c:v>1.2</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C2833"/>
                </a:solidFill>
                <a:latin typeface="Calibri"/>
              </a:defRPr>
            </a:pPr>
            <a:r>
              <a:rPr sz="1200" b="0" i="0" u="none" strike="noStrike">
                <a:solidFill>
                  <a:srgbClr val="1C2833"/>
                </a:solidFill>
                <a:latin typeface="Calibri"/>
              </a:rPr>
              <a:t>Seats, by the alliance that won in 2025</a:t>
            </a:r>
          </a:p>
        </c:rich>
      </c:tx>
      <c:layout/>
      <c:overlay val="0"/>
    </c:title>
    <c:autoTitleDeleted val="0"/>
    <c:plotArea>
      <c:layout/>
      <c:barChart>
        <c:barDir val="col"/>
        <c:grouping val="stacked"/>
        <c:varyColors val="0"/>
        <c:ser>
          <c:idx val="0"/>
          <c:order val="0"/>
          <c:tx>
            <c:strRef>
              <c:f>Sheet1!$B$1</c:f>
              <c:strCache>
                <c:ptCount val="1"/>
                <c:pt idx="0">
                  <c:v>NDA</c:v>
                </c:pt>
              </c:strCache>
            </c:strRef>
          </c:tx>
          <c:spPr>
            <a:solidFill>
              <a:srgbClr val="E67E22"/>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Sheet1!$A$2:$A$5</c:f>
              <c:multiLvlStrCache>
                <c:ptCount val="4"/>
                <c:lvl>
                  <c:pt idx="0">
                    <c:v>Dead</c:v>
                  </c:pt>
                  <c:pt idx="1">
                    <c:v>Shifted</c:v>
                  </c:pt>
                  <c:pt idx="2">
                    <c:v>Absent</c:v>
                  </c:pt>
                  <c:pt idx="3">
                    <c:v>Already enrolled</c:v>
                  </c:pt>
                </c:lvl>
              </c:multiLvlStrCache>
            </c:multiLvlStrRef>
          </c:cat>
          <c:val>
            <c:numRef>
              <c:f>Sheet1!$B$2:$B$5</c:f>
              <c:numCache>
                <c:formatCode>General</c:formatCode>
                <c:ptCount val="4"/>
                <c:pt idx="0">
                  <c:v>35</c:v>
                </c:pt>
                <c:pt idx="1">
                  <c:v>52</c:v>
                </c:pt>
                <c:pt idx="2">
                  <c:v>10</c:v>
                </c:pt>
                <c:pt idx="3">
                  <c:v>9</c:v>
                </c:pt>
              </c:numCache>
            </c:numRef>
          </c:val>
        </c:ser>
        <c:ser>
          <c:idx val="1"/>
          <c:order val="1"/>
          <c:tx>
            <c:strRef>
              <c:f>Sheet1!$C$1</c:f>
              <c:strCache>
                <c:ptCount val="1"/>
                <c:pt idx="0">
                  <c:v>INDIA</c:v>
                </c:pt>
              </c:strCache>
            </c:strRef>
          </c:tx>
          <c:spPr>
            <a:solidFill>
              <a:srgbClr val="1E8449"/>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Sheet1!$A$2:$A$5</c:f>
              <c:multiLvlStrCache>
                <c:ptCount val="4"/>
                <c:lvl>
                  <c:pt idx="0">
                    <c:v>Dead</c:v>
                  </c:pt>
                  <c:pt idx="1">
                    <c:v>Shifted</c:v>
                  </c:pt>
                  <c:pt idx="2">
                    <c:v>Absent</c:v>
                  </c:pt>
                  <c:pt idx="3">
                    <c:v>Already enrolled</c:v>
                  </c:pt>
                </c:lvl>
              </c:multiLvlStrCache>
            </c:multiLvlStrRef>
          </c:cat>
          <c:val>
            <c:numRef>
              <c:f>Sheet1!$C$2:$C$5</c:f>
              <c:numCache>
                <c:formatCode>General</c:formatCode>
                <c:ptCount val="4"/>
                <c:pt idx="0">
                  <c:v>22</c:v>
                </c:pt>
                <c:pt idx="1">
                  <c:v>23</c:v>
                </c:pt>
                <c:pt idx="2">
                  <c:v>9</c:v>
                </c:pt>
                <c:pt idx="3">
                  <c:v>8</c:v>
                </c:pt>
              </c:numCache>
            </c:numRef>
          </c:val>
        </c:ser>
        <c:ser>
          <c:idx val="2"/>
          <c:order val="2"/>
          <c:tx>
            <c:strRef>
              <c:f>Sheet1!$D$1</c:f>
              <c:strCache>
                <c:ptCount val="1"/>
                <c:pt idx="0">
                  <c:v>Other</c:v>
                </c:pt>
              </c:strCache>
            </c:strRef>
          </c:tx>
          <c:spPr>
            <a:solidFill>
              <a:srgbClr val="8E7CC3"/>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Sheet1!$A$2:$A$5</c:f>
              <c:multiLvlStrCache>
                <c:ptCount val="4"/>
                <c:lvl>
                  <c:pt idx="0">
                    <c:v>Dead</c:v>
                  </c:pt>
                  <c:pt idx="1">
                    <c:v>Shifted</c:v>
                  </c:pt>
                  <c:pt idx="2">
                    <c:v>Absent</c:v>
                  </c:pt>
                  <c:pt idx="3">
                    <c:v>Already enrolled</c:v>
                  </c:pt>
                </c:lvl>
              </c:multiLvlStrCache>
            </c:multiLvlStrRef>
          </c:cat>
          <c:val>
            <c:numRef>
              <c:f>Sheet1!$D$2:$D$5</c:f>
              <c:numCache>
                <c:formatCode>General</c:formatCode>
                <c:ptCount val="4"/>
                <c:pt idx="0">
                  <c:v>1</c:v>
                </c:pt>
                <c:pt idx="1">
                  <c:v>1</c:v>
                </c:pt>
                <c:pt idx="2">
                  <c:v>1</c:v>
                </c:pt>
                <c:pt idx="3">
                  <c:v>1</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Constituencies</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dPt>
            <c:idx val="0"/>
            <c:invertIfNegative val="0"/>
            <c:bubble3D val="0"/>
            <c:spPr>
              <a:solidFill>
                <a:srgbClr val="95A5A6"/>
              </a:solidFill>
              <a:effectLst/>
            </c:spPr>
          </c:dPt>
          <c:dPt>
            <c:idx val="1"/>
            <c:invertIfNegative val="0"/>
            <c:bubble3D val="0"/>
            <c:spPr>
              <a:solidFill>
                <a:srgbClr val="B03A2E"/>
              </a:solidFill>
              <a:effectLst/>
            </c:spPr>
          </c:dPt>
          <c:dPt>
            <c:idx val="2"/>
            <c:invertIfNegative val="0"/>
            <c:bubble3D val="0"/>
            <c:spPr>
              <a:solidFill>
                <a:srgbClr val="B03A2E"/>
              </a:solidFill>
              <a:effectLst/>
            </c:spPr>
          </c:dPt>
          <c:dPt>
            <c:idx val="3"/>
            <c:invertIfNegative val="0"/>
            <c:bubble3D val="0"/>
            <c:spPr>
              <a:solidFill>
                <a:srgbClr val="B03A2E"/>
              </a:solidFill>
              <a:effectLst/>
            </c:spPr>
          </c:dPt>
          <c:dPt>
            <c:idx val="4"/>
            <c:invertIfNegative val="0"/>
            <c:bubble3D val="0"/>
            <c:spPr>
              <a:solidFill>
                <a:srgbClr val="B03A2E"/>
              </a:solidFill>
              <a:effectLst/>
            </c:spPr>
          </c:dPt>
          <c:dPt>
            <c:idx val="5"/>
            <c:invertIfNegative val="0"/>
            <c:bubble3D val="0"/>
            <c:spPr>
              <a:solidFill>
                <a:srgbClr val="B03A2E"/>
              </a:solidFill>
              <a:effectLst/>
            </c:spPr>
          </c:dPt>
          <c:cat>
            <c:multiLvlStrRef>
              <c:f>Sheet1!$A$2:$A$7</c:f>
              <c:multiLvlStrCache>
                <c:ptCount val="6"/>
                <c:lvl>
                  <c:pt idx="0">
                    <c:v>under 1×</c:v>
                  </c:pt>
                  <c:pt idx="1">
                    <c:v>1–2×</c:v>
                  </c:pt>
                  <c:pt idx="2">
                    <c:v>2–5×</c:v>
                  </c:pt>
                  <c:pt idx="3">
                    <c:v>5–10×</c:v>
                  </c:pt>
                  <c:pt idx="4">
                    <c:v>10–20×</c:v>
                  </c:pt>
                  <c:pt idx="5">
                    <c:v>20× or more</c:v>
                  </c:pt>
                </c:lvl>
              </c:multiLvlStrCache>
            </c:multiLvlStrRef>
          </c:cat>
          <c:val>
            <c:numRef>
              <c:f>Sheet1!$B$2:$B$7</c:f>
              <c:numCache>
                <c:formatCode>General</c:formatCode>
                <c:ptCount val="6"/>
                <c:pt idx="0">
                  <c:v>69</c:v>
                </c:pt>
                <c:pt idx="1">
                  <c:v>79</c:v>
                </c:pt>
                <c:pt idx="2">
                  <c:v>65</c:v>
                </c:pt>
                <c:pt idx="3">
                  <c:v>12</c:v>
                </c:pt>
                <c:pt idx="4">
                  <c:v>8</c:v>
                </c:pt>
                <c:pt idx="5">
                  <c:v>10</c:v>
                </c:pt>
              </c:numCache>
            </c:numRef>
          </c:val>
        </c:ser>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Seats won</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NDA</c:v>
                  </c:pt>
                  <c:pt idx="1">
                    <c:v>INDIA</c:v>
                  </c:pt>
                  <c:pt idx="2">
                    <c:v>Other</c:v>
                  </c:pt>
                </c:lvl>
              </c:multiLvlStrCache>
            </c:multiLvlStrRef>
          </c:cat>
          <c:val>
            <c:numRef>
              <c:f>Sheet1!$B$2:$B$4</c:f>
              <c:numCache>
                <c:formatCode>General</c:formatCode>
                <c:ptCount val="3"/>
                <c:pt idx="0">
                  <c:v>202</c:v>
                </c:pt>
                <c:pt idx="1">
                  <c:v>35</c:v>
                </c:pt>
                <c:pt idx="2">
                  <c:v>6</c:v>
                </c:pt>
              </c:numCache>
            </c:numRef>
          </c:val>
        </c:ser>
        <c:ser>
          <c:idx val="1"/>
          <c:order val="1"/>
          <c:tx>
            <c:strRef>
              <c:f>Sheet1!$C$1</c:f>
              <c:strCache>
                <c:ptCount val="1"/>
                <c:pt idx="0">
                  <c:v>Removed at the draft exceed the margin</c:v>
                </c:pt>
              </c:strCache>
            </c:strRef>
          </c:tx>
          <c:spPr>
            <a:solidFill>
              <a:srgbClr val="E67E22"/>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NDA</c:v>
                  </c:pt>
                  <c:pt idx="1">
                    <c:v>INDIA</c:v>
                  </c:pt>
                  <c:pt idx="2">
                    <c:v>Other</c:v>
                  </c:pt>
                </c:lvl>
              </c:multiLvlStrCache>
            </c:multiLvlStrRef>
          </c:cat>
          <c:val>
            <c:numRef>
              <c:f>Sheet1!$C$2:$C$4</c:f>
              <c:numCache>
                <c:formatCode>General</c:formatCode>
                <c:ptCount val="3"/>
                <c:pt idx="0">
                  <c:v>136</c:v>
                </c:pt>
                <c:pt idx="1">
                  <c:v>34</c:v>
                </c:pt>
                <c:pt idx="2">
                  <c:v>4</c:v>
                </c:pt>
              </c:numCache>
            </c:numRef>
          </c:val>
        </c:ser>
        <c:ser>
          <c:idx val="2"/>
          <c:order val="2"/>
          <c:tx>
            <c:strRef>
              <c:f>Sheet1!$D$1</c:f>
              <c:strCache>
                <c:ptCount val="1"/>
                <c:pt idx="0">
                  <c:v>Net fall at the final roll exceeds the margin</c:v>
                </c:pt>
              </c:strCache>
            </c:strRef>
          </c:tx>
          <c:spPr>
            <a:solidFill>
              <a:srgbClr val="B03A2E"/>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NDA</c:v>
                  </c:pt>
                  <c:pt idx="1">
                    <c:v>INDIA</c:v>
                  </c:pt>
                  <c:pt idx="2">
                    <c:v>Other</c:v>
                  </c:pt>
                </c:lvl>
              </c:multiLvlStrCache>
            </c:multiLvlStrRef>
          </c:cat>
          <c:val>
            <c:numRef>
              <c:f>Sheet1!$D$2:$D$4</c:f>
              <c:numCache>
                <c:formatCode>General</c:formatCode>
                <c:ptCount val="3"/>
                <c:pt idx="0">
                  <c:v>92</c:v>
                </c:pt>
                <c:pt idx="1">
                  <c:v>30</c:v>
                </c:pt>
                <c:pt idx="2">
                  <c:v>2</c:v>
                </c:pt>
              </c:numCache>
            </c:numRef>
          </c:val>
        </c:ser>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Names removed</c:v>
                </c:pt>
              </c:strCache>
            </c:strRef>
          </c:tx>
          <c:spPr>
            <a:solidFill>
              <a:srgbClr val="B03A2E"/>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All 243 seats</c:v>
                  </c:pt>
                  <c:pt idx="1">
                    <c:v>The NDA's 202 wins</c:v>
                  </c:pt>
                  <c:pt idx="2">
                    <c:v>The 87 seats the NDA took from INDIA</c:v>
                  </c:pt>
                </c:lvl>
              </c:multiLvlStrCache>
            </c:multiLvlStrRef>
          </c:cat>
          <c:val>
            <c:numRef>
              <c:f>Sheet1!$B$2:$B$4</c:f>
              <c:numCache>
                <c:formatCode>General</c:formatCode>
                <c:ptCount val="3"/>
                <c:pt idx="0">
                  <c:v>69.1</c:v>
                </c:pt>
                <c:pt idx="1">
                  <c:v>57.5</c:v>
                </c:pt>
                <c:pt idx="2">
                  <c:v>23.3</c:v>
                </c:pt>
              </c:numCache>
            </c:numRef>
          </c:val>
        </c:ser>
        <c:ser>
          <c:idx val="1"/>
          <c:order val="1"/>
          <c:tx>
            <c:strRef>
              <c:f>Sheet1!$C$1</c:f>
              <c:strCache>
                <c:ptCount val="1"/>
                <c:pt idx="0">
                  <c:v>Combined winning margins</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All 243 seats</c:v>
                  </c:pt>
                  <c:pt idx="1">
                    <c:v>The NDA's 202 wins</c:v>
                  </c:pt>
                  <c:pt idx="2">
                    <c:v>The 87 seats the NDA took from INDIA</c:v>
                  </c:pt>
                </c:lvl>
              </c:multiLvlStrCache>
            </c:multiLvlStrRef>
          </c:cat>
          <c:val>
            <c:numRef>
              <c:f>Sheet1!$C$2:$C$4</c:f>
              <c:numCache>
                <c:formatCode>General</c:formatCode>
                <c:ptCount val="3"/>
                <c:pt idx="0">
                  <c:v>51.4</c:v>
                </c:pt>
                <c:pt idx="1">
                  <c:v>46.7</c:v>
                </c:pt>
                <c:pt idx="2">
                  <c:v>16.2</c:v>
                </c:pt>
              </c:numCache>
            </c:numRef>
          </c:val>
        </c:ser>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C2833"/>
                </a:solidFill>
                <a:latin typeface="Calibri"/>
              </a:defRPr>
            </a:pPr>
            <a:r>
              <a:rPr sz="1200" b="0" i="0" u="none" strike="noStrike">
                <a:solidFill>
                  <a:srgbClr val="1C2833"/>
                </a:solidFill>
                <a:latin typeface="Calibri"/>
              </a:rPr>
              <a:t>Names removed ÷ NDA margin, the twelve largest (log scale)</a:t>
            </a:r>
          </a:p>
        </c:rich>
      </c:tx>
      <c:layout/>
      <c:overlay val="0"/>
    </c:title>
    <c:autoTitleDeleted val="0"/>
    <c:plotArea>
      <c:layout/>
      <c:barChart>
        <c:barDir val="bar"/>
        <c:grouping val="clustered"/>
        <c:varyColors val="0"/>
        <c:ser>
          <c:idx val="0"/>
          <c:order val="0"/>
          <c:tx>
            <c:strRef>
              <c:f>Sheet1!$B$1</c:f>
              <c:strCache>
                <c:ptCount val="1"/>
                <c:pt idx="0">
                  <c:v>× margin</c:v>
                </c:pt>
              </c:strCache>
            </c:strRef>
          </c:tx>
          <c:spPr>
            <a:solidFill>
              <a:srgbClr val="B03A2E"/>
            </a:solidFill>
            <a:effectLst/>
          </c:spPr>
          <c:invertIfNegative val="0"/>
          <c:dLbls>
            <c:numFmt formatCode="0.0&quot;×&quot;"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Sheet1!$A$2:$A$13</c:f>
              <c:multiLvlStrCache>
                <c:ptCount val="12"/>
                <c:lvl>
                  <c:pt idx="0">
                    <c:v>Rajauli</c:v>
                  </c:pt>
                  <c:pt idx="1">
                    <c:v>Ziradei</c:v>
                  </c:pt>
                  <c:pt idx="2">
                    <c:v>Singheshwar</c:v>
                  </c:pt>
                  <c:pt idx="3">
                    <c:v>Bajpatti</c:v>
                  </c:pt>
                  <c:pt idx="4">
                    <c:v>Belaganj</c:v>
                  </c:pt>
                  <c:pt idx="5">
                    <c:v>Dumraon</c:v>
                  </c:pt>
                  <c:pt idx="6">
                    <c:v>Narkatiya</c:v>
                  </c:pt>
                  <c:pt idx="7">
                    <c:v>Bakhtiarpur</c:v>
                  </c:pt>
                  <c:pt idx="8">
                    <c:v>Balrampur</c:v>
                  </c:pt>
                  <c:pt idx="9">
                    <c:v>Nabinagar</c:v>
                  </c:pt>
                  <c:pt idx="10">
                    <c:v>Agiaon</c:v>
                  </c:pt>
                  <c:pt idx="11">
                    <c:v>Sandesh</c:v>
                  </c:pt>
                </c:lvl>
              </c:multiLvlStrCache>
            </c:multiLvlStrRef>
          </c:cat>
          <c:val>
            <c:numRef>
              <c:f>Sheet1!$B$2:$B$13</c:f>
              <c:numCache>
                <c:formatCode>General</c:formatCode>
                <c:ptCount val="12"/>
                <c:pt idx="0">
                  <c:v>5.3</c:v>
                </c:pt>
                <c:pt idx="1">
                  <c:v>7.5</c:v>
                </c:pt>
                <c:pt idx="2">
                  <c:v>7.7</c:v>
                </c:pt>
                <c:pt idx="3">
                  <c:v>9.2</c:v>
                </c:pt>
                <c:pt idx="4">
                  <c:v>9.7</c:v>
                </c:pt>
                <c:pt idx="5">
                  <c:v>10.8</c:v>
                </c:pt>
                <c:pt idx="6">
                  <c:v>16.5</c:v>
                </c:pt>
                <c:pt idx="7">
                  <c:v>18.3</c:v>
                </c:pt>
                <c:pt idx="8">
                  <c:v>79.3</c:v>
                </c:pt>
                <c:pt idx="9">
                  <c:v>221.9</c:v>
                </c:pt>
                <c:pt idx="10">
                  <c:v>230.1</c:v>
                </c:pt>
                <c:pt idx="11">
                  <c:v>950.6</c:v>
                </c:pt>
              </c:numCache>
            </c:numRef>
          </c:val>
        </c:ser>
        <c:dLbls>
          <c:numFmt formatCode="0.0&quot;×&quot;"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logBase val="10"/>
          <c:orientation val="minMax"/>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 of votes polled</c:v>
                </c:pt>
              </c:strCache>
            </c:strRef>
          </c:tx>
          <c:spPr>
            <a:solidFill>
              <a:srgbClr val="E67E22"/>
            </a:solidFill>
            <a:effectLst/>
          </c:spPr>
          <c:invertIfNegative val="0"/>
          <c:dLbls>
            <c:numFmt formatCode="0.0&quot;%&quot;"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dPt>
            <c:idx val="0"/>
            <c:invertIfNegative val="0"/>
            <c:bubble3D val="0"/>
            <c:spPr>
              <a:solidFill>
                <a:srgbClr val="E67E22"/>
              </a:solidFill>
              <a:effectLst/>
            </c:spPr>
          </c:dPt>
          <c:dPt>
            <c:idx val="1"/>
            <c:invertIfNegative val="0"/>
            <c:bubble3D val="0"/>
            <c:spPr>
              <a:solidFill>
                <a:srgbClr val="E67E22"/>
              </a:solidFill>
              <a:effectLst/>
            </c:spPr>
          </c:dPt>
          <c:dPt>
            <c:idx val="2"/>
            <c:invertIfNegative val="0"/>
            <c:bubble3D val="0"/>
            <c:spPr>
              <a:solidFill>
                <a:srgbClr val="E67E22"/>
              </a:solidFill>
              <a:effectLst/>
            </c:spPr>
          </c:dPt>
          <c:dPt>
            <c:idx val="3"/>
            <c:invertIfNegative val="0"/>
            <c:bubble3D val="0"/>
            <c:spPr>
              <a:solidFill>
                <a:srgbClr val="E67E22"/>
              </a:solidFill>
              <a:effectLst/>
            </c:spPr>
          </c:dPt>
          <c:dPt>
            <c:idx val="4"/>
            <c:invertIfNegative val="0"/>
            <c:bubble3D val="0"/>
            <c:spPr>
              <a:solidFill>
                <a:srgbClr val="E67E22"/>
              </a:solidFill>
              <a:effectLst/>
            </c:spPr>
          </c:dPt>
          <c:dPt>
            <c:idx val="5"/>
            <c:invertIfNegative val="0"/>
            <c:bubble3D val="0"/>
            <c:spPr>
              <a:solidFill>
                <a:srgbClr val="1E8449"/>
              </a:solidFill>
              <a:effectLst/>
            </c:spPr>
          </c:dPt>
          <c:dPt>
            <c:idx val="6"/>
            <c:invertIfNegative val="0"/>
            <c:bubble3D val="0"/>
            <c:spPr>
              <a:solidFill>
                <a:srgbClr val="E67E22"/>
              </a:solidFill>
              <a:effectLst/>
            </c:spPr>
          </c:dPt>
          <c:dPt>
            <c:idx val="7"/>
            <c:invertIfNegative val="0"/>
            <c:bubble3D val="0"/>
            <c:spPr>
              <a:solidFill>
                <a:srgbClr val="E67E22"/>
              </a:solidFill>
              <a:effectLst/>
            </c:spPr>
          </c:dPt>
          <c:dPt>
            <c:idx val="8"/>
            <c:invertIfNegative val="0"/>
            <c:bubble3D val="0"/>
            <c:spPr>
              <a:solidFill>
                <a:srgbClr val="E67E22"/>
              </a:solidFill>
              <a:effectLst/>
            </c:spPr>
          </c:dPt>
          <c:dPt>
            <c:idx val="9"/>
            <c:invertIfNegative val="0"/>
            <c:bubble3D val="0"/>
            <c:spPr>
              <a:solidFill>
                <a:srgbClr val="E67E22"/>
              </a:solidFill>
              <a:effectLst/>
            </c:spPr>
          </c:dPt>
          <c:dPt>
            <c:idx val="10"/>
            <c:invertIfNegative val="0"/>
            <c:bubble3D val="0"/>
            <c:spPr>
              <a:solidFill>
                <a:srgbClr val="E67E22"/>
              </a:solidFill>
              <a:effectLst/>
            </c:spPr>
          </c:dPt>
          <c:dPt>
            <c:idx val="11"/>
            <c:invertIfNegative val="0"/>
            <c:bubble3D val="0"/>
            <c:spPr>
              <a:solidFill>
                <a:srgbClr val="E67E22"/>
              </a:solidFill>
              <a:effectLst/>
            </c:spPr>
          </c:dPt>
          <c:dPt>
            <c:idx val="12"/>
            <c:invertIfNegative val="0"/>
            <c:bubble3D val="0"/>
            <c:spPr>
              <a:solidFill>
                <a:srgbClr val="E67E22"/>
              </a:solidFill>
              <a:effectLst/>
            </c:spPr>
          </c:dPt>
          <c:dPt>
            <c:idx val="13"/>
            <c:invertIfNegative val="0"/>
            <c:bubble3D val="0"/>
            <c:spPr>
              <a:solidFill>
                <a:srgbClr val="E67E22"/>
              </a:solidFill>
              <a:effectLst/>
            </c:spPr>
          </c:dPt>
          <c:dPt>
            <c:idx val="14"/>
            <c:invertIfNegative val="0"/>
            <c:bubble3D val="0"/>
            <c:spPr>
              <a:solidFill>
                <a:srgbClr val="E67E22"/>
              </a:solidFill>
              <a:effectLst/>
            </c:spPr>
          </c:dPt>
          <c:cat>
            <c:multiLvlStrRef>
              <c:f>Sheet1!$A$2:$A$16</c:f>
              <c:multiLvlStrCache>
                <c:ptCount val="15"/>
                <c:lvl>
                  <c:pt idx="0">
                    <c:v>Baikunthpur</c:v>
                  </c:pt>
                  <c:pt idx="1">
                    <c:v>Sultanganj</c:v>
                  </c:pt>
                  <c:pt idx="2">
                    <c:v>Belsand</c:v>
                  </c:pt>
                  <c:pt idx="3">
                    <c:v>Bhore</c:v>
                  </c:pt>
                  <c:pt idx="4">
                    <c:v>Amnour</c:v>
                  </c:pt>
                  <c:pt idx="5">
                    <c:v>Kishanganj</c:v>
                  </c:pt>
                  <c:pt idx="6">
                    <c:v>Hathua</c:v>
                  </c:pt>
                  <c:pt idx="7">
                    <c:v>Rajnagar</c:v>
                  </c:pt>
                  <c:pt idx="8">
                    <c:v>Barauli</c:v>
                  </c:pt>
                  <c:pt idx="9">
                    <c:v>Bankipur</c:v>
                  </c:pt>
                  <c:pt idx="10">
                    <c:v>Motihari</c:v>
                  </c:pt>
                  <c:pt idx="11">
                    <c:v>Purnia</c:v>
                  </c:pt>
                  <c:pt idx="12">
                    <c:v>Digha</c:v>
                  </c:pt>
                  <c:pt idx="13">
                    <c:v>Kuchaikote</c:v>
                  </c:pt>
                  <c:pt idx="14">
                    <c:v>Gopalganj</c:v>
                  </c:pt>
                </c:lvl>
              </c:multiLvlStrCache>
            </c:multiLvlStrRef>
          </c:cat>
          <c:val>
            <c:numRef>
              <c:f>Sheet1!$B$2:$B$16</c:f>
              <c:numCache>
                <c:formatCode>General</c:formatCode>
                <c:ptCount val="15"/>
                <c:pt idx="0">
                  <c:v>21.9</c:v>
                </c:pt>
                <c:pt idx="1">
                  <c:v>22</c:v>
                </c:pt>
                <c:pt idx="2">
                  <c:v>22.2</c:v>
                </c:pt>
                <c:pt idx="3">
                  <c:v>22.2</c:v>
                </c:pt>
                <c:pt idx="4">
                  <c:v>22.7</c:v>
                </c:pt>
                <c:pt idx="5">
                  <c:v>23.1</c:v>
                </c:pt>
                <c:pt idx="6">
                  <c:v>23.9</c:v>
                </c:pt>
                <c:pt idx="7">
                  <c:v>24.9</c:v>
                </c:pt>
                <c:pt idx="8">
                  <c:v>25.3</c:v>
                </c:pt>
                <c:pt idx="9">
                  <c:v>25.4</c:v>
                </c:pt>
                <c:pt idx="10">
                  <c:v>25.5</c:v>
                </c:pt>
                <c:pt idx="11">
                  <c:v>29.4</c:v>
                </c:pt>
                <c:pt idx="12">
                  <c:v>29.7</c:v>
                </c:pt>
                <c:pt idx="13">
                  <c:v>30.4</c:v>
                </c:pt>
                <c:pt idx="14">
                  <c:v>34.1</c:v>
                </c:pt>
              </c:numCache>
            </c:numRef>
          </c:val>
        </c:ser>
        <c:dLbls>
          <c:numFmt formatCode="0.0&quot;%&quot;"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NDA</c:v>
                </c:pt>
              </c:strCache>
            </c:strRef>
          </c:tx>
          <c:spPr>
            <a:solidFill>
              <a:srgbClr val="E67E22"/>
            </a:solidFill>
            <a:effectLst/>
          </c:spPr>
          <c:invertIfNegative val="0"/>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2020 Assembly winner</c:v>
                  </c:pt>
                  <c:pt idx="1">
                    <c:v>2024 Lok Sabha segment leader</c:v>
                  </c:pt>
                  <c:pt idx="2">
                    <c:v>2025 Assembly winner</c:v>
                  </c:pt>
                </c:lvl>
              </c:multiLvlStrCache>
            </c:multiLvlStrRef>
          </c:cat>
          <c:val>
            <c:numRef>
              <c:f>Sheet1!$B$2:$B$4</c:f>
              <c:numCache>
                <c:formatCode>General</c:formatCode>
                <c:ptCount val="3"/>
                <c:pt idx="0">
                  <c:v>9.58</c:v>
                </c:pt>
                <c:pt idx="1">
                  <c:v>9.36</c:v>
                </c:pt>
                <c:pt idx="2">
                  <c:v>9.28</c:v>
                </c:pt>
              </c:numCache>
            </c:numRef>
          </c:val>
        </c:ser>
        <c:ser>
          <c:idx val="1"/>
          <c:order val="1"/>
          <c:tx>
            <c:strRef>
              <c:f>Sheet1!$C$1</c:f>
              <c:strCache>
                <c:ptCount val="1"/>
                <c:pt idx="0">
                  <c:v>INDIA</c:v>
                </c:pt>
              </c:strCache>
            </c:strRef>
          </c:tx>
          <c:spPr>
            <a:solidFill>
              <a:srgbClr val="1E8449"/>
            </a:solidFill>
            <a:effectLst/>
          </c:spPr>
          <c:invertIfNegative val="0"/>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2020 Assembly winner</c:v>
                  </c:pt>
                  <c:pt idx="1">
                    <c:v>2024 Lok Sabha segment leader</c:v>
                  </c:pt>
                  <c:pt idx="2">
                    <c:v>2025 Assembly winner</c:v>
                  </c:pt>
                </c:lvl>
              </c:multiLvlStrCache>
            </c:multiLvlStrRef>
          </c:cat>
          <c:val>
            <c:numRef>
              <c:f>Sheet1!$C$2:$C$4</c:f>
              <c:numCache>
                <c:formatCode>General</c:formatCode>
                <c:ptCount val="3"/>
                <c:pt idx="0">
                  <c:v>8.79</c:v>
                </c:pt>
                <c:pt idx="1">
                  <c:v>8.5</c:v>
                </c:pt>
                <c:pt idx="2">
                  <c:v>8.82</c:v>
                </c:pt>
              </c:numCache>
            </c:numRef>
          </c:val>
        </c:ser>
        <c:ser>
          <c:idx val="2"/>
          <c:order val="2"/>
          <c:tx>
            <c:strRef>
              <c:f>Sheet1!$D$1</c:f>
              <c:strCache>
                <c:ptCount val="1"/>
                <c:pt idx="0">
                  <c:v>Other</c:v>
                </c:pt>
              </c:strCache>
            </c:strRef>
          </c:tx>
          <c:spPr>
            <a:solidFill>
              <a:srgbClr val="8E7CC3"/>
            </a:solidFill>
            <a:effectLst/>
          </c:spPr>
          <c:invertIfNegative val="0"/>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2020 Assembly winner</c:v>
                  </c:pt>
                  <c:pt idx="1">
                    <c:v>2024 Lok Sabha segment leader</c:v>
                  </c:pt>
                  <c:pt idx="2">
                    <c:v>2025 Assembly winner</c:v>
                  </c:pt>
                </c:lvl>
              </c:multiLvlStrCache>
            </c:multiLvlStrRef>
          </c:cat>
          <c:val>
            <c:numRef>
              <c:f>Sheet1!$D$2:$D$4</c:f>
              <c:numCache>
                <c:formatCode>General</c:formatCode>
                <c:ptCount val="3"/>
                <c:pt idx="0">
                  <c:v>10.34</c:v>
                </c:pt>
                <c:pt idx="1">
                  <c:v>13.46</c:v>
                </c:pt>
                <c:pt idx="2">
                  <c:v>11.1</c:v>
                </c:pt>
              </c:numCache>
            </c:numRef>
          </c:val>
        </c:ser>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C2833"/>
                </a:solidFill>
                <a:latin typeface="Calibri"/>
              </a:defRPr>
            </a:pPr>
            <a:r>
              <a:rPr sz="1200" b="0" i="0" u="none" strike="noStrike">
                <a:solidFill>
                  <a:srgbClr val="1C2833"/>
                </a:solidFill>
                <a:latin typeface="Calibri"/>
              </a:rPr>
              <a:t>Share of booths the NDA led, by fifth of removals within each seat</a:t>
            </a:r>
          </a:p>
        </c:rich>
      </c:tx>
      <c:layout/>
      <c:overlay val="0"/>
    </c:title>
    <c:autoTitleDeleted val="0"/>
    <c:plotArea>
      <c:layout/>
      <c:barChart>
        <c:barDir val="col"/>
        <c:grouping val="clustered"/>
        <c:varyColors val="0"/>
        <c:ser>
          <c:idx val="0"/>
          <c:order val="0"/>
          <c:tx>
            <c:strRef>
              <c:f>Sheet1!$B$1</c:f>
              <c:strCache>
                <c:ptCount val="1"/>
                <c:pt idx="0">
                  <c:v>NDA-led share of booths</c:v>
                </c:pt>
              </c:strCache>
            </c:strRef>
          </c:tx>
          <c:spPr>
            <a:solidFill>
              <a:srgbClr val="E67E22"/>
            </a:solidFill>
            <a:effectLst/>
          </c:spPr>
          <c:invertIfNegative val="0"/>
          <c:dLbls>
            <c:numFmt formatCode="0.0&quot;%&quot;"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Sheet1!$A$2:$A$6</c:f>
              <c:multiLvlStrCache>
                <c:ptCount val="5"/>
                <c:lvl>
                  <c:pt idx="0">
                    <c:v>Lightest fifth</c:v>
                  </c:pt>
                  <c:pt idx="1">
                    <c:v>Second fifth</c:v>
                  </c:pt>
                  <c:pt idx="2">
                    <c:v>Middle fifth</c:v>
                  </c:pt>
                  <c:pt idx="3">
                    <c:v>Fourth fifth</c:v>
                  </c:pt>
                  <c:pt idx="4">
                    <c:v>Heaviest fifth</c:v>
                  </c:pt>
                </c:lvl>
              </c:multiLvlStrCache>
            </c:multiLvlStrRef>
          </c:cat>
          <c:val>
            <c:numRef>
              <c:f>Sheet1!$B$2:$B$6</c:f>
              <c:numCache>
                <c:formatCode>General</c:formatCode>
                <c:ptCount val="5"/>
                <c:pt idx="0">
                  <c:v>57.1</c:v>
                </c:pt>
                <c:pt idx="1">
                  <c:v>58.3</c:v>
                </c:pt>
                <c:pt idx="2">
                  <c:v>58.8</c:v>
                </c:pt>
                <c:pt idx="3">
                  <c:v>58.7</c:v>
                </c:pt>
                <c:pt idx="4">
                  <c:v>60.4</c:v>
                </c:pt>
              </c:numCache>
            </c:numRef>
          </c:val>
        </c:ser>
        <c:dLbls>
          <c:numFmt formatCode="0.0&quot;%&quot;"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min val="50"/>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Per 100 electors</c:v>
                </c:pt>
              </c:strCache>
            </c:strRef>
          </c:tx>
          <c:spPr>
            <a:solidFill>
              <a:srgbClr val="8E7CC3"/>
            </a:solidFill>
            <a:effectLst/>
          </c:spPr>
          <c:invertIfNegative val="0"/>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dPt>
            <c:idx val="0"/>
            <c:invertIfNegative val="0"/>
            <c:bubble3D val="0"/>
            <c:spPr>
              <a:solidFill>
                <a:srgbClr val="8E7CC3"/>
              </a:solidFill>
              <a:effectLst/>
            </c:spPr>
          </c:dPt>
          <c:dPt>
            <c:idx val="1"/>
            <c:invertIfNegative val="0"/>
            <c:bubble3D val="0"/>
            <c:spPr>
              <a:solidFill>
                <a:srgbClr val="1E8449"/>
              </a:solidFill>
              <a:effectLst/>
            </c:spPr>
          </c:dPt>
          <c:dPt>
            <c:idx val="2"/>
            <c:invertIfNegative val="0"/>
            <c:bubble3D val="0"/>
            <c:spPr>
              <a:solidFill>
                <a:srgbClr val="E67E22"/>
              </a:solidFill>
              <a:effectLst/>
            </c:spPr>
          </c:dPt>
          <c:dPt>
            <c:idx val="3"/>
            <c:invertIfNegative val="0"/>
            <c:bubble3D val="0"/>
            <c:spPr>
              <a:solidFill>
                <a:srgbClr val="E67E22"/>
              </a:solidFill>
              <a:effectLst/>
            </c:spPr>
          </c:dPt>
          <c:dPt>
            <c:idx val="4"/>
            <c:invertIfNegative val="0"/>
            <c:bubble3D val="0"/>
            <c:spPr>
              <a:solidFill>
                <a:srgbClr val="E67E22"/>
              </a:solidFill>
              <a:effectLst/>
            </c:spPr>
          </c:dPt>
          <c:dPt>
            <c:idx val="5"/>
            <c:invertIfNegative val="0"/>
            <c:bubble3D val="0"/>
            <c:spPr>
              <a:solidFill>
                <a:srgbClr val="1E8449"/>
              </a:solidFill>
              <a:effectLst/>
            </c:spPr>
          </c:dPt>
          <c:dPt>
            <c:idx val="6"/>
            <c:invertIfNegative val="0"/>
            <c:bubble3D val="0"/>
            <c:spPr>
              <a:solidFill>
                <a:srgbClr val="E67E22"/>
              </a:solidFill>
              <a:effectLst/>
            </c:spPr>
          </c:dPt>
          <c:dPt>
            <c:idx val="7"/>
            <c:invertIfNegative val="0"/>
            <c:bubble3D val="0"/>
            <c:spPr>
              <a:solidFill>
                <a:srgbClr val="E67E22"/>
              </a:solidFill>
              <a:effectLst/>
            </c:spPr>
          </c:dPt>
          <c:cat>
            <c:multiLvlStrRef>
              <c:f>Sheet1!$A$2:$A$9</c:f>
              <c:multiLvlStrCache>
                <c:ptCount val="8"/>
                <c:lvl>
                  <c:pt idx="0">
                    <c:v>AIMIM (5)</c:v>
                  </c:pt>
                  <c:pt idx="1">
                    <c:v>INC (6)</c:v>
                  </c:pt>
                  <c:pt idx="2">
                    <c:v>BJP (89)</c:v>
                  </c:pt>
                  <c:pt idx="3">
                    <c:v>JD(U) (85)</c:v>
                  </c:pt>
                  <c:pt idx="4">
                    <c:v>LJP(RV) (19)</c:v>
                  </c:pt>
                  <c:pt idx="5">
                    <c:v>RJD (25)</c:v>
                  </c:pt>
                  <c:pt idx="6">
                    <c:v>RLM (4)</c:v>
                  </c:pt>
                  <c:pt idx="7">
                    <c:v>HAM(S) (5)</c:v>
                  </c:pt>
                </c:lvl>
              </c:multiLvlStrCache>
            </c:multiLvlStrRef>
          </c:cat>
          <c:val>
            <c:numRef>
              <c:f>Sheet1!$B$2:$B$9</c:f>
              <c:numCache>
                <c:formatCode>General</c:formatCode>
                <c:ptCount val="8"/>
                <c:pt idx="0">
                  <c:v>11.97</c:v>
                </c:pt>
                <c:pt idx="1">
                  <c:v>9.79</c:v>
                </c:pt>
                <c:pt idx="2">
                  <c:v>9.6</c:v>
                </c:pt>
                <c:pt idx="3">
                  <c:v>9.09</c:v>
                </c:pt>
                <c:pt idx="4">
                  <c:v>8.88</c:v>
                </c:pt>
                <c:pt idx="5">
                  <c:v>8.74</c:v>
                </c:pt>
                <c:pt idx="6">
                  <c:v>8.6</c:v>
                </c:pt>
                <c:pt idx="7">
                  <c:v>8.52</c:v>
                </c:pt>
              </c:numCache>
            </c:numRef>
          </c:val>
        </c:ser>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Women, % of the roll before the revision</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Sheet1!$A$2:$A$11</c:f>
              <c:multiLvlStrCache>
                <c:ptCount val="10"/>
                <c:lvl>
                  <c:pt idx="0">
                    <c:v>Sheohar</c:v>
                  </c:pt>
                  <c:pt idx="1">
                    <c:v>Rohtas</c:v>
                  </c:pt>
                  <c:pt idx="2">
                    <c:v>Siwan</c:v>
                  </c:pt>
                  <c:pt idx="3">
                    <c:v>Supaul</c:v>
                  </c:pt>
                  <c:pt idx="4">
                    <c:v>Saran</c:v>
                  </c:pt>
                  <c:pt idx="5">
                    <c:v>Gopalganj</c:v>
                  </c:pt>
                  <c:pt idx="6">
                    <c:v>Arwal</c:v>
                  </c:pt>
                  <c:pt idx="7">
                    <c:v>Buxar</c:v>
                  </c:pt>
                  <c:pt idx="8">
                    <c:v>Kishanganj</c:v>
                  </c:pt>
                  <c:pt idx="9">
                    <c:v>Kaimur</c:v>
                  </c:pt>
                </c:lvl>
              </c:multiLvlStrCache>
            </c:multiLvlStrRef>
          </c:cat>
          <c:val>
            <c:numRef>
              <c:f>Sheet1!$B$2:$B$11</c:f>
              <c:numCache>
                <c:formatCode>General</c:formatCode>
                <c:ptCount val="10"/>
                <c:pt idx="0">
                  <c:v>47.6</c:v>
                </c:pt>
                <c:pt idx="1">
                  <c:v>47.8</c:v>
                </c:pt>
                <c:pt idx="2">
                  <c:v>47.9</c:v>
                </c:pt>
                <c:pt idx="3">
                  <c:v>48.4</c:v>
                </c:pt>
                <c:pt idx="4">
                  <c:v>48.3</c:v>
                </c:pt>
                <c:pt idx="5">
                  <c:v>49</c:v>
                </c:pt>
                <c:pt idx="6">
                  <c:v>47.9</c:v>
                </c:pt>
                <c:pt idx="7">
                  <c:v>48.2</c:v>
                </c:pt>
                <c:pt idx="8">
                  <c:v>48.4</c:v>
                </c:pt>
                <c:pt idx="9">
                  <c:v>47.9</c:v>
                </c:pt>
              </c:numCache>
            </c:numRef>
          </c:val>
        </c:ser>
        <c:ser>
          <c:idx val="1"/>
          <c:order val="1"/>
          <c:tx>
            <c:strRef>
              <c:f>Sheet1!$C$1</c:f>
              <c:strCache>
                <c:ptCount val="1"/>
                <c:pt idx="0">
                  <c:v>Women, % of names removed</c:v>
                </c:pt>
              </c:strCache>
            </c:strRef>
          </c:tx>
          <c:spPr>
            <a:solidFill>
              <a:srgbClr val="AF3B6E"/>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Sheet1!$A$2:$A$11</c:f>
              <c:multiLvlStrCache>
                <c:ptCount val="10"/>
                <c:lvl>
                  <c:pt idx="0">
                    <c:v>Sheohar</c:v>
                  </c:pt>
                  <c:pt idx="1">
                    <c:v>Rohtas</c:v>
                  </c:pt>
                  <c:pt idx="2">
                    <c:v>Siwan</c:v>
                  </c:pt>
                  <c:pt idx="3">
                    <c:v>Supaul</c:v>
                  </c:pt>
                  <c:pt idx="4">
                    <c:v>Saran</c:v>
                  </c:pt>
                  <c:pt idx="5">
                    <c:v>Gopalganj</c:v>
                  </c:pt>
                  <c:pt idx="6">
                    <c:v>Arwal</c:v>
                  </c:pt>
                  <c:pt idx="7">
                    <c:v>Buxar</c:v>
                  </c:pt>
                  <c:pt idx="8">
                    <c:v>Kishanganj</c:v>
                  </c:pt>
                  <c:pt idx="9">
                    <c:v>Kaimur</c:v>
                  </c:pt>
                </c:lvl>
              </c:multiLvlStrCache>
            </c:multiLvlStrRef>
          </c:cat>
          <c:val>
            <c:numRef>
              <c:f>Sheet1!$C$2:$C$11</c:f>
              <c:numCache>
                <c:formatCode>General</c:formatCode>
                <c:ptCount val="10"/>
                <c:pt idx="0">
                  <c:v>57</c:v>
                </c:pt>
                <c:pt idx="1">
                  <c:v>57.3</c:v>
                </c:pt>
                <c:pt idx="2">
                  <c:v>57.8</c:v>
                </c:pt>
                <c:pt idx="3">
                  <c:v>58.4</c:v>
                </c:pt>
                <c:pt idx="4">
                  <c:v>58.4</c:v>
                </c:pt>
                <c:pt idx="5">
                  <c:v>60</c:v>
                </c:pt>
                <c:pt idx="6">
                  <c:v>59.1</c:v>
                </c:pt>
                <c:pt idx="7">
                  <c:v>60.3</c:v>
                </c:pt>
                <c:pt idx="8">
                  <c:v>61.5</c:v>
                </c:pt>
                <c:pt idx="9">
                  <c:v>61.6</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max val="65"/>
          <c:min val="40"/>
        </c:scaling>
        <c:delete val="0"/>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C2833"/>
                </a:solidFill>
                <a:latin typeface="Calibri"/>
              </a:defRPr>
            </a:pPr>
            <a:r>
              <a:rPr sz="1200" b="0" i="0" u="none" strike="noStrike">
                <a:solidFill>
                  <a:srgbClr val="1C2833"/>
                </a:solidFill>
                <a:latin typeface="Calibri"/>
              </a:rPr>
              <a:t>Share of the removed ÷ share of the population</a:t>
            </a:r>
          </a:p>
        </c:rich>
      </c:tx>
      <c:layout/>
      <c:overlay val="0"/>
    </c:title>
    <c:autoTitleDeleted val="0"/>
    <c:plotArea>
      <c:layout/>
      <c:barChart>
        <c:barDir val="col"/>
        <c:grouping val="clustered"/>
        <c:varyColors val="0"/>
        <c:ser>
          <c:idx val="0"/>
          <c:order val="0"/>
          <c:tx>
            <c:strRef>
              <c:f>Sheet1!$B$1</c:f>
              <c:strCache>
                <c:ptCount val="1"/>
                <c:pt idx="0">
                  <c:v>Classification A</c:v>
                </c:pt>
              </c:strCache>
            </c:strRef>
          </c:tx>
          <c:spPr>
            <a:solidFill>
              <a:srgbClr val="B03A2E"/>
            </a:solidFill>
            <a:effectLst/>
          </c:spPr>
          <c:invertIfNegative val="0"/>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Sheet1!$A$2:$A$7</c:f>
              <c:multiLvlStrCache>
                <c:ptCount val="6"/>
                <c:lvl>
                  <c:pt idx="0">
                    <c:v>General</c:v>
                  </c:pt>
                  <c:pt idx="1">
                    <c:v>BC</c:v>
                  </c:pt>
                  <c:pt idx="2">
                    <c:v>EBC</c:v>
                  </c:pt>
                  <c:pt idx="3">
                    <c:v>SC</c:v>
                  </c:pt>
                  <c:pt idx="4">
                    <c:v>ST</c:v>
                  </c:pt>
                  <c:pt idx="5">
                    <c:v>Muslim</c:v>
                  </c:pt>
                </c:lvl>
              </c:multiLvlStrCache>
            </c:multiLvlStrRef>
          </c:cat>
          <c:val>
            <c:numRef>
              <c:f>Sheet1!$B$2:$B$7</c:f>
              <c:numCache>
                <c:formatCode>General</c:formatCode>
                <c:ptCount val="6"/>
                <c:pt idx="0">
                  <c:v>3.21</c:v>
                </c:pt>
                <c:pt idx="1">
                  <c:v>0.59</c:v>
                </c:pt>
                <c:pt idx="2">
                  <c:v>0.68</c:v>
                </c:pt>
                <c:pt idx="3">
                  <c:v>1.01</c:v>
                </c:pt>
                <c:pt idx="4">
                  <c:v>0.75</c:v>
                </c:pt>
                <c:pt idx="5">
                  <c:v>0.69</c:v>
                </c:pt>
              </c:numCache>
            </c:numRef>
          </c:val>
        </c:ser>
        <c:ser>
          <c:idx val="1"/>
          <c:order val="1"/>
          <c:tx>
            <c:strRef>
              <c:f>Sheet1!$C$1</c:f>
              <c:strCache>
                <c:ptCount val="1"/>
                <c:pt idx="0">
                  <c:v>Classification B (strict)</c:v>
                </c:pt>
              </c:strCache>
            </c:strRef>
          </c:tx>
          <c:spPr>
            <a:solidFill>
              <a:srgbClr val="1F618D"/>
            </a:solidFill>
            <a:effectLst/>
          </c:spPr>
          <c:invertIfNegative val="0"/>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Sheet1!$A$2:$A$7</c:f>
              <c:multiLvlStrCache>
                <c:ptCount val="6"/>
                <c:lvl>
                  <c:pt idx="0">
                    <c:v>General</c:v>
                  </c:pt>
                  <c:pt idx="1">
                    <c:v>BC</c:v>
                  </c:pt>
                  <c:pt idx="2">
                    <c:v>EBC</c:v>
                  </c:pt>
                  <c:pt idx="3">
                    <c:v>SC</c:v>
                  </c:pt>
                  <c:pt idx="4">
                    <c:v>ST</c:v>
                  </c:pt>
                  <c:pt idx="5">
                    <c:v>Muslim</c:v>
                  </c:pt>
                </c:lvl>
              </c:multiLvlStrCache>
            </c:multiLvlStrRef>
          </c:cat>
          <c:val>
            <c:numRef>
              <c:f>Sheet1!$C$2:$C$7</c:f>
              <c:numCache>
                <c:formatCode>General</c:formatCode>
                <c:ptCount val="6"/>
                <c:pt idx="0">
                  <c:v>1.36</c:v>
                </c:pt>
                <c:pt idx="1">
                  <c:v>0.68</c:v>
                </c:pt>
                <c:pt idx="2">
                  <c:v>0.31</c:v>
                </c:pt>
                <c:pt idx="3">
                  <c:v>1.52</c:v>
                </c:pt>
                <c:pt idx="4">
                  <c:v>0.91</c:v>
                </c:pt>
                <c:pt idx="5">
                  <c:v>1.63</c:v>
                </c:pt>
              </c:numCache>
            </c:numRef>
          </c:val>
        </c:ser>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Per 100 electors</c:v>
                </c:pt>
              </c:strCache>
            </c:strRef>
          </c:tx>
          <c:spPr>
            <a:solidFill>
              <a:srgbClr val="B03A2E"/>
            </a:solidFill>
            <a:effectLst/>
          </c:spPr>
          <c:invertIfNegative val="0"/>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dPt>
            <c:idx val="0"/>
            <c:invertIfNegative val="0"/>
            <c:bubble3D val="0"/>
            <c:spPr>
              <a:solidFill>
                <a:srgbClr val="B03A2E"/>
              </a:solidFill>
              <a:effectLst/>
            </c:spPr>
          </c:dPt>
          <c:dPt>
            <c:idx val="1"/>
            <c:invertIfNegative val="0"/>
            <c:bubble3D val="0"/>
            <c:spPr>
              <a:solidFill>
                <a:srgbClr val="B03A2E"/>
              </a:solidFill>
              <a:effectLst/>
            </c:spPr>
          </c:dPt>
          <c:dPt>
            <c:idx val="2"/>
            <c:invertIfNegative val="0"/>
            <c:bubble3D val="0"/>
            <c:spPr>
              <a:solidFill>
                <a:srgbClr val="B03A2E"/>
              </a:solidFill>
              <a:effectLst/>
            </c:spPr>
          </c:dPt>
          <c:dPt>
            <c:idx val="3"/>
            <c:invertIfNegative val="0"/>
            <c:bubble3D val="0"/>
            <c:spPr>
              <a:solidFill>
                <a:srgbClr val="B03A2E"/>
              </a:solidFill>
              <a:effectLst/>
            </c:spPr>
          </c:dPt>
          <c:dPt>
            <c:idx val="4"/>
            <c:invertIfNegative val="0"/>
            <c:bubble3D val="0"/>
            <c:spPr>
              <a:solidFill>
                <a:srgbClr val="B03A2E"/>
              </a:solidFill>
              <a:effectLst/>
            </c:spPr>
          </c:dPt>
          <c:dPt>
            <c:idx val="5"/>
            <c:invertIfNegative val="0"/>
            <c:bubble3D val="0"/>
            <c:spPr>
              <a:solidFill>
                <a:srgbClr val="95A5A6"/>
              </a:solidFill>
              <a:effectLst/>
            </c:spPr>
          </c:dPt>
          <c:cat>
            <c:multiLvlStrRef>
              <c:f>Sheet1!$A$2:$A$7</c:f>
              <c:multiLvlStrCache>
                <c:ptCount val="6"/>
                <c:lvl>
                  <c:pt idx="0">
                    <c:v>Nepal (41)</c:v>
                  </c:pt>
                  <c:pt idx="1">
                    <c:v>Uttar Pradesh (35)</c:v>
                  </c:pt>
                  <c:pt idx="2">
                    <c:v>Jharkhand (36)</c:v>
                  </c:pt>
                  <c:pt idx="3">
                    <c:v>West Bengal (7)</c:v>
                  </c:pt>
                  <c:pt idx="4">
                    <c:v>Two borders (31)</c:v>
                  </c:pt>
                  <c:pt idx="5">
                    <c:v>Interior (93)</c:v>
                  </c:pt>
                </c:lvl>
              </c:multiLvlStrCache>
            </c:multiLvlStrRef>
          </c:cat>
          <c:val>
            <c:numRef>
              <c:f>Sheet1!$B$2:$B$7</c:f>
              <c:numCache>
                <c:formatCode>General</c:formatCode>
                <c:ptCount val="6"/>
                <c:pt idx="0">
                  <c:v>9.96</c:v>
                </c:pt>
                <c:pt idx="1">
                  <c:v>10.58</c:v>
                </c:pt>
                <c:pt idx="2">
                  <c:v>8.9</c:v>
                </c:pt>
                <c:pt idx="3">
                  <c:v>14.3</c:v>
                </c:pt>
                <c:pt idx="4">
                  <c:v>8.83</c:v>
                </c:pt>
                <c:pt idx="5">
                  <c:v>8.36</c:v>
                </c:pt>
              </c:numCache>
            </c:numRef>
          </c:val>
        </c:ser>
        <c:dLbls>
          <c:numFmt formatCode="0.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Per 100 electors</c:v>
                </c:pt>
              </c:strCache>
            </c:strRef>
          </c:tx>
          <c:spPr>
            <a:solidFill>
              <a:srgbClr val="95A5A6"/>
            </a:solidFill>
            <a:effectLst/>
          </c:spPr>
          <c:invertIfNegative val="0"/>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dPt>
            <c:idx val="0"/>
            <c:invertIfNegative val="0"/>
            <c:bubble3D val="0"/>
            <c:spPr>
              <a:solidFill>
                <a:srgbClr val="95A5A6"/>
              </a:solidFill>
              <a:effectLst/>
            </c:spPr>
          </c:dPt>
          <c:dPt>
            <c:idx val="1"/>
            <c:invertIfNegative val="0"/>
            <c:bubble3D val="0"/>
            <c:spPr>
              <a:solidFill>
                <a:srgbClr val="B03A2E"/>
              </a:solidFill>
              <a:effectLst/>
            </c:spPr>
          </c:dPt>
          <c:dPt>
            <c:idx val="2"/>
            <c:invertIfNegative val="0"/>
            <c:bubble3D val="0"/>
            <c:spPr>
              <a:solidFill>
                <a:srgbClr val="B03A2E"/>
              </a:solidFill>
              <a:effectLst/>
            </c:spPr>
          </c:dPt>
          <c:dPt>
            <c:idx val="3"/>
            <c:invertIfNegative val="0"/>
            <c:bubble3D val="0"/>
            <c:spPr>
              <a:solidFill>
                <a:srgbClr val="B03A2E"/>
              </a:solidFill>
              <a:effectLst/>
            </c:spPr>
          </c:dPt>
          <c:dPt>
            <c:idx val="4"/>
            <c:invertIfNegative val="0"/>
            <c:bubble3D val="0"/>
            <c:spPr>
              <a:solidFill>
                <a:srgbClr val="95A5A6"/>
              </a:solidFill>
              <a:effectLst/>
            </c:spPr>
          </c:dPt>
          <c:dPt>
            <c:idx val="5"/>
            <c:invertIfNegative val="0"/>
            <c:bubble3D val="0"/>
            <c:spPr>
              <a:solidFill>
                <a:srgbClr val="B03A2E"/>
              </a:solidFill>
              <a:effectLst/>
            </c:spPr>
          </c:dPt>
          <c:dPt>
            <c:idx val="6"/>
            <c:invertIfNegative val="0"/>
            <c:bubble3D val="0"/>
            <c:spPr>
              <a:solidFill>
                <a:srgbClr val="B03A2E"/>
              </a:solidFill>
              <a:effectLst/>
            </c:spPr>
          </c:dPt>
          <c:dPt>
            <c:idx val="7"/>
            <c:invertIfNegative val="0"/>
            <c:bubble3D val="0"/>
            <c:spPr>
              <a:solidFill>
                <a:srgbClr val="95A5A6"/>
              </a:solidFill>
              <a:effectLst/>
            </c:spPr>
          </c:dPt>
          <c:dPt>
            <c:idx val="8"/>
            <c:invertIfNegative val="0"/>
            <c:bubble3D val="0"/>
            <c:spPr>
              <a:solidFill>
                <a:srgbClr val="B03A2E"/>
              </a:solidFill>
              <a:effectLst/>
            </c:spPr>
          </c:dPt>
          <c:dPt>
            <c:idx val="9"/>
            <c:invertIfNegative val="0"/>
            <c:bubble3D val="0"/>
            <c:spPr>
              <a:solidFill>
                <a:srgbClr val="95A5A6"/>
              </a:solidFill>
              <a:effectLst/>
            </c:spPr>
          </c:dPt>
          <c:dPt>
            <c:idx val="10"/>
            <c:invertIfNegative val="0"/>
            <c:bubble3D val="0"/>
            <c:spPr>
              <a:solidFill>
                <a:srgbClr val="B03A2E"/>
              </a:solidFill>
              <a:effectLst/>
            </c:spPr>
          </c:dPt>
          <c:dPt>
            <c:idx val="11"/>
            <c:invertIfNegative val="0"/>
            <c:bubble3D val="0"/>
            <c:spPr>
              <a:solidFill>
                <a:srgbClr val="B03A2E"/>
              </a:solidFill>
              <a:effectLst/>
            </c:spPr>
          </c:dPt>
          <c:dPt>
            <c:idx val="12"/>
            <c:invertIfNegative val="0"/>
            <c:bubble3D val="0"/>
            <c:spPr>
              <a:solidFill>
                <a:srgbClr val="B03A2E"/>
              </a:solidFill>
              <a:effectLst/>
            </c:spPr>
          </c:dPt>
          <c:dPt>
            <c:idx val="13"/>
            <c:invertIfNegative val="0"/>
            <c:bubble3D val="0"/>
            <c:spPr>
              <a:solidFill>
                <a:srgbClr val="B03A2E"/>
              </a:solidFill>
              <a:effectLst/>
            </c:spPr>
          </c:dPt>
          <c:dPt>
            <c:idx val="14"/>
            <c:invertIfNegative val="0"/>
            <c:bubble3D val="0"/>
            <c:spPr>
              <a:solidFill>
                <a:srgbClr val="B03A2E"/>
              </a:solidFill>
              <a:effectLst/>
            </c:spPr>
          </c:dPt>
          <c:cat>
            <c:multiLvlStrRef>
              <c:f>Sheet1!$A$2:$A$16</c:f>
              <c:multiLvlStrCache>
                <c:ptCount val="15"/>
                <c:lvl>
                  <c:pt idx="0">
                    <c:v>Vaishali</c:v>
                  </c:pt>
                  <c:pt idx="1">
                    <c:v>Siwan</c:v>
                  </c:pt>
                  <c:pt idx="2">
                    <c:v>Bhojpur</c:v>
                  </c:pt>
                  <c:pt idx="3">
                    <c:v>East Champaran</c:v>
                  </c:pt>
                  <c:pt idx="4">
                    <c:v>Sheohar</c:v>
                  </c:pt>
                  <c:pt idx="5">
                    <c:v>Saran</c:v>
                  </c:pt>
                  <c:pt idx="6">
                    <c:v>Katihar</c:v>
                  </c:pt>
                  <c:pt idx="7">
                    <c:v>Samastipur</c:v>
                  </c:pt>
                  <c:pt idx="8">
                    <c:v>Sitamarhi</c:v>
                  </c:pt>
                  <c:pt idx="9">
                    <c:v>Saharsa</c:v>
                  </c:pt>
                  <c:pt idx="10">
                    <c:v>Bhagalpur</c:v>
                  </c:pt>
                  <c:pt idx="11">
                    <c:v>Madhubani</c:v>
                  </c:pt>
                  <c:pt idx="12">
                    <c:v>Kishanganj</c:v>
                  </c:pt>
                  <c:pt idx="13">
                    <c:v>Purnia</c:v>
                  </c:pt>
                  <c:pt idx="14">
                    <c:v>Gopalganj</c:v>
                  </c:pt>
                </c:lvl>
              </c:multiLvlStrCache>
            </c:multiLvlStrRef>
          </c:cat>
          <c:val>
            <c:numRef>
              <c:f>Sheet1!$B$2:$B$16</c:f>
              <c:numCache>
                <c:formatCode>General</c:formatCode>
                <c:ptCount val="15"/>
                <c:pt idx="0">
                  <c:v>9.27</c:v>
                </c:pt>
                <c:pt idx="1">
                  <c:v>9.28</c:v>
                </c:pt>
                <c:pt idx="2">
                  <c:v>9.35</c:v>
                </c:pt>
                <c:pt idx="3">
                  <c:v>9.4</c:v>
                </c:pt>
                <c:pt idx="4">
                  <c:v>9.41</c:v>
                </c:pt>
                <c:pt idx="5">
                  <c:v>9.88</c:v>
                </c:pt>
                <c:pt idx="6">
                  <c:v>9.93</c:v>
                </c:pt>
                <c:pt idx="7">
                  <c:v>9.96</c:v>
                </c:pt>
                <c:pt idx="8">
                  <c:v>10.25</c:v>
                </c:pt>
                <c:pt idx="9">
                  <c:v>10.76</c:v>
                </c:pt>
                <c:pt idx="10">
                  <c:v>11.35</c:v>
                </c:pt>
                <c:pt idx="11">
                  <c:v>11.55</c:v>
                </c:pt>
                <c:pt idx="12">
                  <c:v>13.9</c:v>
                </c:pt>
                <c:pt idx="13">
                  <c:v>14.3</c:v>
                </c:pt>
                <c:pt idx="14">
                  <c:v>17.31</c:v>
                </c:pt>
              </c:numCache>
            </c:numRef>
          </c:val>
        </c:ser>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figure in this deck is computed from the Chief Electoral Officer's deletion lists and the 2025 results, the same data the website and the full report use. No name or EPIC number is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100 electors divides by the 2025 electorate. Votes polled, used later, are the 2025 turnout applied to the same roll.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Counted from the row-level phase 1 list as entered. The counts agree with the booth list in all 77,837 booths, and the women and men with the Chief Electoral Officer's phase 1 figures in every constituency.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Absent rests on the least of the four reasons, because it records only that the officer did not find the elector. Already enrolled is a fair removal only if the other entry is the same person. Shifted exceeds the margin in 76 seats, dead in 58, already enrolled in 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Deaths: SRS Statistical Report 2024, death rates by age and sex weighted by the 2024 population by age, ages 20 and over; CRS 2024 for population and registered deaths. Marriage: Census 2011 table D-3, women who moved on marriage in the ten years before the census, counted where they arrived.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Grey: the 69 seats where removals were below the margin. Of the 174 seats above it, the NDA won 136, INDIA 34 and others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Format 4B, the Election Commission's return for the final roll, which matches the Chief Electoral Officer's press note of 30 September 2025. New electors are part of the rise from draft to final, and the Commission has not said how many of those added had been removed at the draft. A seat's roll before is its draft plus the names on its phase 1 list. Of the 3,66,742 removed after the draft, 9,968 carry no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count: names still off the final roll, less those entered as dead, at each seat's 2025 turnout. High count: every name removed, with nothing added back. Booth estimate: each removed elector votes like their own booth in the 2024 Lok Sabha election. Group estimates: Axis My India exit poll, Bihar Assembly election 2025, as reported by NDTV on 12 November 2025. Seats where the winner or runner-up is outside the two alliances get the break-even figure only. Balrampur (LJP(RV) over AIMIM by 389) and Ramgarh (BSP over BJP by 30) are close seats outside the estimates.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Candidate-wise Assembly results for 2020 and 2025 from the Election Commission. NDA in both years: BJP, JD(U), LJP(RV) (LJP in 2020), HAM(S), RLM (RLSP in 2020). INDIA: RJD, INC, CPI(ML)L, CPI, CPI(M), VIP, IIP. Shares are of all votes including NOTA. The within-district slope uses a dummy for each of the 38 districts and the seat's 2020 NDA lead over INDIA, with robust standard errors, interval two either side. The scenario assumes 66% of the removed were alive, as the phase 1 reasons give, and that they would have voted at the seat's turnout. A small lean either way would not show; five years, LJP rejoining the NDA, VIP changing sides and Jan Suraaj entering all lie between the two elections.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combined margin is the sum of each seat's margin of victory. The comparison measures size only. The lists cannot say how the removed would have voted.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check repeats the comparison inside a smaller group, so a pattern that only comes from comparing different regions would disappear. Swing figures are the change in the NDA lead over INDIA, in points, per extra name removed per 100 electors. Seats the NDA held in 2020: +0.30 (-0.36 to 0.96); INDIA: -0.09 (-1.48 to 1.31); leaving out Seemanchal: +0.46 (-0.23 to 1.16). The slope is positive in 20 of 32 districts with four or more seats.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11.xm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12.xm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13.xm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14.xm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chart" Target="/ppt/charts/chart15.xm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chart" Target="/ppt/charts/chart16.xm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chart" Target="/ppt/charts/chart17.xm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chart" Target="/ppt/charts/chart18.xm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chart" Target="/ppt/charts/chart19.xm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chart" Target="/ppt/charts/chart20.xm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chart" Target="/ppt/charts/chart21.xm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chart" Target="/ppt/charts/chart22.xm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E2F25"/>
        </a:solidFill>
      </p:bgPr>
    </p:bg>
    <p:spTree>
      <p:nvGrpSpPr>
        <p:cNvPr id="1" name=""/>
        <p:cNvGrpSpPr/>
        <p:nvPr/>
      </p:nvGrpSpPr>
      <p:grpSpPr>
        <a:xfrm>
          <a:off x="0" y="0"/>
          <a:ext cx="0" cy="0"/>
          <a:chOff x="0" y="0"/>
          <a:chExt cx="0" cy="0"/>
        </a:xfrm>
      </p:grpSpPr>
      <p:sp>
        <p:nvSpPr>
          <p:cNvPr id="2" name="Text 0"/>
          <p:cNvSpPr txBox="1"/>
          <p:nvPr/>
        </p:nvSpPr>
        <p:spPr>
          <a:xfrm>
            <a:off x="548640" y="640080"/>
            <a:ext cx="10058400" cy="365760"/>
          </a:xfrm>
          <a:prstGeom prst="rect">
            <a:avLst/>
          </a:prstGeom>
          <a:noFill/>
          <a:ln/>
        </p:spPr>
        <p:txBody>
          <a:bodyPr wrap="square" lIns="0" tIns="0" rIns="0" bIns="0" rtlCol="0" anchor="ctr"/>
          <a:lstStyle/>
          <a:p>
            <a:pPr indent="0" marL="0">
              <a:buNone/>
            </a:pPr>
            <a:r>
              <a:rPr lang="en-US" sz="1300" b="1" spc="300" kern="0" dirty="0">
                <a:solidFill>
                  <a:srgbClr val="F5D6C6"/>
                </a:solidFill>
                <a:latin typeface="Calibri" pitchFamily="34" charset="0"/>
                <a:ea typeface="Calibri" pitchFamily="34" charset="-122"/>
                <a:cs typeface="Calibri" pitchFamily="34" charset="-120"/>
              </a:rPr>
              <a:t>SPECIAL INTENSIVE REVISION · BIHAR 2025</a:t>
            </a:r>
            <a:endParaRPr lang="en-US" sz="1300" dirty="0"/>
          </a:p>
        </p:txBody>
      </p:sp>
      <p:sp>
        <p:nvSpPr>
          <p:cNvPr id="3" name="Text 1"/>
          <p:cNvSpPr txBox="1"/>
          <p:nvPr/>
        </p:nvSpPr>
        <p:spPr>
          <a:xfrm>
            <a:off x="548640" y="1051560"/>
            <a:ext cx="11094415" cy="128016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The 2025 revision removed 69.1 lakh names from Bihar's electoral roll</a:t>
            </a:r>
            <a:endParaRPr lang="en-US" sz="3800" dirty="0"/>
          </a:p>
        </p:txBody>
      </p:sp>
      <p:sp>
        <p:nvSpPr>
          <p:cNvPr id="4" name="Text 2"/>
          <p:cNvSpPr txBox="1"/>
          <p:nvPr/>
        </p:nvSpPr>
        <p:spPr>
          <a:xfrm>
            <a:off x="548640" y="2377440"/>
            <a:ext cx="10180015" cy="731520"/>
          </a:xfrm>
          <a:prstGeom prst="rect">
            <a:avLst/>
          </a:prstGeom>
          <a:noFill/>
          <a:ln/>
        </p:spPr>
        <p:txBody>
          <a:bodyPr wrap="square" lIns="0" tIns="0" rIns="0" bIns="0" rtlCol="0" anchor="t"/>
          <a:lstStyle/>
          <a:p>
            <a:pPr indent="0" marL="0">
              <a:buNone/>
            </a:pPr>
            <a:r>
              <a:rPr lang="en-US" sz="1700" dirty="0">
                <a:solidFill>
                  <a:srgbClr val="F5D6C6"/>
                </a:solidFill>
                <a:latin typeface="Calibri" pitchFamily="34" charset="0"/>
                <a:ea typeface="Calibri" pitchFamily="34" charset="-122"/>
                <a:cs typeface="Calibri" pitchFamily="34" charset="-120"/>
              </a:rPr>
              <a:t>What the deletion lists show, booth by booth, set against the Assembly election that followed</a:t>
            </a:r>
            <a:endParaRPr lang="en-US" sz="1700" dirty="0"/>
          </a:p>
        </p:txBody>
      </p:sp>
      <p:sp>
        <p:nvSpPr>
          <p:cNvPr id="5" name="Shape 3"/>
          <p:cNvSpPr/>
          <p:nvPr/>
        </p:nvSpPr>
        <p:spPr>
          <a:xfrm>
            <a:off x="548640" y="3429000"/>
            <a:ext cx="2567864" cy="1737360"/>
          </a:xfrm>
          <a:prstGeom prst="roundRect">
            <a:avLst>
              <a:gd name="adj" fmla="val 4211"/>
            </a:avLst>
          </a:prstGeom>
          <a:solidFill>
            <a:srgbClr val="6E231C"/>
          </a:solidFill>
          <a:ln/>
        </p:spPr>
      </p:sp>
      <p:sp>
        <p:nvSpPr>
          <p:cNvPr id="6" name="Text 4"/>
          <p:cNvSpPr txBox="1"/>
          <p:nvPr/>
        </p:nvSpPr>
        <p:spPr>
          <a:xfrm>
            <a:off x="731520"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69,10,559</a:t>
            </a:r>
            <a:endParaRPr lang="en-US" sz="3000" dirty="0"/>
          </a:p>
        </p:txBody>
      </p:sp>
      <p:sp>
        <p:nvSpPr>
          <p:cNvPr id="7" name="Text 5"/>
          <p:cNvSpPr txBox="1"/>
          <p:nvPr/>
        </p:nvSpPr>
        <p:spPr>
          <a:xfrm>
            <a:off x="731520"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F5D6C6"/>
                </a:solidFill>
                <a:latin typeface="Calibri" pitchFamily="34" charset="0"/>
                <a:ea typeface="Calibri" pitchFamily="34" charset="-122"/>
                <a:cs typeface="Calibri" pitchFamily="34" charset="-120"/>
              </a:rPr>
              <a:t>names removed across both phases</a:t>
            </a:r>
            <a:endParaRPr lang="en-US" sz="1250" dirty="0"/>
          </a:p>
        </p:txBody>
      </p:sp>
      <p:sp>
        <p:nvSpPr>
          <p:cNvPr id="8" name="Shape 6"/>
          <p:cNvSpPr/>
          <p:nvPr/>
        </p:nvSpPr>
        <p:spPr>
          <a:xfrm>
            <a:off x="3390824" y="3429000"/>
            <a:ext cx="2567864" cy="1737360"/>
          </a:xfrm>
          <a:prstGeom prst="roundRect">
            <a:avLst>
              <a:gd name="adj" fmla="val 4211"/>
            </a:avLst>
          </a:prstGeom>
          <a:solidFill>
            <a:srgbClr val="6E231C"/>
          </a:solidFill>
          <a:ln/>
        </p:spPr>
      </p:sp>
      <p:sp>
        <p:nvSpPr>
          <p:cNvPr id="9" name="Text 7"/>
          <p:cNvSpPr txBox="1"/>
          <p:nvPr/>
        </p:nvSpPr>
        <p:spPr>
          <a:xfrm>
            <a:off x="3573704"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13.9%</a:t>
            </a:r>
            <a:endParaRPr lang="en-US" sz="3000" dirty="0"/>
          </a:p>
        </p:txBody>
      </p:sp>
      <p:sp>
        <p:nvSpPr>
          <p:cNvPr id="10" name="Text 8"/>
          <p:cNvSpPr txBox="1"/>
          <p:nvPr/>
        </p:nvSpPr>
        <p:spPr>
          <a:xfrm>
            <a:off x="3573704"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F5D6C6"/>
                </a:solidFill>
                <a:latin typeface="Calibri" pitchFamily="34" charset="0"/>
                <a:ea typeface="Calibri" pitchFamily="34" charset="-122"/>
                <a:cs typeface="Calibri" pitchFamily="34" charset="-120"/>
              </a:rPr>
              <a:t>of the votes polled in November 2025</a:t>
            </a:r>
            <a:endParaRPr lang="en-US" sz="1250" dirty="0"/>
          </a:p>
        </p:txBody>
      </p:sp>
      <p:sp>
        <p:nvSpPr>
          <p:cNvPr id="11" name="Shape 9"/>
          <p:cNvSpPr/>
          <p:nvPr/>
        </p:nvSpPr>
        <p:spPr>
          <a:xfrm>
            <a:off x="6233008" y="3429000"/>
            <a:ext cx="2567864" cy="1737360"/>
          </a:xfrm>
          <a:prstGeom prst="roundRect">
            <a:avLst>
              <a:gd name="adj" fmla="val 4211"/>
            </a:avLst>
          </a:prstGeom>
          <a:solidFill>
            <a:srgbClr val="6E231C"/>
          </a:solidFill>
          <a:ln/>
        </p:spPr>
      </p:sp>
      <p:sp>
        <p:nvSpPr>
          <p:cNvPr id="12" name="Text 10"/>
          <p:cNvSpPr txBox="1"/>
          <p:nvPr/>
        </p:nvSpPr>
        <p:spPr>
          <a:xfrm>
            <a:off x="6415888"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174 of 243</a:t>
            </a:r>
            <a:endParaRPr lang="en-US" sz="3000" dirty="0"/>
          </a:p>
        </p:txBody>
      </p:sp>
      <p:sp>
        <p:nvSpPr>
          <p:cNvPr id="13" name="Text 11"/>
          <p:cNvSpPr txBox="1"/>
          <p:nvPr/>
        </p:nvSpPr>
        <p:spPr>
          <a:xfrm>
            <a:off x="6415888"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F5D6C6"/>
                </a:solidFill>
                <a:latin typeface="Calibri" pitchFamily="34" charset="0"/>
                <a:ea typeface="Calibri" pitchFamily="34" charset="-122"/>
                <a:cs typeface="Calibri" pitchFamily="34" charset="-120"/>
              </a:rPr>
              <a:t>seats where removals exceed the winning margin</a:t>
            </a:r>
            <a:endParaRPr lang="en-US" sz="1250" dirty="0"/>
          </a:p>
        </p:txBody>
      </p:sp>
      <p:sp>
        <p:nvSpPr>
          <p:cNvPr id="14" name="Shape 12"/>
          <p:cNvSpPr/>
          <p:nvPr/>
        </p:nvSpPr>
        <p:spPr>
          <a:xfrm>
            <a:off x="9075191" y="3429000"/>
            <a:ext cx="2567864" cy="1737360"/>
          </a:xfrm>
          <a:prstGeom prst="roundRect">
            <a:avLst>
              <a:gd name="adj" fmla="val 4211"/>
            </a:avLst>
          </a:prstGeom>
          <a:solidFill>
            <a:srgbClr val="6E231C"/>
          </a:solidFill>
          <a:ln/>
        </p:spPr>
      </p:sp>
      <p:sp>
        <p:nvSpPr>
          <p:cNvPr id="15" name="Text 13"/>
          <p:cNvSpPr txBox="1"/>
          <p:nvPr/>
        </p:nvSpPr>
        <p:spPr>
          <a:xfrm>
            <a:off x="9258071"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55.5%</a:t>
            </a:r>
            <a:endParaRPr lang="en-US" sz="3000" dirty="0"/>
          </a:p>
        </p:txBody>
      </p:sp>
      <p:sp>
        <p:nvSpPr>
          <p:cNvPr id="16" name="Text 14"/>
          <p:cNvSpPr txBox="1"/>
          <p:nvPr/>
        </p:nvSpPr>
        <p:spPr>
          <a:xfrm>
            <a:off x="9258071"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F5D6C6"/>
                </a:solidFill>
                <a:latin typeface="Calibri" pitchFamily="34" charset="0"/>
                <a:ea typeface="Calibri" pitchFamily="34" charset="-122"/>
                <a:cs typeface="Calibri" pitchFamily="34" charset="-120"/>
              </a:rPr>
              <a:t>of the removed are women</a:t>
            </a:r>
            <a:endParaRPr lang="en-US" sz="1250" dirty="0"/>
          </a:p>
        </p:txBody>
      </p:sp>
      <p:sp>
        <p:nvSpPr>
          <p:cNvPr id="17" name="Text 15"/>
          <p:cNvSpPr txBox="1"/>
          <p:nvPr/>
        </p:nvSpPr>
        <p:spPr>
          <a:xfrm>
            <a:off x="548640" y="5760720"/>
            <a:ext cx="7315200" cy="365760"/>
          </a:xfrm>
          <a:prstGeom prst="rect">
            <a:avLst/>
          </a:prstGeom>
          <a:noFill/>
          <a:ln/>
        </p:spPr>
        <p:txBody>
          <a:bodyPr wrap="square" lIns="0" tIns="0" rIns="0" bIns="0" rtlCol="0" anchor="ctr"/>
          <a:lstStyle/>
          <a:p>
            <a:pPr indent="0" marL="0">
              <a:buNone/>
            </a:pPr>
            <a:r>
              <a:rPr lang="en-US" sz="1300" dirty="0">
                <a:solidFill>
                  <a:srgbClr val="F5D6C6"/>
                </a:solidFill>
                <a:latin typeface="Calibri" pitchFamily="34" charset="0"/>
                <a:ea typeface="Calibri" pitchFamily="34" charset="-122"/>
                <a:cs typeface="Calibri" pitchFamily="34" charset="-120"/>
              </a:rPr>
              <a:t>PinPoint Ventures</a:t>
            </a:r>
            <a:endParaRPr lang="en-US" sz="1300" dirty="0"/>
          </a:p>
        </p:txBody>
      </p:sp>
      <p:sp>
        <p:nvSpPr>
          <p:cNvPr id="18" name="Shape 16"/>
          <p:cNvSpPr/>
          <p:nvPr/>
        </p:nvSpPr>
        <p:spPr>
          <a:xfrm>
            <a:off x="0" y="6748272"/>
            <a:ext cx="304792" cy="109728"/>
          </a:xfrm>
          <a:prstGeom prst="rect">
            <a:avLst/>
          </a:prstGeom>
          <a:solidFill>
            <a:srgbClr val="C0392B"/>
          </a:solidFill>
          <a:ln/>
        </p:spPr>
      </p:sp>
      <p:sp>
        <p:nvSpPr>
          <p:cNvPr id="19" name="Shape 17"/>
          <p:cNvSpPr/>
          <p:nvPr/>
        </p:nvSpPr>
        <p:spPr>
          <a:xfrm>
            <a:off x="304792" y="6748272"/>
            <a:ext cx="304792" cy="109728"/>
          </a:xfrm>
          <a:prstGeom prst="rect">
            <a:avLst/>
          </a:prstGeom>
          <a:solidFill>
            <a:srgbClr val="E67E22"/>
          </a:solidFill>
          <a:ln/>
        </p:spPr>
      </p:sp>
      <p:sp>
        <p:nvSpPr>
          <p:cNvPr id="20" name="Shape 18"/>
          <p:cNvSpPr/>
          <p:nvPr/>
        </p:nvSpPr>
        <p:spPr>
          <a:xfrm>
            <a:off x="609585" y="6748272"/>
            <a:ext cx="304792" cy="109728"/>
          </a:xfrm>
          <a:prstGeom prst="rect">
            <a:avLst/>
          </a:prstGeom>
          <a:solidFill>
            <a:srgbClr val="27AE60"/>
          </a:solidFill>
          <a:ln/>
        </p:spPr>
      </p:sp>
      <p:sp>
        <p:nvSpPr>
          <p:cNvPr id="21" name="Shape 19"/>
          <p:cNvSpPr/>
          <p:nvPr/>
        </p:nvSpPr>
        <p:spPr>
          <a:xfrm>
            <a:off x="914377" y="6748272"/>
            <a:ext cx="304792" cy="109728"/>
          </a:xfrm>
          <a:prstGeom prst="rect">
            <a:avLst/>
          </a:prstGeom>
          <a:solidFill>
            <a:srgbClr val="1F618D"/>
          </a:solidFill>
          <a:ln/>
        </p:spPr>
      </p:sp>
      <p:sp>
        <p:nvSpPr>
          <p:cNvPr id="22" name="Shape 20"/>
          <p:cNvSpPr/>
          <p:nvPr/>
        </p:nvSpPr>
        <p:spPr>
          <a:xfrm>
            <a:off x="1219170" y="6748272"/>
            <a:ext cx="304792" cy="109728"/>
          </a:xfrm>
          <a:prstGeom prst="rect">
            <a:avLst/>
          </a:prstGeom>
          <a:solidFill>
            <a:srgbClr val="8E44AD"/>
          </a:solidFill>
          <a:ln/>
        </p:spPr>
      </p:sp>
      <p:sp>
        <p:nvSpPr>
          <p:cNvPr id="23" name="Shape 21"/>
          <p:cNvSpPr/>
          <p:nvPr/>
        </p:nvSpPr>
        <p:spPr>
          <a:xfrm>
            <a:off x="1523962" y="6748272"/>
            <a:ext cx="304792" cy="109728"/>
          </a:xfrm>
          <a:prstGeom prst="rect">
            <a:avLst/>
          </a:prstGeom>
          <a:solidFill>
            <a:srgbClr val="C0392B"/>
          </a:solidFill>
          <a:ln/>
        </p:spPr>
      </p:sp>
      <p:sp>
        <p:nvSpPr>
          <p:cNvPr id="24" name="Shape 22"/>
          <p:cNvSpPr/>
          <p:nvPr/>
        </p:nvSpPr>
        <p:spPr>
          <a:xfrm>
            <a:off x="1828754" y="6748272"/>
            <a:ext cx="304792" cy="109728"/>
          </a:xfrm>
          <a:prstGeom prst="rect">
            <a:avLst/>
          </a:prstGeom>
          <a:solidFill>
            <a:srgbClr val="E67E22"/>
          </a:solidFill>
          <a:ln/>
        </p:spPr>
      </p:sp>
      <p:sp>
        <p:nvSpPr>
          <p:cNvPr id="25" name="Shape 23"/>
          <p:cNvSpPr/>
          <p:nvPr/>
        </p:nvSpPr>
        <p:spPr>
          <a:xfrm>
            <a:off x="2133547" y="6748272"/>
            <a:ext cx="304792" cy="109728"/>
          </a:xfrm>
          <a:prstGeom prst="rect">
            <a:avLst/>
          </a:prstGeom>
          <a:solidFill>
            <a:srgbClr val="27AE60"/>
          </a:solidFill>
          <a:ln/>
        </p:spPr>
      </p:sp>
      <p:sp>
        <p:nvSpPr>
          <p:cNvPr id="26" name="Shape 24"/>
          <p:cNvSpPr/>
          <p:nvPr/>
        </p:nvSpPr>
        <p:spPr>
          <a:xfrm>
            <a:off x="2438339" y="6748272"/>
            <a:ext cx="304792" cy="109728"/>
          </a:xfrm>
          <a:prstGeom prst="rect">
            <a:avLst/>
          </a:prstGeom>
          <a:solidFill>
            <a:srgbClr val="1F618D"/>
          </a:solidFill>
          <a:ln/>
        </p:spPr>
      </p:sp>
      <p:sp>
        <p:nvSpPr>
          <p:cNvPr id="27" name="Shape 25"/>
          <p:cNvSpPr/>
          <p:nvPr/>
        </p:nvSpPr>
        <p:spPr>
          <a:xfrm>
            <a:off x="2743131" y="6748272"/>
            <a:ext cx="304792" cy="109728"/>
          </a:xfrm>
          <a:prstGeom prst="rect">
            <a:avLst/>
          </a:prstGeom>
          <a:solidFill>
            <a:srgbClr val="8E44AD"/>
          </a:solidFill>
          <a:ln/>
        </p:spPr>
      </p:sp>
      <p:sp>
        <p:nvSpPr>
          <p:cNvPr id="28" name="Shape 26"/>
          <p:cNvSpPr/>
          <p:nvPr/>
        </p:nvSpPr>
        <p:spPr>
          <a:xfrm>
            <a:off x="3047924" y="6748272"/>
            <a:ext cx="304792" cy="109728"/>
          </a:xfrm>
          <a:prstGeom prst="rect">
            <a:avLst/>
          </a:prstGeom>
          <a:solidFill>
            <a:srgbClr val="C0392B"/>
          </a:solidFill>
          <a:ln/>
        </p:spPr>
      </p:sp>
      <p:sp>
        <p:nvSpPr>
          <p:cNvPr id="29" name="Shape 27"/>
          <p:cNvSpPr/>
          <p:nvPr/>
        </p:nvSpPr>
        <p:spPr>
          <a:xfrm>
            <a:off x="3352716" y="6748272"/>
            <a:ext cx="304792" cy="109728"/>
          </a:xfrm>
          <a:prstGeom prst="rect">
            <a:avLst/>
          </a:prstGeom>
          <a:solidFill>
            <a:srgbClr val="E67E22"/>
          </a:solidFill>
          <a:ln/>
        </p:spPr>
      </p:sp>
      <p:sp>
        <p:nvSpPr>
          <p:cNvPr id="30" name="Shape 28"/>
          <p:cNvSpPr/>
          <p:nvPr/>
        </p:nvSpPr>
        <p:spPr>
          <a:xfrm>
            <a:off x="3657509" y="6748272"/>
            <a:ext cx="304792" cy="109728"/>
          </a:xfrm>
          <a:prstGeom prst="rect">
            <a:avLst/>
          </a:prstGeom>
          <a:solidFill>
            <a:srgbClr val="27AE60"/>
          </a:solidFill>
          <a:ln/>
        </p:spPr>
      </p:sp>
      <p:sp>
        <p:nvSpPr>
          <p:cNvPr id="31" name="Shape 29"/>
          <p:cNvSpPr/>
          <p:nvPr/>
        </p:nvSpPr>
        <p:spPr>
          <a:xfrm>
            <a:off x="3962301" y="6748272"/>
            <a:ext cx="304792" cy="109728"/>
          </a:xfrm>
          <a:prstGeom prst="rect">
            <a:avLst/>
          </a:prstGeom>
          <a:solidFill>
            <a:srgbClr val="1F618D"/>
          </a:solidFill>
          <a:ln/>
        </p:spPr>
      </p:sp>
      <p:sp>
        <p:nvSpPr>
          <p:cNvPr id="32" name="Shape 30"/>
          <p:cNvSpPr/>
          <p:nvPr/>
        </p:nvSpPr>
        <p:spPr>
          <a:xfrm>
            <a:off x="4267093" y="6748272"/>
            <a:ext cx="304792" cy="109728"/>
          </a:xfrm>
          <a:prstGeom prst="rect">
            <a:avLst/>
          </a:prstGeom>
          <a:solidFill>
            <a:srgbClr val="8E44AD"/>
          </a:solidFill>
          <a:ln/>
        </p:spPr>
      </p:sp>
      <p:sp>
        <p:nvSpPr>
          <p:cNvPr id="33" name="Shape 31"/>
          <p:cNvSpPr/>
          <p:nvPr/>
        </p:nvSpPr>
        <p:spPr>
          <a:xfrm>
            <a:off x="4571886" y="6748272"/>
            <a:ext cx="304792" cy="109728"/>
          </a:xfrm>
          <a:prstGeom prst="rect">
            <a:avLst/>
          </a:prstGeom>
          <a:solidFill>
            <a:srgbClr val="C0392B"/>
          </a:solidFill>
          <a:ln/>
        </p:spPr>
      </p:sp>
      <p:sp>
        <p:nvSpPr>
          <p:cNvPr id="34" name="Shape 32"/>
          <p:cNvSpPr/>
          <p:nvPr/>
        </p:nvSpPr>
        <p:spPr>
          <a:xfrm>
            <a:off x="4876678" y="6748272"/>
            <a:ext cx="304792" cy="109728"/>
          </a:xfrm>
          <a:prstGeom prst="rect">
            <a:avLst/>
          </a:prstGeom>
          <a:solidFill>
            <a:srgbClr val="E67E22"/>
          </a:solidFill>
          <a:ln/>
        </p:spPr>
      </p:sp>
      <p:sp>
        <p:nvSpPr>
          <p:cNvPr id="35" name="Shape 33"/>
          <p:cNvSpPr/>
          <p:nvPr/>
        </p:nvSpPr>
        <p:spPr>
          <a:xfrm>
            <a:off x="5181470" y="6748272"/>
            <a:ext cx="304792" cy="109728"/>
          </a:xfrm>
          <a:prstGeom prst="rect">
            <a:avLst/>
          </a:prstGeom>
          <a:solidFill>
            <a:srgbClr val="27AE60"/>
          </a:solidFill>
          <a:ln/>
        </p:spPr>
      </p:sp>
      <p:sp>
        <p:nvSpPr>
          <p:cNvPr id="36" name="Shape 34"/>
          <p:cNvSpPr/>
          <p:nvPr/>
        </p:nvSpPr>
        <p:spPr>
          <a:xfrm>
            <a:off x="5486263" y="6748272"/>
            <a:ext cx="304792" cy="109728"/>
          </a:xfrm>
          <a:prstGeom prst="rect">
            <a:avLst/>
          </a:prstGeom>
          <a:solidFill>
            <a:srgbClr val="1F618D"/>
          </a:solidFill>
          <a:ln/>
        </p:spPr>
      </p:sp>
      <p:sp>
        <p:nvSpPr>
          <p:cNvPr id="37" name="Shape 35"/>
          <p:cNvSpPr/>
          <p:nvPr/>
        </p:nvSpPr>
        <p:spPr>
          <a:xfrm>
            <a:off x="5791055" y="6748272"/>
            <a:ext cx="304792" cy="109728"/>
          </a:xfrm>
          <a:prstGeom prst="rect">
            <a:avLst/>
          </a:prstGeom>
          <a:solidFill>
            <a:srgbClr val="8E44AD"/>
          </a:solidFill>
          <a:ln/>
        </p:spPr>
      </p:sp>
      <p:sp>
        <p:nvSpPr>
          <p:cNvPr id="38" name="Shape 36"/>
          <p:cNvSpPr/>
          <p:nvPr/>
        </p:nvSpPr>
        <p:spPr>
          <a:xfrm>
            <a:off x="6095848" y="6748272"/>
            <a:ext cx="304792" cy="109728"/>
          </a:xfrm>
          <a:prstGeom prst="rect">
            <a:avLst/>
          </a:prstGeom>
          <a:solidFill>
            <a:srgbClr val="C0392B"/>
          </a:solidFill>
          <a:ln/>
        </p:spPr>
      </p:sp>
      <p:sp>
        <p:nvSpPr>
          <p:cNvPr id="39" name="Shape 37"/>
          <p:cNvSpPr/>
          <p:nvPr/>
        </p:nvSpPr>
        <p:spPr>
          <a:xfrm>
            <a:off x="6400640" y="6748272"/>
            <a:ext cx="304792" cy="109728"/>
          </a:xfrm>
          <a:prstGeom prst="rect">
            <a:avLst/>
          </a:prstGeom>
          <a:solidFill>
            <a:srgbClr val="E67E22"/>
          </a:solidFill>
          <a:ln/>
        </p:spPr>
      </p:sp>
      <p:sp>
        <p:nvSpPr>
          <p:cNvPr id="40" name="Shape 38"/>
          <p:cNvSpPr/>
          <p:nvPr/>
        </p:nvSpPr>
        <p:spPr>
          <a:xfrm>
            <a:off x="6705432" y="6748272"/>
            <a:ext cx="304792" cy="109728"/>
          </a:xfrm>
          <a:prstGeom prst="rect">
            <a:avLst/>
          </a:prstGeom>
          <a:solidFill>
            <a:srgbClr val="27AE60"/>
          </a:solidFill>
          <a:ln/>
        </p:spPr>
      </p:sp>
      <p:sp>
        <p:nvSpPr>
          <p:cNvPr id="41" name="Shape 39"/>
          <p:cNvSpPr/>
          <p:nvPr/>
        </p:nvSpPr>
        <p:spPr>
          <a:xfrm>
            <a:off x="7010225" y="6748272"/>
            <a:ext cx="304792" cy="109728"/>
          </a:xfrm>
          <a:prstGeom prst="rect">
            <a:avLst/>
          </a:prstGeom>
          <a:solidFill>
            <a:srgbClr val="1F618D"/>
          </a:solidFill>
          <a:ln/>
        </p:spPr>
      </p:sp>
      <p:sp>
        <p:nvSpPr>
          <p:cNvPr id="42" name="Shape 40"/>
          <p:cNvSpPr/>
          <p:nvPr/>
        </p:nvSpPr>
        <p:spPr>
          <a:xfrm>
            <a:off x="7315017" y="6748272"/>
            <a:ext cx="304792" cy="109728"/>
          </a:xfrm>
          <a:prstGeom prst="rect">
            <a:avLst/>
          </a:prstGeom>
          <a:solidFill>
            <a:srgbClr val="8E44AD"/>
          </a:solidFill>
          <a:ln/>
        </p:spPr>
      </p:sp>
      <p:sp>
        <p:nvSpPr>
          <p:cNvPr id="43" name="Shape 41"/>
          <p:cNvSpPr/>
          <p:nvPr/>
        </p:nvSpPr>
        <p:spPr>
          <a:xfrm>
            <a:off x="7619809" y="6748272"/>
            <a:ext cx="304792" cy="109728"/>
          </a:xfrm>
          <a:prstGeom prst="rect">
            <a:avLst/>
          </a:prstGeom>
          <a:solidFill>
            <a:srgbClr val="C0392B"/>
          </a:solidFill>
          <a:ln/>
        </p:spPr>
      </p:sp>
      <p:sp>
        <p:nvSpPr>
          <p:cNvPr id="44" name="Shape 42"/>
          <p:cNvSpPr/>
          <p:nvPr/>
        </p:nvSpPr>
        <p:spPr>
          <a:xfrm>
            <a:off x="7924602" y="6748272"/>
            <a:ext cx="304792" cy="109728"/>
          </a:xfrm>
          <a:prstGeom prst="rect">
            <a:avLst/>
          </a:prstGeom>
          <a:solidFill>
            <a:srgbClr val="E67E22"/>
          </a:solidFill>
          <a:ln/>
        </p:spPr>
      </p:sp>
      <p:sp>
        <p:nvSpPr>
          <p:cNvPr id="45" name="Shape 43"/>
          <p:cNvSpPr/>
          <p:nvPr/>
        </p:nvSpPr>
        <p:spPr>
          <a:xfrm>
            <a:off x="8229394" y="6748272"/>
            <a:ext cx="304792" cy="109728"/>
          </a:xfrm>
          <a:prstGeom prst="rect">
            <a:avLst/>
          </a:prstGeom>
          <a:solidFill>
            <a:srgbClr val="27AE60"/>
          </a:solidFill>
          <a:ln/>
        </p:spPr>
      </p:sp>
      <p:sp>
        <p:nvSpPr>
          <p:cNvPr id="46" name="Shape 44"/>
          <p:cNvSpPr/>
          <p:nvPr/>
        </p:nvSpPr>
        <p:spPr>
          <a:xfrm>
            <a:off x="8534187" y="6748272"/>
            <a:ext cx="304792" cy="109728"/>
          </a:xfrm>
          <a:prstGeom prst="rect">
            <a:avLst/>
          </a:prstGeom>
          <a:solidFill>
            <a:srgbClr val="1F618D"/>
          </a:solidFill>
          <a:ln/>
        </p:spPr>
      </p:sp>
      <p:sp>
        <p:nvSpPr>
          <p:cNvPr id="47" name="Shape 45"/>
          <p:cNvSpPr/>
          <p:nvPr/>
        </p:nvSpPr>
        <p:spPr>
          <a:xfrm>
            <a:off x="8838979" y="6748272"/>
            <a:ext cx="304792" cy="109728"/>
          </a:xfrm>
          <a:prstGeom prst="rect">
            <a:avLst/>
          </a:prstGeom>
          <a:solidFill>
            <a:srgbClr val="8E44AD"/>
          </a:solidFill>
          <a:ln/>
        </p:spPr>
      </p:sp>
      <p:sp>
        <p:nvSpPr>
          <p:cNvPr id="48" name="Shape 46"/>
          <p:cNvSpPr/>
          <p:nvPr/>
        </p:nvSpPr>
        <p:spPr>
          <a:xfrm>
            <a:off x="9143771" y="6748272"/>
            <a:ext cx="304792" cy="109728"/>
          </a:xfrm>
          <a:prstGeom prst="rect">
            <a:avLst/>
          </a:prstGeom>
          <a:solidFill>
            <a:srgbClr val="C0392B"/>
          </a:solidFill>
          <a:ln/>
        </p:spPr>
      </p:sp>
      <p:sp>
        <p:nvSpPr>
          <p:cNvPr id="49" name="Shape 47"/>
          <p:cNvSpPr/>
          <p:nvPr/>
        </p:nvSpPr>
        <p:spPr>
          <a:xfrm>
            <a:off x="9448564" y="6748272"/>
            <a:ext cx="304792" cy="109728"/>
          </a:xfrm>
          <a:prstGeom prst="rect">
            <a:avLst/>
          </a:prstGeom>
          <a:solidFill>
            <a:srgbClr val="E67E22"/>
          </a:solidFill>
          <a:ln/>
        </p:spPr>
      </p:sp>
      <p:sp>
        <p:nvSpPr>
          <p:cNvPr id="50" name="Shape 48"/>
          <p:cNvSpPr/>
          <p:nvPr/>
        </p:nvSpPr>
        <p:spPr>
          <a:xfrm>
            <a:off x="9753356" y="6748272"/>
            <a:ext cx="304792" cy="109728"/>
          </a:xfrm>
          <a:prstGeom prst="rect">
            <a:avLst/>
          </a:prstGeom>
          <a:solidFill>
            <a:srgbClr val="27AE60"/>
          </a:solidFill>
          <a:ln/>
        </p:spPr>
      </p:sp>
      <p:sp>
        <p:nvSpPr>
          <p:cNvPr id="51" name="Shape 49"/>
          <p:cNvSpPr/>
          <p:nvPr/>
        </p:nvSpPr>
        <p:spPr>
          <a:xfrm>
            <a:off x="10058149" y="6748272"/>
            <a:ext cx="304792" cy="109728"/>
          </a:xfrm>
          <a:prstGeom prst="rect">
            <a:avLst/>
          </a:prstGeom>
          <a:solidFill>
            <a:srgbClr val="1F618D"/>
          </a:solidFill>
          <a:ln/>
        </p:spPr>
      </p:sp>
      <p:sp>
        <p:nvSpPr>
          <p:cNvPr id="52" name="Shape 50"/>
          <p:cNvSpPr/>
          <p:nvPr/>
        </p:nvSpPr>
        <p:spPr>
          <a:xfrm>
            <a:off x="10362941" y="6748272"/>
            <a:ext cx="304792" cy="109728"/>
          </a:xfrm>
          <a:prstGeom prst="rect">
            <a:avLst/>
          </a:prstGeom>
          <a:solidFill>
            <a:srgbClr val="8E44AD"/>
          </a:solidFill>
          <a:ln/>
        </p:spPr>
      </p:sp>
      <p:sp>
        <p:nvSpPr>
          <p:cNvPr id="53" name="Shape 51"/>
          <p:cNvSpPr/>
          <p:nvPr/>
        </p:nvSpPr>
        <p:spPr>
          <a:xfrm>
            <a:off x="10667733" y="6748272"/>
            <a:ext cx="304792" cy="109728"/>
          </a:xfrm>
          <a:prstGeom prst="rect">
            <a:avLst/>
          </a:prstGeom>
          <a:solidFill>
            <a:srgbClr val="C0392B"/>
          </a:solidFill>
          <a:ln/>
        </p:spPr>
      </p:sp>
      <p:sp>
        <p:nvSpPr>
          <p:cNvPr id="54" name="Shape 52"/>
          <p:cNvSpPr/>
          <p:nvPr/>
        </p:nvSpPr>
        <p:spPr>
          <a:xfrm>
            <a:off x="10972526" y="6748272"/>
            <a:ext cx="304792" cy="109728"/>
          </a:xfrm>
          <a:prstGeom prst="rect">
            <a:avLst/>
          </a:prstGeom>
          <a:solidFill>
            <a:srgbClr val="E67E22"/>
          </a:solidFill>
          <a:ln/>
        </p:spPr>
      </p:sp>
      <p:sp>
        <p:nvSpPr>
          <p:cNvPr id="55" name="Shape 53"/>
          <p:cNvSpPr/>
          <p:nvPr/>
        </p:nvSpPr>
        <p:spPr>
          <a:xfrm>
            <a:off x="11277318" y="6748272"/>
            <a:ext cx="304792" cy="109728"/>
          </a:xfrm>
          <a:prstGeom prst="rect">
            <a:avLst/>
          </a:prstGeom>
          <a:solidFill>
            <a:srgbClr val="27AE60"/>
          </a:solidFill>
          <a:ln/>
        </p:spPr>
      </p:sp>
      <p:sp>
        <p:nvSpPr>
          <p:cNvPr id="56" name="Shape 54"/>
          <p:cNvSpPr/>
          <p:nvPr/>
        </p:nvSpPr>
        <p:spPr>
          <a:xfrm>
            <a:off x="11582110" y="6748272"/>
            <a:ext cx="304792" cy="109728"/>
          </a:xfrm>
          <a:prstGeom prst="rect">
            <a:avLst/>
          </a:prstGeom>
          <a:solidFill>
            <a:srgbClr val="1F618D"/>
          </a:solidFill>
          <a:ln/>
        </p:spPr>
      </p:sp>
      <p:sp>
        <p:nvSpPr>
          <p:cNvPr id="57" name="Shape 55"/>
          <p:cNvSpPr/>
          <p:nvPr/>
        </p:nvSpPr>
        <p:spPr>
          <a:xfrm>
            <a:off x="11886903" y="6748272"/>
            <a:ext cx="304792" cy="109728"/>
          </a:xfrm>
          <a:prstGeom prst="rect">
            <a:avLst/>
          </a:prstGeom>
          <a:solidFill>
            <a:srgbClr val="8E44AD"/>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11094415" cy="731520"/>
          </a:xfrm>
          <a:prstGeom prst="rect">
            <a:avLst/>
          </a:prstGeom>
          <a:noFill/>
          <a:ln/>
        </p:spPr>
        <p:txBody>
          <a:bodyPr wrap="square" lIns="0" tIns="0" rIns="0" bIns="0" rtlCol="0" anchor="ctr"/>
          <a:lstStyle/>
          <a:p>
            <a:pPr indent="0" marL="0">
              <a:buNone/>
            </a:pPr>
            <a:r>
              <a:rPr lang="en-US" sz="3000" b="1" dirty="0">
                <a:solidFill>
                  <a:srgbClr val="8E2F25"/>
                </a:solidFill>
                <a:latin typeface="Cambria" pitchFamily="34" charset="0"/>
                <a:ea typeface="Cambria" pitchFamily="34" charset="-122"/>
                <a:cs typeface="Cambria" pitchFamily="34" charset="-120"/>
              </a:rPr>
              <a:t>Contents</a:t>
            </a:r>
            <a:endParaRPr lang="en-US" sz="3000" dirty="0"/>
          </a:p>
        </p:txBody>
      </p:sp>
      <p:sp>
        <p:nvSpPr>
          <p:cNvPr id="3" name="Shape 1"/>
          <p:cNvSpPr/>
          <p:nvPr/>
        </p:nvSpPr>
        <p:spPr>
          <a:xfrm>
            <a:off x="0" y="6748272"/>
            <a:ext cx="304792" cy="109728"/>
          </a:xfrm>
          <a:prstGeom prst="rect">
            <a:avLst/>
          </a:prstGeom>
          <a:solidFill>
            <a:srgbClr val="C0392B"/>
          </a:solidFill>
          <a:ln/>
        </p:spPr>
      </p:sp>
      <p:sp>
        <p:nvSpPr>
          <p:cNvPr id="4" name="Shape 2"/>
          <p:cNvSpPr/>
          <p:nvPr/>
        </p:nvSpPr>
        <p:spPr>
          <a:xfrm>
            <a:off x="304792" y="6748272"/>
            <a:ext cx="304792" cy="109728"/>
          </a:xfrm>
          <a:prstGeom prst="rect">
            <a:avLst/>
          </a:prstGeom>
          <a:solidFill>
            <a:srgbClr val="E67E22"/>
          </a:solidFill>
          <a:ln/>
        </p:spPr>
      </p:sp>
      <p:sp>
        <p:nvSpPr>
          <p:cNvPr id="5" name="Shape 3"/>
          <p:cNvSpPr/>
          <p:nvPr/>
        </p:nvSpPr>
        <p:spPr>
          <a:xfrm>
            <a:off x="609585" y="6748272"/>
            <a:ext cx="304792" cy="109728"/>
          </a:xfrm>
          <a:prstGeom prst="rect">
            <a:avLst/>
          </a:prstGeom>
          <a:solidFill>
            <a:srgbClr val="27AE60"/>
          </a:solidFill>
          <a:ln/>
        </p:spPr>
      </p:sp>
      <p:sp>
        <p:nvSpPr>
          <p:cNvPr id="6" name="Shape 4"/>
          <p:cNvSpPr/>
          <p:nvPr/>
        </p:nvSpPr>
        <p:spPr>
          <a:xfrm>
            <a:off x="914377" y="6748272"/>
            <a:ext cx="304792" cy="109728"/>
          </a:xfrm>
          <a:prstGeom prst="rect">
            <a:avLst/>
          </a:prstGeom>
          <a:solidFill>
            <a:srgbClr val="1F618D"/>
          </a:solidFill>
          <a:ln/>
        </p:spPr>
      </p:sp>
      <p:sp>
        <p:nvSpPr>
          <p:cNvPr id="7" name="Shape 5"/>
          <p:cNvSpPr/>
          <p:nvPr/>
        </p:nvSpPr>
        <p:spPr>
          <a:xfrm>
            <a:off x="1219170" y="6748272"/>
            <a:ext cx="304792" cy="109728"/>
          </a:xfrm>
          <a:prstGeom prst="rect">
            <a:avLst/>
          </a:prstGeom>
          <a:solidFill>
            <a:srgbClr val="8E44AD"/>
          </a:solidFill>
          <a:ln/>
        </p:spPr>
      </p:sp>
      <p:sp>
        <p:nvSpPr>
          <p:cNvPr id="8" name="Shape 6"/>
          <p:cNvSpPr/>
          <p:nvPr/>
        </p:nvSpPr>
        <p:spPr>
          <a:xfrm>
            <a:off x="1523962" y="6748272"/>
            <a:ext cx="304792" cy="109728"/>
          </a:xfrm>
          <a:prstGeom prst="rect">
            <a:avLst/>
          </a:prstGeom>
          <a:solidFill>
            <a:srgbClr val="C0392B"/>
          </a:solidFill>
          <a:ln/>
        </p:spPr>
      </p:sp>
      <p:sp>
        <p:nvSpPr>
          <p:cNvPr id="9" name="Shape 7"/>
          <p:cNvSpPr/>
          <p:nvPr/>
        </p:nvSpPr>
        <p:spPr>
          <a:xfrm>
            <a:off x="1828754" y="6748272"/>
            <a:ext cx="304792" cy="109728"/>
          </a:xfrm>
          <a:prstGeom prst="rect">
            <a:avLst/>
          </a:prstGeom>
          <a:solidFill>
            <a:srgbClr val="E67E22"/>
          </a:solidFill>
          <a:ln/>
        </p:spPr>
      </p:sp>
      <p:sp>
        <p:nvSpPr>
          <p:cNvPr id="10" name="Shape 8"/>
          <p:cNvSpPr/>
          <p:nvPr/>
        </p:nvSpPr>
        <p:spPr>
          <a:xfrm>
            <a:off x="2133547" y="6748272"/>
            <a:ext cx="304792" cy="109728"/>
          </a:xfrm>
          <a:prstGeom prst="rect">
            <a:avLst/>
          </a:prstGeom>
          <a:solidFill>
            <a:srgbClr val="27AE60"/>
          </a:solidFill>
          <a:ln/>
        </p:spPr>
      </p:sp>
      <p:sp>
        <p:nvSpPr>
          <p:cNvPr id="11" name="Shape 9"/>
          <p:cNvSpPr/>
          <p:nvPr/>
        </p:nvSpPr>
        <p:spPr>
          <a:xfrm>
            <a:off x="2438339" y="6748272"/>
            <a:ext cx="304792" cy="109728"/>
          </a:xfrm>
          <a:prstGeom prst="rect">
            <a:avLst/>
          </a:prstGeom>
          <a:solidFill>
            <a:srgbClr val="1F618D"/>
          </a:solidFill>
          <a:ln/>
        </p:spPr>
      </p:sp>
      <p:sp>
        <p:nvSpPr>
          <p:cNvPr id="12" name="Shape 10"/>
          <p:cNvSpPr/>
          <p:nvPr/>
        </p:nvSpPr>
        <p:spPr>
          <a:xfrm>
            <a:off x="2743131" y="6748272"/>
            <a:ext cx="304792" cy="109728"/>
          </a:xfrm>
          <a:prstGeom prst="rect">
            <a:avLst/>
          </a:prstGeom>
          <a:solidFill>
            <a:srgbClr val="8E44AD"/>
          </a:solidFill>
          <a:ln/>
        </p:spPr>
      </p:sp>
      <p:sp>
        <p:nvSpPr>
          <p:cNvPr id="13" name="Shape 11"/>
          <p:cNvSpPr/>
          <p:nvPr/>
        </p:nvSpPr>
        <p:spPr>
          <a:xfrm>
            <a:off x="3047924" y="6748272"/>
            <a:ext cx="304792" cy="109728"/>
          </a:xfrm>
          <a:prstGeom prst="rect">
            <a:avLst/>
          </a:prstGeom>
          <a:solidFill>
            <a:srgbClr val="C0392B"/>
          </a:solidFill>
          <a:ln/>
        </p:spPr>
      </p:sp>
      <p:sp>
        <p:nvSpPr>
          <p:cNvPr id="14" name="Shape 12"/>
          <p:cNvSpPr/>
          <p:nvPr/>
        </p:nvSpPr>
        <p:spPr>
          <a:xfrm>
            <a:off x="3352716" y="6748272"/>
            <a:ext cx="304792" cy="109728"/>
          </a:xfrm>
          <a:prstGeom prst="rect">
            <a:avLst/>
          </a:prstGeom>
          <a:solidFill>
            <a:srgbClr val="E67E22"/>
          </a:solidFill>
          <a:ln/>
        </p:spPr>
      </p:sp>
      <p:sp>
        <p:nvSpPr>
          <p:cNvPr id="15" name="Shape 13"/>
          <p:cNvSpPr/>
          <p:nvPr/>
        </p:nvSpPr>
        <p:spPr>
          <a:xfrm>
            <a:off x="3657509" y="6748272"/>
            <a:ext cx="304792" cy="109728"/>
          </a:xfrm>
          <a:prstGeom prst="rect">
            <a:avLst/>
          </a:prstGeom>
          <a:solidFill>
            <a:srgbClr val="27AE60"/>
          </a:solidFill>
          <a:ln/>
        </p:spPr>
      </p:sp>
      <p:sp>
        <p:nvSpPr>
          <p:cNvPr id="16" name="Shape 14"/>
          <p:cNvSpPr/>
          <p:nvPr/>
        </p:nvSpPr>
        <p:spPr>
          <a:xfrm>
            <a:off x="3962301" y="6748272"/>
            <a:ext cx="304792" cy="109728"/>
          </a:xfrm>
          <a:prstGeom prst="rect">
            <a:avLst/>
          </a:prstGeom>
          <a:solidFill>
            <a:srgbClr val="1F618D"/>
          </a:solidFill>
          <a:ln/>
        </p:spPr>
      </p:sp>
      <p:sp>
        <p:nvSpPr>
          <p:cNvPr id="17" name="Shape 15"/>
          <p:cNvSpPr/>
          <p:nvPr/>
        </p:nvSpPr>
        <p:spPr>
          <a:xfrm>
            <a:off x="4267093" y="6748272"/>
            <a:ext cx="304792" cy="109728"/>
          </a:xfrm>
          <a:prstGeom prst="rect">
            <a:avLst/>
          </a:prstGeom>
          <a:solidFill>
            <a:srgbClr val="8E44AD"/>
          </a:solidFill>
          <a:ln/>
        </p:spPr>
      </p:sp>
      <p:sp>
        <p:nvSpPr>
          <p:cNvPr id="18" name="Shape 16"/>
          <p:cNvSpPr/>
          <p:nvPr/>
        </p:nvSpPr>
        <p:spPr>
          <a:xfrm>
            <a:off x="4571886" y="6748272"/>
            <a:ext cx="304792" cy="109728"/>
          </a:xfrm>
          <a:prstGeom prst="rect">
            <a:avLst/>
          </a:prstGeom>
          <a:solidFill>
            <a:srgbClr val="C0392B"/>
          </a:solidFill>
          <a:ln/>
        </p:spPr>
      </p:sp>
      <p:sp>
        <p:nvSpPr>
          <p:cNvPr id="19" name="Shape 17"/>
          <p:cNvSpPr/>
          <p:nvPr/>
        </p:nvSpPr>
        <p:spPr>
          <a:xfrm>
            <a:off x="4876678" y="6748272"/>
            <a:ext cx="304792" cy="109728"/>
          </a:xfrm>
          <a:prstGeom prst="rect">
            <a:avLst/>
          </a:prstGeom>
          <a:solidFill>
            <a:srgbClr val="E67E22"/>
          </a:solidFill>
          <a:ln/>
        </p:spPr>
      </p:sp>
      <p:sp>
        <p:nvSpPr>
          <p:cNvPr id="20" name="Shape 18"/>
          <p:cNvSpPr/>
          <p:nvPr/>
        </p:nvSpPr>
        <p:spPr>
          <a:xfrm>
            <a:off x="5181470" y="6748272"/>
            <a:ext cx="304792" cy="109728"/>
          </a:xfrm>
          <a:prstGeom prst="rect">
            <a:avLst/>
          </a:prstGeom>
          <a:solidFill>
            <a:srgbClr val="27AE60"/>
          </a:solidFill>
          <a:ln/>
        </p:spPr>
      </p:sp>
      <p:sp>
        <p:nvSpPr>
          <p:cNvPr id="21" name="Shape 19"/>
          <p:cNvSpPr/>
          <p:nvPr/>
        </p:nvSpPr>
        <p:spPr>
          <a:xfrm>
            <a:off x="5486263" y="6748272"/>
            <a:ext cx="304792" cy="109728"/>
          </a:xfrm>
          <a:prstGeom prst="rect">
            <a:avLst/>
          </a:prstGeom>
          <a:solidFill>
            <a:srgbClr val="1F618D"/>
          </a:solidFill>
          <a:ln/>
        </p:spPr>
      </p:sp>
      <p:sp>
        <p:nvSpPr>
          <p:cNvPr id="22" name="Shape 20"/>
          <p:cNvSpPr/>
          <p:nvPr/>
        </p:nvSpPr>
        <p:spPr>
          <a:xfrm>
            <a:off x="5791055" y="6748272"/>
            <a:ext cx="304792" cy="109728"/>
          </a:xfrm>
          <a:prstGeom prst="rect">
            <a:avLst/>
          </a:prstGeom>
          <a:solidFill>
            <a:srgbClr val="8E44AD"/>
          </a:solidFill>
          <a:ln/>
        </p:spPr>
      </p:sp>
      <p:sp>
        <p:nvSpPr>
          <p:cNvPr id="23" name="Shape 21"/>
          <p:cNvSpPr/>
          <p:nvPr/>
        </p:nvSpPr>
        <p:spPr>
          <a:xfrm>
            <a:off x="6095848" y="6748272"/>
            <a:ext cx="304792" cy="109728"/>
          </a:xfrm>
          <a:prstGeom prst="rect">
            <a:avLst/>
          </a:prstGeom>
          <a:solidFill>
            <a:srgbClr val="C0392B"/>
          </a:solidFill>
          <a:ln/>
        </p:spPr>
      </p:sp>
      <p:sp>
        <p:nvSpPr>
          <p:cNvPr id="24" name="Shape 22"/>
          <p:cNvSpPr/>
          <p:nvPr/>
        </p:nvSpPr>
        <p:spPr>
          <a:xfrm>
            <a:off x="6400640" y="6748272"/>
            <a:ext cx="304792" cy="109728"/>
          </a:xfrm>
          <a:prstGeom prst="rect">
            <a:avLst/>
          </a:prstGeom>
          <a:solidFill>
            <a:srgbClr val="E67E22"/>
          </a:solidFill>
          <a:ln/>
        </p:spPr>
      </p:sp>
      <p:sp>
        <p:nvSpPr>
          <p:cNvPr id="25" name="Shape 23"/>
          <p:cNvSpPr/>
          <p:nvPr/>
        </p:nvSpPr>
        <p:spPr>
          <a:xfrm>
            <a:off x="6705432" y="6748272"/>
            <a:ext cx="304792" cy="109728"/>
          </a:xfrm>
          <a:prstGeom prst="rect">
            <a:avLst/>
          </a:prstGeom>
          <a:solidFill>
            <a:srgbClr val="27AE60"/>
          </a:solidFill>
          <a:ln/>
        </p:spPr>
      </p:sp>
      <p:sp>
        <p:nvSpPr>
          <p:cNvPr id="26" name="Shape 24"/>
          <p:cNvSpPr/>
          <p:nvPr/>
        </p:nvSpPr>
        <p:spPr>
          <a:xfrm>
            <a:off x="7010225" y="6748272"/>
            <a:ext cx="304792" cy="109728"/>
          </a:xfrm>
          <a:prstGeom prst="rect">
            <a:avLst/>
          </a:prstGeom>
          <a:solidFill>
            <a:srgbClr val="1F618D"/>
          </a:solidFill>
          <a:ln/>
        </p:spPr>
      </p:sp>
      <p:sp>
        <p:nvSpPr>
          <p:cNvPr id="27" name="Shape 25"/>
          <p:cNvSpPr/>
          <p:nvPr/>
        </p:nvSpPr>
        <p:spPr>
          <a:xfrm>
            <a:off x="7315017" y="6748272"/>
            <a:ext cx="304792" cy="109728"/>
          </a:xfrm>
          <a:prstGeom prst="rect">
            <a:avLst/>
          </a:prstGeom>
          <a:solidFill>
            <a:srgbClr val="8E44AD"/>
          </a:solidFill>
          <a:ln/>
        </p:spPr>
      </p:sp>
      <p:sp>
        <p:nvSpPr>
          <p:cNvPr id="28" name="Shape 26"/>
          <p:cNvSpPr/>
          <p:nvPr/>
        </p:nvSpPr>
        <p:spPr>
          <a:xfrm>
            <a:off x="7619809" y="6748272"/>
            <a:ext cx="304792" cy="109728"/>
          </a:xfrm>
          <a:prstGeom prst="rect">
            <a:avLst/>
          </a:prstGeom>
          <a:solidFill>
            <a:srgbClr val="C0392B"/>
          </a:solidFill>
          <a:ln/>
        </p:spPr>
      </p:sp>
      <p:sp>
        <p:nvSpPr>
          <p:cNvPr id="29" name="Shape 27"/>
          <p:cNvSpPr/>
          <p:nvPr/>
        </p:nvSpPr>
        <p:spPr>
          <a:xfrm>
            <a:off x="7924602" y="6748272"/>
            <a:ext cx="304792" cy="109728"/>
          </a:xfrm>
          <a:prstGeom prst="rect">
            <a:avLst/>
          </a:prstGeom>
          <a:solidFill>
            <a:srgbClr val="E67E22"/>
          </a:solidFill>
          <a:ln/>
        </p:spPr>
      </p:sp>
      <p:sp>
        <p:nvSpPr>
          <p:cNvPr id="30" name="Shape 28"/>
          <p:cNvSpPr/>
          <p:nvPr/>
        </p:nvSpPr>
        <p:spPr>
          <a:xfrm>
            <a:off x="8229394" y="6748272"/>
            <a:ext cx="304792" cy="109728"/>
          </a:xfrm>
          <a:prstGeom prst="rect">
            <a:avLst/>
          </a:prstGeom>
          <a:solidFill>
            <a:srgbClr val="27AE60"/>
          </a:solidFill>
          <a:ln/>
        </p:spPr>
      </p:sp>
      <p:sp>
        <p:nvSpPr>
          <p:cNvPr id="31" name="Shape 29"/>
          <p:cNvSpPr/>
          <p:nvPr/>
        </p:nvSpPr>
        <p:spPr>
          <a:xfrm>
            <a:off x="8534187" y="6748272"/>
            <a:ext cx="304792" cy="109728"/>
          </a:xfrm>
          <a:prstGeom prst="rect">
            <a:avLst/>
          </a:prstGeom>
          <a:solidFill>
            <a:srgbClr val="1F618D"/>
          </a:solidFill>
          <a:ln/>
        </p:spPr>
      </p:sp>
      <p:sp>
        <p:nvSpPr>
          <p:cNvPr id="32" name="Shape 30"/>
          <p:cNvSpPr/>
          <p:nvPr/>
        </p:nvSpPr>
        <p:spPr>
          <a:xfrm>
            <a:off x="8838979" y="6748272"/>
            <a:ext cx="304792" cy="109728"/>
          </a:xfrm>
          <a:prstGeom prst="rect">
            <a:avLst/>
          </a:prstGeom>
          <a:solidFill>
            <a:srgbClr val="8E44AD"/>
          </a:solidFill>
          <a:ln/>
        </p:spPr>
      </p:sp>
      <p:sp>
        <p:nvSpPr>
          <p:cNvPr id="33" name="Shape 31"/>
          <p:cNvSpPr/>
          <p:nvPr/>
        </p:nvSpPr>
        <p:spPr>
          <a:xfrm>
            <a:off x="9143771" y="6748272"/>
            <a:ext cx="304792" cy="109728"/>
          </a:xfrm>
          <a:prstGeom prst="rect">
            <a:avLst/>
          </a:prstGeom>
          <a:solidFill>
            <a:srgbClr val="C0392B"/>
          </a:solidFill>
          <a:ln/>
        </p:spPr>
      </p:sp>
      <p:sp>
        <p:nvSpPr>
          <p:cNvPr id="34" name="Shape 32"/>
          <p:cNvSpPr/>
          <p:nvPr/>
        </p:nvSpPr>
        <p:spPr>
          <a:xfrm>
            <a:off x="9448564" y="6748272"/>
            <a:ext cx="304792" cy="109728"/>
          </a:xfrm>
          <a:prstGeom prst="rect">
            <a:avLst/>
          </a:prstGeom>
          <a:solidFill>
            <a:srgbClr val="E67E22"/>
          </a:solidFill>
          <a:ln/>
        </p:spPr>
      </p:sp>
      <p:sp>
        <p:nvSpPr>
          <p:cNvPr id="35" name="Shape 33"/>
          <p:cNvSpPr/>
          <p:nvPr/>
        </p:nvSpPr>
        <p:spPr>
          <a:xfrm>
            <a:off x="9753356" y="6748272"/>
            <a:ext cx="304792" cy="109728"/>
          </a:xfrm>
          <a:prstGeom prst="rect">
            <a:avLst/>
          </a:prstGeom>
          <a:solidFill>
            <a:srgbClr val="27AE60"/>
          </a:solidFill>
          <a:ln/>
        </p:spPr>
      </p:sp>
      <p:sp>
        <p:nvSpPr>
          <p:cNvPr id="36" name="Shape 34"/>
          <p:cNvSpPr/>
          <p:nvPr/>
        </p:nvSpPr>
        <p:spPr>
          <a:xfrm>
            <a:off x="10058149" y="6748272"/>
            <a:ext cx="304792" cy="109728"/>
          </a:xfrm>
          <a:prstGeom prst="rect">
            <a:avLst/>
          </a:prstGeom>
          <a:solidFill>
            <a:srgbClr val="1F618D"/>
          </a:solidFill>
          <a:ln/>
        </p:spPr>
      </p:sp>
      <p:sp>
        <p:nvSpPr>
          <p:cNvPr id="37" name="Shape 35"/>
          <p:cNvSpPr/>
          <p:nvPr/>
        </p:nvSpPr>
        <p:spPr>
          <a:xfrm>
            <a:off x="10362941" y="6748272"/>
            <a:ext cx="304792" cy="109728"/>
          </a:xfrm>
          <a:prstGeom prst="rect">
            <a:avLst/>
          </a:prstGeom>
          <a:solidFill>
            <a:srgbClr val="8E44AD"/>
          </a:solidFill>
          <a:ln/>
        </p:spPr>
      </p:sp>
      <p:sp>
        <p:nvSpPr>
          <p:cNvPr id="38" name="Shape 36"/>
          <p:cNvSpPr/>
          <p:nvPr/>
        </p:nvSpPr>
        <p:spPr>
          <a:xfrm>
            <a:off x="10667733" y="6748272"/>
            <a:ext cx="304792" cy="109728"/>
          </a:xfrm>
          <a:prstGeom prst="rect">
            <a:avLst/>
          </a:prstGeom>
          <a:solidFill>
            <a:srgbClr val="C0392B"/>
          </a:solidFill>
          <a:ln/>
        </p:spPr>
      </p:sp>
      <p:sp>
        <p:nvSpPr>
          <p:cNvPr id="39" name="Shape 37"/>
          <p:cNvSpPr/>
          <p:nvPr/>
        </p:nvSpPr>
        <p:spPr>
          <a:xfrm>
            <a:off x="10972526" y="6748272"/>
            <a:ext cx="304792" cy="109728"/>
          </a:xfrm>
          <a:prstGeom prst="rect">
            <a:avLst/>
          </a:prstGeom>
          <a:solidFill>
            <a:srgbClr val="E67E22"/>
          </a:solidFill>
          <a:ln/>
        </p:spPr>
      </p:sp>
      <p:sp>
        <p:nvSpPr>
          <p:cNvPr id="40" name="Shape 38"/>
          <p:cNvSpPr/>
          <p:nvPr/>
        </p:nvSpPr>
        <p:spPr>
          <a:xfrm>
            <a:off x="11277318" y="6748272"/>
            <a:ext cx="304792" cy="109728"/>
          </a:xfrm>
          <a:prstGeom prst="rect">
            <a:avLst/>
          </a:prstGeom>
          <a:solidFill>
            <a:srgbClr val="27AE60"/>
          </a:solidFill>
          <a:ln/>
        </p:spPr>
      </p:sp>
      <p:sp>
        <p:nvSpPr>
          <p:cNvPr id="41" name="Shape 39"/>
          <p:cNvSpPr/>
          <p:nvPr/>
        </p:nvSpPr>
        <p:spPr>
          <a:xfrm>
            <a:off x="11582110" y="6748272"/>
            <a:ext cx="304792" cy="109728"/>
          </a:xfrm>
          <a:prstGeom prst="rect">
            <a:avLst/>
          </a:prstGeom>
          <a:solidFill>
            <a:srgbClr val="1F618D"/>
          </a:solidFill>
          <a:ln/>
        </p:spPr>
      </p:sp>
      <p:sp>
        <p:nvSpPr>
          <p:cNvPr id="42" name="Shape 40"/>
          <p:cNvSpPr/>
          <p:nvPr/>
        </p:nvSpPr>
        <p:spPr>
          <a:xfrm>
            <a:off x="11886903" y="6748272"/>
            <a:ext cx="304792" cy="109728"/>
          </a:xfrm>
          <a:prstGeom prst="rect">
            <a:avLst/>
          </a:prstGeom>
          <a:solidFill>
            <a:srgbClr val="8E44AD"/>
          </a:solidFill>
          <a:ln/>
        </p:spPr>
      </p:sp>
      <p:sp>
        <p:nvSpPr>
          <p:cNvPr id="43" name="Text 41"/>
          <p:cNvSpPr txBox="1"/>
          <p:nvPr/>
        </p:nvSpPr>
        <p:spPr>
          <a:xfrm>
            <a:off x="548640" y="1463040"/>
            <a:ext cx="5394960" cy="4480560"/>
          </a:xfrm>
          <a:prstGeom prst="rect">
            <a:avLst/>
          </a:prstGeom>
          <a:noFill/>
          <a:ln/>
        </p:spPr>
        <p:txBody>
          <a:bodyPr wrap="square" lIns="0" tIns="0" rIns="0" bIns="0" rtlCol="0" anchor="t"/>
          <a:lstStyle/>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The scale   3–4</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Reasons   5–8</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Elections   9–20</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Women, religion, caste   21–24</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Border   25</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Districts   26–27</a:t>
            </a:r>
            <a:endParaRPr lang="en-US" sz="1700" dirty="0"/>
          </a:p>
        </p:txBody>
      </p:sp>
      <p:sp>
        <p:nvSpPr>
          <p:cNvPr id="44" name="Text 42"/>
          <p:cNvSpPr txBox="1"/>
          <p:nvPr/>
        </p:nvSpPr>
        <p:spPr>
          <a:xfrm>
            <a:off x="6217920" y="1463040"/>
            <a:ext cx="5394960" cy="4480560"/>
          </a:xfrm>
          <a:prstGeom prst="rect">
            <a:avLst/>
          </a:prstGeom>
          <a:noFill/>
          <a:ln/>
        </p:spPr>
        <p:txBody>
          <a:bodyPr wrap="square" lIns="0" tIns="0" rIns="0" bIns="0" rtlCol="0" anchor="t"/>
          <a:lstStyle/>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Questions put to this analysis   28–29</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How sure are we   30</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Limits   31</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What the Election Commission should do   32</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Method   33–35</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THE SCALE</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69.1 lakh names removed, 9.25 for every 100 electors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Phase 1 before the draft roll of 1 August 2025, phase 2 before the final roll</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3</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Shape 45"/>
          <p:cNvSpPr/>
          <p:nvPr/>
        </p:nvSpPr>
        <p:spPr>
          <a:xfrm>
            <a:off x="548640" y="1920240"/>
            <a:ext cx="3545738" cy="1874520"/>
          </a:xfrm>
          <a:prstGeom prst="roundRect">
            <a:avLst>
              <a:gd name="adj" fmla="val 3902"/>
            </a:avLst>
          </a:prstGeom>
          <a:solidFill>
            <a:srgbClr val="F4F6F7"/>
          </a:solidFill>
          <a:ln/>
        </p:spPr>
      </p:sp>
      <p:sp>
        <p:nvSpPr>
          <p:cNvPr id="48" name="Text 46"/>
          <p:cNvSpPr txBox="1"/>
          <p:nvPr/>
        </p:nvSpPr>
        <p:spPr>
          <a:xfrm>
            <a:off x="731520" y="2029968"/>
            <a:ext cx="3179978" cy="899770"/>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69,10,559</a:t>
            </a:r>
            <a:endParaRPr lang="en-US" sz="2800" dirty="0"/>
          </a:p>
        </p:txBody>
      </p:sp>
      <p:sp>
        <p:nvSpPr>
          <p:cNvPr id="49" name="Text 47"/>
          <p:cNvSpPr txBox="1"/>
          <p:nvPr/>
        </p:nvSpPr>
        <p:spPr>
          <a:xfrm>
            <a:off x="731520" y="2948026"/>
            <a:ext cx="3179978" cy="75529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names removed in all</a:t>
            </a:r>
            <a:endParaRPr lang="en-US" sz="1200" dirty="0"/>
          </a:p>
        </p:txBody>
      </p:sp>
      <p:sp>
        <p:nvSpPr>
          <p:cNvPr id="50" name="Shape 48"/>
          <p:cNvSpPr/>
          <p:nvPr/>
        </p:nvSpPr>
        <p:spPr>
          <a:xfrm>
            <a:off x="4322978" y="1920240"/>
            <a:ext cx="3545738" cy="1874520"/>
          </a:xfrm>
          <a:prstGeom prst="roundRect">
            <a:avLst>
              <a:gd name="adj" fmla="val 3902"/>
            </a:avLst>
          </a:prstGeom>
          <a:solidFill>
            <a:srgbClr val="F4F6F7"/>
          </a:solidFill>
          <a:ln/>
        </p:spPr>
      </p:sp>
      <p:sp>
        <p:nvSpPr>
          <p:cNvPr id="51" name="Text 49"/>
          <p:cNvSpPr txBox="1"/>
          <p:nvPr/>
        </p:nvSpPr>
        <p:spPr>
          <a:xfrm>
            <a:off x="4505858" y="2029968"/>
            <a:ext cx="3179978" cy="899770"/>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65,59,409</a:t>
            </a:r>
            <a:endParaRPr lang="en-US" sz="2800" dirty="0"/>
          </a:p>
        </p:txBody>
      </p:sp>
      <p:sp>
        <p:nvSpPr>
          <p:cNvPr id="52" name="Text 50"/>
          <p:cNvSpPr txBox="1"/>
          <p:nvPr/>
        </p:nvSpPr>
        <p:spPr>
          <a:xfrm>
            <a:off x="4505858" y="2948026"/>
            <a:ext cx="3179978" cy="75529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in phase 1, before the draft roll</a:t>
            </a:r>
            <a:endParaRPr lang="en-US" sz="1200" dirty="0"/>
          </a:p>
        </p:txBody>
      </p:sp>
      <p:sp>
        <p:nvSpPr>
          <p:cNvPr id="53" name="Shape 51"/>
          <p:cNvSpPr/>
          <p:nvPr/>
        </p:nvSpPr>
        <p:spPr>
          <a:xfrm>
            <a:off x="8097317" y="1920240"/>
            <a:ext cx="3545738" cy="1874520"/>
          </a:xfrm>
          <a:prstGeom prst="roundRect">
            <a:avLst>
              <a:gd name="adj" fmla="val 3902"/>
            </a:avLst>
          </a:prstGeom>
          <a:solidFill>
            <a:srgbClr val="F4F6F7"/>
          </a:solidFill>
          <a:ln/>
        </p:spPr>
      </p:sp>
      <p:sp>
        <p:nvSpPr>
          <p:cNvPr id="54" name="Text 52"/>
          <p:cNvSpPr txBox="1"/>
          <p:nvPr/>
        </p:nvSpPr>
        <p:spPr>
          <a:xfrm>
            <a:off x="8280197" y="2029968"/>
            <a:ext cx="3179978" cy="899770"/>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3,51,150</a:t>
            </a:r>
            <a:endParaRPr lang="en-US" sz="2800" dirty="0"/>
          </a:p>
        </p:txBody>
      </p:sp>
      <p:sp>
        <p:nvSpPr>
          <p:cNvPr id="55" name="Text 53"/>
          <p:cNvSpPr txBox="1"/>
          <p:nvPr/>
        </p:nvSpPr>
        <p:spPr>
          <a:xfrm>
            <a:off x="8280197" y="2948026"/>
            <a:ext cx="3179978" cy="75529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in phase 2, before the final roll</a:t>
            </a:r>
            <a:endParaRPr lang="en-US" sz="1200" dirty="0"/>
          </a:p>
        </p:txBody>
      </p:sp>
      <p:sp>
        <p:nvSpPr>
          <p:cNvPr id="56" name="Shape 54"/>
          <p:cNvSpPr/>
          <p:nvPr/>
        </p:nvSpPr>
        <p:spPr>
          <a:xfrm>
            <a:off x="548640" y="4023360"/>
            <a:ext cx="3545738" cy="1874520"/>
          </a:xfrm>
          <a:prstGeom prst="roundRect">
            <a:avLst>
              <a:gd name="adj" fmla="val 3902"/>
            </a:avLst>
          </a:prstGeom>
          <a:solidFill>
            <a:srgbClr val="F4F6F7"/>
          </a:solidFill>
          <a:ln/>
        </p:spPr>
      </p:sp>
      <p:sp>
        <p:nvSpPr>
          <p:cNvPr id="57" name="Text 55"/>
          <p:cNvSpPr txBox="1"/>
          <p:nvPr/>
        </p:nvSpPr>
        <p:spPr>
          <a:xfrm>
            <a:off x="731520" y="4133088"/>
            <a:ext cx="3179978" cy="899770"/>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9.25</a:t>
            </a:r>
            <a:endParaRPr lang="en-US" sz="2800" dirty="0"/>
          </a:p>
        </p:txBody>
      </p:sp>
      <p:sp>
        <p:nvSpPr>
          <p:cNvPr id="58" name="Text 56"/>
          <p:cNvSpPr txBox="1"/>
          <p:nvPr/>
        </p:nvSpPr>
        <p:spPr>
          <a:xfrm>
            <a:off x="731520" y="5051146"/>
            <a:ext cx="3179978" cy="75529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removed per 100 electors on the 2025 roll</a:t>
            </a:r>
            <a:endParaRPr lang="en-US" sz="1200" dirty="0"/>
          </a:p>
        </p:txBody>
      </p:sp>
      <p:sp>
        <p:nvSpPr>
          <p:cNvPr id="59" name="Shape 57"/>
          <p:cNvSpPr/>
          <p:nvPr/>
        </p:nvSpPr>
        <p:spPr>
          <a:xfrm>
            <a:off x="4322978" y="4023360"/>
            <a:ext cx="3545738" cy="1874520"/>
          </a:xfrm>
          <a:prstGeom prst="roundRect">
            <a:avLst>
              <a:gd name="adj" fmla="val 3902"/>
            </a:avLst>
          </a:prstGeom>
          <a:solidFill>
            <a:srgbClr val="F4F6F7"/>
          </a:solidFill>
          <a:ln/>
        </p:spPr>
      </p:sp>
      <p:sp>
        <p:nvSpPr>
          <p:cNvPr id="60" name="Text 58"/>
          <p:cNvSpPr txBox="1"/>
          <p:nvPr/>
        </p:nvSpPr>
        <p:spPr>
          <a:xfrm>
            <a:off x="4505858" y="4133088"/>
            <a:ext cx="3179978" cy="899770"/>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77,837</a:t>
            </a:r>
            <a:endParaRPr lang="en-US" sz="2800" dirty="0"/>
          </a:p>
        </p:txBody>
      </p:sp>
      <p:sp>
        <p:nvSpPr>
          <p:cNvPr id="61" name="Text 59"/>
          <p:cNvSpPr txBox="1"/>
          <p:nvPr/>
        </p:nvSpPr>
        <p:spPr>
          <a:xfrm>
            <a:off x="4505858" y="5051146"/>
            <a:ext cx="3179978" cy="75529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polling booths, every one in the lists</a:t>
            </a:r>
            <a:endParaRPr lang="en-US" sz="1200" dirty="0"/>
          </a:p>
        </p:txBody>
      </p:sp>
      <p:sp>
        <p:nvSpPr>
          <p:cNvPr id="62" name="Shape 60"/>
          <p:cNvSpPr/>
          <p:nvPr/>
        </p:nvSpPr>
        <p:spPr>
          <a:xfrm>
            <a:off x="8097317" y="4023360"/>
            <a:ext cx="3545738" cy="1874520"/>
          </a:xfrm>
          <a:prstGeom prst="roundRect">
            <a:avLst>
              <a:gd name="adj" fmla="val 3902"/>
            </a:avLst>
          </a:prstGeom>
          <a:solidFill>
            <a:srgbClr val="F4F6F7"/>
          </a:solidFill>
          <a:ln/>
        </p:spPr>
      </p:sp>
      <p:sp>
        <p:nvSpPr>
          <p:cNvPr id="63" name="Text 61"/>
          <p:cNvSpPr txBox="1"/>
          <p:nvPr/>
        </p:nvSpPr>
        <p:spPr>
          <a:xfrm>
            <a:off x="8280197" y="4133088"/>
            <a:ext cx="3179978" cy="899770"/>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7,47,00,175</a:t>
            </a:r>
            <a:endParaRPr lang="en-US" sz="2800" dirty="0"/>
          </a:p>
        </p:txBody>
      </p:sp>
      <p:sp>
        <p:nvSpPr>
          <p:cNvPr id="64" name="Text 62"/>
          <p:cNvSpPr txBox="1"/>
          <p:nvPr/>
        </p:nvSpPr>
        <p:spPr>
          <a:xfrm>
            <a:off x="8280197" y="5051146"/>
            <a:ext cx="3179978" cy="75529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electors on the 2025 roll</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THE SCALE</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Most booths lost fewer than 100 names; 3,418 lost 200 or more</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Booths by the number of names removed in phase 1, the phase listed booth by booth</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4</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The median booth lost 71 names.</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142 booths lost 400 or more.</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By constituency, removals ran from 4.4 per 100 electors in Darbhanga to 23.6 in Purnia.</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REASONS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40% of phase 1 removals were entered as shifted and 34% as dead</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The reason the officer entered against each of the 65,59,626 names removed in phase 1, by sex</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5</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Shifted 26,55,900, dead 22,32,586, absent 9,70,081, already enrolled 7,01,059.</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5,64,439 of the 7,20,543 more women than men removed in phase 1 were entered as shifted.</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A reason is what the officer wrote down, and nobody checked it. The 3,51,150 phase 2 removals have no reason in the lists.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REASONS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Among those marked shifted aged 18 to 29, 72.6% are women</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The reason entered, as a share of the removed in each age band</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6</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Dead is 88.0% of the removed aged 80 and over, and 3.8% of those aged 18 to 24.</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Women are 72.6% of those aged 18 to 29 marked shifted, and about half of those aged 50 and over. Marriage could produce that number, but the district pattern does not match it.</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The lists do not show whether any of them were enrolled again where they now live.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REASONS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Names marked absent alone exceed the 2025 margin in 20 of 243 seats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Seats where the names removed for one reason exceed the winning margin; districts with the highest absent share</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7</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5669280" cy="4343400"/>
        </p:xfrm>
        <a:graphic xmlns:a="http://schemas.openxmlformats.org/drawingml/2006/main">
          <a:graphicData uri="http://schemas.openxmlformats.org/drawingml/2006/chart">
            <c:chart xmlns:c="http://schemas.openxmlformats.org/drawingml/2006/chart" r:id="rId1"/>
          </a:graphicData>
        </a:graphic>
      </p:graphicFrame>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92240" y="1920240"/>
          <a:ext cx="5150815" cy="914400"/>
        </p:xfrm>
        <a:graphic>
          <a:graphicData uri="http://schemas.openxmlformats.org/drawingml/2006/table">
            <a:tbl>
              <a:tblPr/>
              <a:tblGrid>
                <a:gridCol w="2011680"/>
                <a:gridCol w="1005840"/>
                <a:gridCol w="1005840"/>
                <a:gridCol w="1124712"/>
              </a:tblGrid>
              <a:tr h="256032">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District</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Absent</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Shifted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Dead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Madhubani</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28.2%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33.5%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28.7%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Sheohar</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28.1%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37.5%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26.0%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Gopalganj</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25.7%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42.2%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22.9%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Kishanganj</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23.5%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40.8%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27.1%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Purnia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21.8%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39.8%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31.3%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Sitamarhi</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18.6%</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33.7%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37.0%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Patna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18.6%</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39.2%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34.0%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East Champaran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16.8%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37.3%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33.9%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REASONS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The names entered as dead equal 3.4 years of adult deaths, but 52.0% of them are women, against 43.4% of deaths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Two reasons set against the death and migration records</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8</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Shape 45"/>
          <p:cNvSpPr/>
          <p:nvPr/>
        </p:nvSpPr>
        <p:spPr>
          <a:xfrm>
            <a:off x="548640" y="1737360"/>
            <a:ext cx="3545738" cy="1417320"/>
          </a:xfrm>
          <a:prstGeom prst="roundRect">
            <a:avLst>
              <a:gd name="adj" fmla="val 5161"/>
            </a:avLst>
          </a:prstGeom>
          <a:solidFill>
            <a:srgbClr val="F4F6F7"/>
          </a:solidFill>
          <a:ln/>
        </p:spPr>
      </p:sp>
      <p:sp>
        <p:nvSpPr>
          <p:cNvPr id="48" name="Text 46"/>
          <p:cNvSpPr txBox="1"/>
          <p:nvPr/>
        </p:nvSpPr>
        <p:spPr>
          <a:xfrm>
            <a:off x="731520" y="1847088"/>
            <a:ext cx="3179978" cy="680314"/>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3.4 years</a:t>
            </a:r>
            <a:endParaRPr lang="en-US" sz="2800" dirty="0"/>
          </a:p>
        </p:txBody>
      </p:sp>
      <p:sp>
        <p:nvSpPr>
          <p:cNvPr id="49" name="Text 47"/>
          <p:cNvSpPr txBox="1"/>
          <p:nvPr/>
        </p:nvSpPr>
        <p:spPr>
          <a:xfrm>
            <a:off x="731520" y="2545690"/>
            <a:ext cx="3179978" cy="517550"/>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of adult deaths at 2024 rates, in the 22.3 lakh entered as dead</a:t>
            </a:r>
            <a:endParaRPr lang="en-US" sz="1200" dirty="0"/>
          </a:p>
        </p:txBody>
      </p:sp>
      <p:sp>
        <p:nvSpPr>
          <p:cNvPr id="50" name="Shape 48"/>
          <p:cNvSpPr/>
          <p:nvPr/>
        </p:nvSpPr>
        <p:spPr>
          <a:xfrm>
            <a:off x="4322978" y="1737360"/>
            <a:ext cx="3545738" cy="1417320"/>
          </a:xfrm>
          <a:prstGeom prst="roundRect">
            <a:avLst>
              <a:gd name="adj" fmla="val 5161"/>
            </a:avLst>
          </a:prstGeom>
          <a:solidFill>
            <a:srgbClr val="F4F6F7"/>
          </a:solidFill>
          <a:ln/>
        </p:spPr>
      </p:sp>
      <p:sp>
        <p:nvSpPr>
          <p:cNvPr id="51" name="Text 49"/>
          <p:cNvSpPr txBox="1"/>
          <p:nvPr/>
        </p:nvSpPr>
        <p:spPr>
          <a:xfrm>
            <a:off x="4505858" y="1847088"/>
            <a:ext cx="3179978" cy="680314"/>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52.0%</a:t>
            </a:r>
            <a:endParaRPr lang="en-US" sz="2800" dirty="0"/>
          </a:p>
        </p:txBody>
      </p:sp>
      <p:sp>
        <p:nvSpPr>
          <p:cNvPr id="52" name="Text 50"/>
          <p:cNvSpPr txBox="1"/>
          <p:nvPr/>
        </p:nvSpPr>
        <p:spPr>
          <a:xfrm>
            <a:off x="4505858" y="2545690"/>
            <a:ext cx="3179978" cy="517550"/>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of those entered as dead are women; 43.4% of adult deaths are</a:t>
            </a:r>
            <a:endParaRPr lang="en-US" sz="1200" dirty="0"/>
          </a:p>
        </p:txBody>
      </p:sp>
      <p:sp>
        <p:nvSpPr>
          <p:cNvPr id="53" name="Shape 51"/>
          <p:cNvSpPr/>
          <p:nvPr/>
        </p:nvSpPr>
        <p:spPr>
          <a:xfrm>
            <a:off x="8097317" y="1737360"/>
            <a:ext cx="3545738" cy="1417320"/>
          </a:xfrm>
          <a:prstGeom prst="roundRect">
            <a:avLst>
              <a:gd name="adj" fmla="val 5161"/>
            </a:avLst>
          </a:prstGeom>
          <a:solidFill>
            <a:srgbClr val="F4F6F7"/>
          </a:solidFill>
          <a:ln/>
        </p:spPr>
      </p:sp>
      <p:sp>
        <p:nvSpPr>
          <p:cNvPr id="54" name="Text 52"/>
          <p:cNvSpPr txBox="1"/>
          <p:nvPr/>
        </p:nvSpPr>
        <p:spPr>
          <a:xfrm>
            <a:off x="8280197" y="1847088"/>
            <a:ext cx="3179978" cy="680314"/>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2,86,188</a:t>
            </a:r>
            <a:endParaRPr lang="en-US" sz="2800" dirty="0"/>
          </a:p>
        </p:txBody>
      </p:sp>
      <p:sp>
        <p:nvSpPr>
          <p:cNvPr id="55" name="Text 53"/>
          <p:cNvSpPr txBox="1"/>
          <p:nvPr/>
        </p:nvSpPr>
        <p:spPr>
          <a:xfrm>
            <a:off x="8280197" y="2545690"/>
            <a:ext cx="3179978" cy="517550"/>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more young women than men marked shifted: 0.53 of a year's marriage moves</a:t>
            </a:r>
            <a:endParaRPr lang="en-US" sz="1200" dirty="0"/>
          </a:p>
        </p:txBody>
      </p:sp>
      <p:sp>
        <p:nvSpPr>
          <p:cNvPr id="56" name="Text 54"/>
          <p:cNvSpPr txBox="1"/>
          <p:nvPr/>
        </p:nvSpPr>
        <p:spPr>
          <a:xfrm>
            <a:off x="548640" y="3383280"/>
            <a:ext cx="11094415" cy="28803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Ages fit: 41.8% of those entered as dead (25 and over) were 70 or older, against 39.4% of registered deaths.</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Women are only 37.7% of registered deaths, so their deaths are registered less often and may have stayed on the roll. The other possibility is that women who are alive were entered as dead.</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Marriage can explain how many young women were marked shifted, but not where. Districts with more marriage movement have a smaller share of women among them (rank correlation -0.51).</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In 174 of 243 seats, more names were removed than the 2025 winning margin</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Constituencies by names removed as a multiple of the margin</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9</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Shape 45"/>
          <p:cNvSpPr/>
          <p:nvPr/>
        </p:nvSpPr>
        <p:spPr>
          <a:xfrm>
            <a:off x="7909560" y="1920240"/>
            <a:ext cx="3733495" cy="1325880"/>
          </a:xfrm>
          <a:prstGeom prst="roundRect">
            <a:avLst>
              <a:gd name="adj" fmla="val 5517"/>
            </a:avLst>
          </a:prstGeom>
          <a:solidFill>
            <a:srgbClr val="F4F6F7"/>
          </a:solidFill>
          <a:ln/>
        </p:spPr>
      </p:sp>
      <p:sp>
        <p:nvSpPr>
          <p:cNvPr id="49" name="Text 46"/>
          <p:cNvSpPr txBox="1"/>
          <p:nvPr/>
        </p:nvSpPr>
        <p:spPr>
          <a:xfrm>
            <a:off x="8092440" y="2029968"/>
            <a:ext cx="3367735" cy="636422"/>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30 seats</a:t>
            </a:r>
            <a:endParaRPr lang="en-US" sz="2800" dirty="0"/>
          </a:p>
        </p:txBody>
      </p:sp>
      <p:sp>
        <p:nvSpPr>
          <p:cNvPr id="50" name="Text 47"/>
          <p:cNvSpPr txBox="1"/>
          <p:nvPr/>
        </p:nvSpPr>
        <p:spPr>
          <a:xfrm>
            <a:off x="8092440" y="2684678"/>
            <a:ext cx="3367735" cy="470002"/>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where removals were five times the margin or more</a:t>
            </a:r>
            <a:endParaRPr lang="en-US" sz="1200" dirty="0"/>
          </a:p>
        </p:txBody>
      </p:sp>
      <p:sp>
        <p:nvSpPr>
          <p:cNvPr id="51" name="Shape 48"/>
          <p:cNvSpPr/>
          <p:nvPr/>
        </p:nvSpPr>
        <p:spPr>
          <a:xfrm>
            <a:off x="7909560" y="3474720"/>
            <a:ext cx="3733495" cy="1325880"/>
          </a:xfrm>
          <a:prstGeom prst="roundRect">
            <a:avLst>
              <a:gd name="adj" fmla="val 5517"/>
            </a:avLst>
          </a:prstGeom>
          <a:solidFill>
            <a:srgbClr val="F4F6F7"/>
          </a:solidFill>
          <a:ln/>
        </p:spPr>
      </p:sp>
      <p:sp>
        <p:nvSpPr>
          <p:cNvPr id="52" name="Text 49"/>
          <p:cNvSpPr txBox="1"/>
          <p:nvPr/>
        </p:nvSpPr>
        <p:spPr>
          <a:xfrm>
            <a:off x="8092440" y="3584448"/>
            <a:ext cx="3367735" cy="636422"/>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1.46×</a:t>
            </a:r>
            <a:endParaRPr lang="en-US" sz="2800" dirty="0"/>
          </a:p>
        </p:txBody>
      </p:sp>
      <p:sp>
        <p:nvSpPr>
          <p:cNvPr id="53" name="Text 50"/>
          <p:cNvSpPr txBox="1"/>
          <p:nvPr/>
        </p:nvSpPr>
        <p:spPr>
          <a:xfrm>
            <a:off x="8092440" y="4239158"/>
            <a:ext cx="3367735" cy="470002"/>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removals against the margin in the median seat</a:t>
            </a:r>
            <a:endParaRPr lang="en-US" sz="1200" dirty="0"/>
          </a:p>
        </p:txBody>
      </p:sp>
      <p:sp>
        <p:nvSpPr>
          <p:cNvPr id="54" name="Shape 51"/>
          <p:cNvSpPr/>
          <p:nvPr/>
        </p:nvSpPr>
        <p:spPr>
          <a:xfrm>
            <a:off x="7909560" y="5029200"/>
            <a:ext cx="3733495" cy="1325880"/>
          </a:xfrm>
          <a:prstGeom prst="roundRect">
            <a:avLst>
              <a:gd name="adj" fmla="val 5517"/>
            </a:avLst>
          </a:prstGeom>
          <a:solidFill>
            <a:srgbClr val="F4F6F7"/>
          </a:solidFill>
          <a:ln/>
        </p:spPr>
      </p:sp>
      <p:sp>
        <p:nvSpPr>
          <p:cNvPr id="55" name="Text 52"/>
          <p:cNvSpPr txBox="1"/>
          <p:nvPr/>
        </p:nvSpPr>
        <p:spPr>
          <a:xfrm>
            <a:off x="8092440" y="5138928"/>
            <a:ext cx="3367735" cy="636422"/>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27 votes</a:t>
            </a:r>
            <a:endParaRPr lang="en-US" sz="2800" dirty="0"/>
          </a:p>
        </p:txBody>
      </p:sp>
      <p:sp>
        <p:nvSpPr>
          <p:cNvPr id="56" name="Text 53"/>
          <p:cNvSpPr txBox="1"/>
          <p:nvPr/>
        </p:nvSpPr>
        <p:spPr>
          <a:xfrm>
            <a:off x="8092440" y="5793638"/>
            <a:ext cx="3367735" cy="470002"/>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Sandesh's margin, with 25,665 names removed</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At the final roll, the fall still exceeded the 2025 margin in 124 of 243 seats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Seats where the names removed exceed the winning margin, at the draft and after the final roll of 30 September 2025, by the alliance that won</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10</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After the draft, 21.5 lakh names were added on claims and 3.7 lakh removed on objections, a net rise of 17.9 lakh, or 27.2% of the 65.6 lakh removed at the draft.</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The final roll was 47.8 lakh smaller than the roll before the revision, and smaller in every seat.</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Women were 55.5% of those removed at the draft and 47.9% of those added; their share of the roll fell from 47.9% to 47.1%.</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In 56 of 243 seats the removed electors who would have voted were enough to change the result</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Could the removals have changed who won? The removed who would have voted, less the dead, at 2025 turnout</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11</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Shape 45"/>
          <p:cNvSpPr/>
          <p:nvPr/>
        </p:nvSpPr>
        <p:spPr>
          <a:xfrm>
            <a:off x="548640" y="1920240"/>
            <a:ext cx="2720340" cy="1737360"/>
          </a:xfrm>
          <a:prstGeom prst="roundRect">
            <a:avLst>
              <a:gd name="adj" fmla="val 4211"/>
            </a:avLst>
          </a:prstGeom>
          <a:solidFill>
            <a:srgbClr val="F4F6F7"/>
          </a:solidFill>
          <a:ln/>
        </p:spPr>
      </p:sp>
      <p:sp>
        <p:nvSpPr>
          <p:cNvPr id="48" name="Text 46"/>
          <p:cNvSpPr txBox="1"/>
          <p:nvPr/>
        </p:nvSpPr>
        <p:spPr>
          <a:xfrm>
            <a:off x="731520" y="2029968"/>
            <a:ext cx="2354580" cy="833933"/>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56 seats</a:t>
            </a:r>
            <a:endParaRPr lang="en-US" sz="2800" dirty="0"/>
          </a:p>
        </p:txBody>
      </p:sp>
      <p:sp>
        <p:nvSpPr>
          <p:cNvPr id="49" name="Text 47"/>
          <p:cNvSpPr txBox="1"/>
          <p:nvPr/>
        </p:nvSpPr>
        <p:spPr>
          <a:xfrm>
            <a:off x="731520" y="2882189"/>
            <a:ext cx="2354580" cy="683971"/>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where the removed who would have voted could have changed the result had they backed the runner-up</a:t>
            </a:r>
            <a:endParaRPr lang="en-US" sz="1200" dirty="0"/>
          </a:p>
        </p:txBody>
      </p:sp>
      <p:sp>
        <p:nvSpPr>
          <p:cNvPr id="50" name="Shape 48"/>
          <p:cNvSpPr/>
          <p:nvPr/>
        </p:nvSpPr>
        <p:spPr>
          <a:xfrm>
            <a:off x="3497580" y="1920240"/>
            <a:ext cx="2720340" cy="1737360"/>
          </a:xfrm>
          <a:prstGeom prst="roundRect">
            <a:avLst>
              <a:gd name="adj" fmla="val 4211"/>
            </a:avLst>
          </a:prstGeom>
          <a:solidFill>
            <a:srgbClr val="F4F6F7"/>
          </a:solidFill>
          <a:ln/>
        </p:spPr>
      </p:sp>
      <p:sp>
        <p:nvSpPr>
          <p:cNvPr id="51" name="Text 49"/>
          <p:cNvSpPr txBox="1"/>
          <p:nvPr/>
        </p:nvSpPr>
        <p:spPr>
          <a:xfrm>
            <a:off x="3680460" y="2029968"/>
            <a:ext cx="2354580" cy="833933"/>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7 seats</a:t>
            </a:r>
            <a:endParaRPr lang="en-US" sz="2800" dirty="0"/>
          </a:p>
        </p:txBody>
      </p:sp>
      <p:sp>
        <p:nvSpPr>
          <p:cNvPr id="52" name="Text 50"/>
          <p:cNvSpPr txBox="1"/>
          <p:nvPr/>
        </p:nvSpPr>
        <p:spPr>
          <a:xfrm>
            <a:off x="3680460" y="2882189"/>
            <a:ext cx="2354580" cy="683971"/>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where a lean of under 55% among them would have been enough: Sandesh, Ramgarh, Nabinagar, Agiaon, Balrampur, Dhaka and Forbesganj</a:t>
            </a:r>
            <a:endParaRPr lang="en-US" sz="1200" dirty="0"/>
          </a:p>
        </p:txBody>
      </p:sp>
      <p:sp>
        <p:nvSpPr>
          <p:cNvPr id="53" name="Shape 51"/>
          <p:cNvSpPr/>
          <p:nvPr/>
        </p:nvSpPr>
        <p:spPr>
          <a:xfrm>
            <a:off x="548640" y="3886200"/>
            <a:ext cx="2720340" cy="1737360"/>
          </a:xfrm>
          <a:prstGeom prst="roundRect">
            <a:avLst>
              <a:gd name="adj" fmla="val 4211"/>
            </a:avLst>
          </a:prstGeom>
          <a:solidFill>
            <a:srgbClr val="F4F6F7"/>
          </a:solidFill>
          <a:ln/>
        </p:spPr>
      </p:sp>
      <p:sp>
        <p:nvSpPr>
          <p:cNvPr id="54" name="Text 52"/>
          <p:cNvSpPr txBox="1"/>
          <p:nvPr/>
        </p:nvSpPr>
        <p:spPr>
          <a:xfrm>
            <a:off x="731520" y="3995928"/>
            <a:ext cx="2354580" cy="833933"/>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49.0% / 37.8%</a:t>
            </a:r>
            <a:endParaRPr lang="en-US" sz="2800" dirty="0"/>
          </a:p>
        </p:txBody>
      </p:sp>
      <p:sp>
        <p:nvSpPr>
          <p:cNvPr id="55" name="Text 53"/>
          <p:cNvSpPr txBox="1"/>
          <p:nvPr/>
        </p:nvSpPr>
        <p:spPr>
          <a:xfrm>
            <a:off x="731520" y="4848149"/>
            <a:ext cx="2354580" cy="683971"/>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NDA and INDIA share of the removed, had they voted like their booths in 2024</a:t>
            </a:r>
            <a:endParaRPr lang="en-US" sz="1200" dirty="0"/>
          </a:p>
        </p:txBody>
      </p:sp>
      <p:sp>
        <p:nvSpPr>
          <p:cNvPr id="56" name="Text 54"/>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The lists do not say how the removed would have voted.</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Going by their own booths in 2024, 4 to 6 seats change hands, 3 to INDIA and 3 to the NDA on the fuller count (Sandesh to RJD, Agiaon to CPI(ML)L, Nabinagar to RJD, Forbesganj to BJP, Chanpatia to BJP and Saharsa to BJP).</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Weighting by religion or by sex from the exit poll changes 1 and 2 seats.</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Allowing for 2020, the NDA's lead grew 4.0 to 5.2 points whether a seat lost few names or many, and the vote cannot tell whether the removals cost INDIA voters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Did the vote move where more names were removed? Seats in thirds by names removed per 100 electors, parties grouped as in 2025</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12</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7040880" cy="914400"/>
        </p:xfrm>
        <a:graphic>
          <a:graphicData uri="http://schemas.openxmlformats.org/drawingml/2006/table">
            <a:tbl>
              <a:tblPr/>
              <a:tblGrid>
                <a:gridCol w="1828800"/>
                <a:gridCol w="1097280"/>
                <a:gridCol w="914400"/>
                <a:gridCol w="914400"/>
                <a:gridCol w="1371600"/>
                <a:gridCol w="914400"/>
              </a:tblGrid>
              <a:tr h="256032">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Seats</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Removed per 100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NDA share</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INDIA share</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NDA lead, allowing for 2020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Votes cast</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Fewest removals (81)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6.7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+5.2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+18.8%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Middle (80)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8.9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+4.1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+20.0%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Most removals (82)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12.2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+0.2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+4.7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+18.5%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bl>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Within each district, and allowing for 2020, an extra name removed per 100 electors went with +0.31 points on the NDA's lead, most likely between -0.27 and +0.89.</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Had three in four of the removed who would have voted been against the NDA, that figure would be about +0.33, and +0.66 had all of them. The range takes in these and no effect at all.</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Without the allowance for 2020 the figure is -0.83. The two models disagree on the direction.</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This says nothing about whether each name was rightly removed.</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69.1 lakh names removed, against a combined NDA winning margin of 46.7 lakh</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Names removed set against the sum of the winning margins in each group of seats, in lakh</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13</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Across all 243 seats, 69.1 lakh names were removed, and the margins add up to 51.4 lakh.</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The NDA won 202 seats with a combined margin of 46.7 lakh. In 136 of them the removals exceeded the margin.</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In the 87 seats the NDA took from INDIA, 23.3 lakh names were removed against combined margins of 16.2 lakh.</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The twelve seats where removals were largest relative to the margin</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Names removed against the 2025 winning margin</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14</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4415" cy="914400"/>
        </p:xfrm>
        <a:graphic>
          <a:graphicData uri="http://schemas.openxmlformats.org/drawingml/2006/table">
            <a:tbl>
              <a:tblPr/>
              <a:tblGrid>
                <a:gridCol w="2377440"/>
                <a:gridCol w="2011680"/>
                <a:gridCol w="1737360"/>
                <a:gridCol w="1188720"/>
                <a:gridCol w="1554480"/>
                <a:gridCol w="1188720"/>
                <a:gridCol w="1033272"/>
              </a:tblGrid>
              <a:tr h="256032">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Constituency</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District</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Won by</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Margin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Names removed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 margin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 of votes polled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192 Sandesh</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Bhojpur</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JD(U) (NDA)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25,665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950.6×</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14.1%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203 Ramgarh</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Kaimur</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BSP (Other)</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19,225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640.8×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9.9%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195 Agiaon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Bhojpur</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BJP (NDA)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95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21,862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230.1×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14.4%</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221 Nabinagar</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Aurangabad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JD(U) (NDA)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112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24,857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221.9×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13.2%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48 Forbesganj</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Araria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INC (INDIA)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221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27,262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123.4×</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10.9%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21 Dhaka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East Champaran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RJD (INDIA)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178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18,163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102.0×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7.4%</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65 Balrampur</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Katihar</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LJP(RV) (NDA)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389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30,850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79.3×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11.2%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216 Jehanabad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Jehanabad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RJD (INDIA)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793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22,793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28.7×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12.0%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116 Taraiya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Saran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BJP (NDA)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1,329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33,676</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25.3×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17.5%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7 Chanpatia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West Champaran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INC (INDIA)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602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14,829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24.6×</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6.8%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229 Bodh Gaya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Gaya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RJD (INDIA)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881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17,168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19.5×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7.5%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1 Valmiki Nagar</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West Champaran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INC (INDIA)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1,675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31,543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18.8×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13.8%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In 66 of the 87 seats the NDA took from INDIA, removals exceeded the NDA's margin</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Seats INDIA won in 2020 and the NDA won in 2025</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15</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Shape 45"/>
          <p:cNvSpPr/>
          <p:nvPr/>
        </p:nvSpPr>
        <p:spPr>
          <a:xfrm>
            <a:off x="548640" y="1920240"/>
            <a:ext cx="3566160" cy="1325880"/>
          </a:xfrm>
          <a:prstGeom prst="roundRect">
            <a:avLst>
              <a:gd name="adj" fmla="val 5517"/>
            </a:avLst>
          </a:prstGeom>
          <a:solidFill>
            <a:srgbClr val="F4F6F7"/>
          </a:solidFill>
          <a:ln/>
        </p:spPr>
      </p:sp>
      <p:sp>
        <p:nvSpPr>
          <p:cNvPr id="48" name="Text 46"/>
          <p:cNvSpPr txBox="1"/>
          <p:nvPr/>
        </p:nvSpPr>
        <p:spPr>
          <a:xfrm>
            <a:off x="731520" y="2029968"/>
            <a:ext cx="3200400" cy="636422"/>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66 of 87</a:t>
            </a:r>
            <a:endParaRPr lang="en-US" sz="2800" dirty="0"/>
          </a:p>
        </p:txBody>
      </p:sp>
      <p:sp>
        <p:nvSpPr>
          <p:cNvPr id="49" name="Text 47"/>
          <p:cNvSpPr txBox="1"/>
          <p:nvPr/>
        </p:nvSpPr>
        <p:spPr>
          <a:xfrm>
            <a:off x="731520" y="2684678"/>
            <a:ext cx="3200400" cy="470002"/>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seats where removals exceed the NDA's 2025 margin</a:t>
            </a:r>
            <a:endParaRPr lang="en-US" sz="1200" dirty="0"/>
          </a:p>
        </p:txBody>
      </p:sp>
      <p:sp>
        <p:nvSpPr>
          <p:cNvPr id="50" name="Shape 48"/>
          <p:cNvSpPr/>
          <p:nvPr/>
        </p:nvSpPr>
        <p:spPr>
          <a:xfrm>
            <a:off x="548640" y="3474720"/>
            <a:ext cx="3566160" cy="1325880"/>
          </a:xfrm>
          <a:prstGeom prst="roundRect">
            <a:avLst>
              <a:gd name="adj" fmla="val 5517"/>
            </a:avLst>
          </a:prstGeom>
          <a:solidFill>
            <a:srgbClr val="F4F6F7"/>
          </a:solidFill>
          <a:ln/>
        </p:spPr>
      </p:sp>
      <p:sp>
        <p:nvSpPr>
          <p:cNvPr id="51" name="Text 49"/>
          <p:cNvSpPr txBox="1"/>
          <p:nvPr/>
        </p:nvSpPr>
        <p:spPr>
          <a:xfrm>
            <a:off x="731520" y="3584448"/>
            <a:ext cx="3200400" cy="636422"/>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1.5×</a:t>
            </a:r>
            <a:endParaRPr lang="en-US" sz="2800" dirty="0"/>
          </a:p>
        </p:txBody>
      </p:sp>
      <p:sp>
        <p:nvSpPr>
          <p:cNvPr id="52" name="Text 50"/>
          <p:cNvSpPr txBox="1"/>
          <p:nvPr/>
        </p:nvSpPr>
        <p:spPr>
          <a:xfrm>
            <a:off x="731520" y="4239158"/>
            <a:ext cx="3200400" cy="470002"/>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removals against the margin in the median such seat</a:t>
            </a:r>
            <a:endParaRPr lang="en-US" sz="1200" dirty="0"/>
          </a:p>
        </p:txBody>
      </p:sp>
      <p:sp>
        <p:nvSpPr>
          <p:cNvPr id="53" name="Shape 51"/>
          <p:cNvSpPr/>
          <p:nvPr/>
        </p:nvSpPr>
        <p:spPr>
          <a:xfrm>
            <a:off x="548640" y="5029200"/>
            <a:ext cx="3566160" cy="1325880"/>
          </a:xfrm>
          <a:prstGeom prst="roundRect">
            <a:avLst>
              <a:gd name="adj" fmla="val 5517"/>
            </a:avLst>
          </a:prstGeom>
          <a:solidFill>
            <a:srgbClr val="F4F6F7"/>
          </a:solidFill>
          <a:ln/>
        </p:spPr>
      </p:sp>
      <p:sp>
        <p:nvSpPr>
          <p:cNvPr id="54" name="Text 52"/>
          <p:cNvSpPr txBox="1"/>
          <p:nvPr/>
        </p:nvSpPr>
        <p:spPr>
          <a:xfrm>
            <a:off x="731520" y="5138928"/>
            <a:ext cx="3200400" cy="636422"/>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23.3 lakh</a:t>
            </a:r>
            <a:endParaRPr lang="en-US" sz="2800" dirty="0"/>
          </a:p>
        </p:txBody>
      </p:sp>
      <p:sp>
        <p:nvSpPr>
          <p:cNvPr id="55" name="Text 53"/>
          <p:cNvSpPr txBox="1"/>
          <p:nvPr/>
        </p:nvSpPr>
        <p:spPr>
          <a:xfrm>
            <a:off x="731520" y="5793638"/>
            <a:ext cx="3200400" cy="470002"/>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names removed in these 87 seats</a:t>
            </a:r>
            <a:endParaRPr lang="en-US" sz="1200" dirty="0"/>
          </a:p>
        </p:txBody>
      </p:sp>
      <p:graphicFrame>
        <p:nvGraphicFramePr>
          <p:cNvPr id="56" name="Chart 0" descr=""/>
          <p:cNvGraphicFramePr/>
          <p:nvPr/>
        </p:nvGraphicFramePr>
        <p:xfrm>
          <a:off x="4389120" y="1828800"/>
          <a:ext cx="7223760" cy="4434840"/>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Removals equal 13.9% of the votes polled in 2025, and more than 15% in 68 seats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Names removed as a share of the votes polled, the fifteen highest seats</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16</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Across Bihar: 69,10,559 removed, 4,96,35,462 votes polled, one removal for every 7.2 votes.</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Above 20% in 18 seats; highest in Gopalganj, at 34.1%.</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In Digha, more names were removed than the runner-up polled.</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Bar colour is the 2025 winner: orange NDA, green INDIA, purple neither.</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Seats held by the NDA lost more names per elector than INDIA seats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Names removed per 100 electors, seats grouped three ways by who held them</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17</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Under each of the three groupings, NDA seats lost 0.46 to 0.86 more names per 100 electors than INDIA seats.</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Seats held by neither alliance, most of them in Seemanchal, lost the most: 10.34 per 100 by the 2020 winner.</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Who won a seat says nothing about how its removed electors voted.</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Inside the same seat, booths the NDA led in 2024 lost 2.4 more names each</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Booths compared with other booths in their own constituency, where the officer, the villages and the migration are the same</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18</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Shape 45"/>
          <p:cNvSpPr/>
          <p:nvPr/>
        </p:nvSpPr>
        <p:spPr>
          <a:xfrm>
            <a:off x="548640" y="1920240"/>
            <a:ext cx="2602154" cy="1371600"/>
          </a:xfrm>
          <a:prstGeom prst="roundRect">
            <a:avLst>
              <a:gd name="adj" fmla="val 5333"/>
            </a:avLst>
          </a:prstGeom>
          <a:solidFill>
            <a:srgbClr val="F4F6F7"/>
          </a:solidFill>
          <a:ln/>
        </p:spPr>
      </p:sp>
      <p:sp>
        <p:nvSpPr>
          <p:cNvPr id="48" name="Text 46"/>
          <p:cNvSpPr txBox="1"/>
          <p:nvPr/>
        </p:nvSpPr>
        <p:spPr>
          <a:xfrm>
            <a:off x="731520" y="2029968"/>
            <a:ext cx="2236394" cy="658368"/>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+2.4</a:t>
            </a:r>
            <a:endParaRPr lang="en-US" sz="2800" dirty="0"/>
          </a:p>
        </p:txBody>
      </p:sp>
      <p:sp>
        <p:nvSpPr>
          <p:cNvPr id="49" name="Text 47"/>
          <p:cNvSpPr txBox="1"/>
          <p:nvPr/>
        </p:nvSpPr>
        <p:spPr>
          <a:xfrm>
            <a:off x="731520" y="2706624"/>
            <a:ext cx="2236394" cy="493776"/>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more names per NDA-led booth than INDIA-led, same seat</a:t>
            </a:r>
            <a:endParaRPr lang="en-US" sz="1200" dirty="0"/>
          </a:p>
        </p:txBody>
      </p:sp>
      <p:sp>
        <p:nvSpPr>
          <p:cNvPr id="50" name="Shape 48"/>
          <p:cNvSpPr/>
          <p:nvPr/>
        </p:nvSpPr>
        <p:spPr>
          <a:xfrm>
            <a:off x="3379394" y="1920240"/>
            <a:ext cx="2602154" cy="1371600"/>
          </a:xfrm>
          <a:prstGeom prst="roundRect">
            <a:avLst>
              <a:gd name="adj" fmla="val 5333"/>
            </a:avLst>
          </a:prstGeom>
          <a:solidFill>
            <a:srgbClr val="F4F6F7"/>
          </a:solidFill>
          <a:ln/>
        </p:spPr>
      </p:sp>
      <p:sp>
        <p:nvSpPr>
          <p:cNvPr id="51" name="Text 49"/>
          <p:cNvSpPr txBox="1"/>
          <p:nvPr/>
        </p:nvSpPr>
        <p:spPr>
          <a:xfrm>
            <a:off x="3562274" y="2029968"/>
            <a:ext cx="2236394" cy="658368"/>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150 of 237</a:t>
            </a:r>
            <a:endParaRPr lang="en-US" sz="2800" dirty="0"/>
          </a:p>
        </p:txBody>
      </p:sp>
      <p:sp>
        <p:nvSpPr>
          <p:cNvPr id="52" name="Text 50"/>
          <p:cNvSpPr txBox="1"/>
          <p:nvPr/>
        </p:nvSpPr>
        <p:spPr>
          <a:xfrm>
            <a:off x="3562274" y="2706624"/>
            <a:ext cx="2236394" cy="493776"/>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seats where NDA-led booths lost more</a:t>
            </a:r>
            <a:endParaRPr lang="en-US" sz="1200" dirty="0"/>
          </a:p>
        </p:txBody>
      </p:sp>
      <p:sp>
        <p:nvSpPr>
          <p:cNvPr id="53" name="Shape 51"/>
          <p:cNvSpPr/>
          <p:nvPr/>
        </p:nvSpPr>
        <p:spPr>
          <a:xfrm>
            <a:off x="6210148" y="1920240"/>
            <a:ext cx="2602154" cy="1371600"/>
          </a:xfrm>
          <a:prstGeom prst="roundRect">
            <a:avLst>
              <a:gd name="adj" fmla="val 5333"/>
            </a:avLst>
          </a:prstGeom>
          <a:solidFill>
            <a:srgbClr val="F4F6F7"/>
          </a:solidFill>
          <a:ln/>
        </p:spPr>
      </p:sp>
      <p:sp>
        <p:nvSpPr>
          <p:cNvPr id="54" name="Text 52"/>
          <p:cNvSpPr txBox="1"/>
          <p:nvPr/>
        </p:nvSpPr>
        <p:spPr>
          <a:xfrm>
            <a:off x="6393028" y="2029968"/>
            <a:ext cx="2236394" cy="658368"/>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87 of 237</a:t>
            </a:r>
            <a:endParaRPr lang="en-US" sz="2800" dirty="0"/>
          </a:p>
        </p:txBody>
      </p:sp>
      <p:sp>
        <p:nvSpPr>
          <p:cNvPr id="55" name="Text 53"/>
          <p:cNvSpPr txBox="1"/>
          <p:nvPr/>
        </p:nvSpPr>
        <p:spPr>
          <a:xfrm>
            <a:off x="6393028" y="2706624"/>
            <a:ext cx="2236394" cy="493776"/>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seats where INDIA-led booths lost more</a:t>
            </a:r>
            <a:endParaRPr lang="en-US" sz="1200" dirty="0"/>
          </a:p>
        </p:txBody>
      </p:sp>
      <p:sp>
        <p:nvSpPr>
          <p:cNvPr id="56" name="Shape 54"/>
          <p:cNvSpPr/>
          <p:nvPr/>
        </p:nvSpPr>
        <p:spPr>
          <a:xfrm>
            <a:off x="9040901" y="1920240"/>
            <a:ext cx="2602154" cy="1371600"/>
          </a:xfrm>
          <a:prstGeom prst="roundRect">
            <a:avLst>
              <a:gd name="adj" fmla="val 5333"/>
            </a:avLst>
          </a:prstGeom>
          <a:solidFill>
            <a:srgbClr val="F4F6F7"/>
          </a:solidFill>
          <a:ln/>
        </p:spPr>
      </p:sp>
      <p:sp>
        <p:nvSpPr>
          <p:cNvPr id="57" name="Text 55"/>
          <p:cNvSpPr txBox="1"/>
          <p:nvPr/>
        </p:nvSpPr>
        <p:spPr>
          <a:xfrm>
            <a:off x="9223781" y="2029968"/>
            <a:ext cx="2236394" cy="658368"/>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74,667</a:t>
            </a:r>
            <a:endParaRPr lang="en-US" sz="2800" dirty="0"/>
          </a:p>
        </p:txBody>
      </p:sp>
      <p:sp>
        <p:nvSpPr>
          <p:cNvPr id="58" name="Text 56"/>
          <p:cNvSpPr txBox="1"/>
          <p:nvPr/>
        </p:nvSpPr>
        <p:spPr>
          <a:xfrm>
            <a:off x="9223781" y="2706624"/>
            <a:ext cx="2236394" cy="493776"/>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booths compared</a:t>
            </a:r>
            <a:endParaRPr lang="en-US" sz="1200" dirty="0"/>
          </a:p>
        </p:txBody>
      </p:sp>
      <p:graphicFrame>
        <p:nvGraphicFramePr>
          <p:cNvPr id="59" name="Chart 0" descr=""/>
          <p:cNvGraphicFramePr/>
          <p:nvPr/>
        </p:nvGraphicFramePr>
        <p:xfrm>
          <a:off x="548640" y="3520440"/>
          <a:ext cx="7040880" cy="2743200"/>
        </p:xfrm>
        <a:graphic xmlns:a="http://schemas.openxmlformats.org/drawingml/2006/main">
          <a:graphicData uri="http://schemas.openxmlformats.org/drawingml/2006/chart">
            <c:chart xmlns:c="http://schemas.openxmlformats.org/drawingml/2006/chart" r:id="rId1"/>
          </a:graphicData>
        </a:graphic>
      </p:graphicFrame>
      <p:sp>
        <p:nvSpPr>
          <p:cNvPr id="60" name="Text 57"/>
          <p:cNvSpPr txBox="1"/>
          <p:nvPr/>
        </p:nvSpPr>
        <p:spPr>
          <a:xfrm>
            <a:off x="7909560" y="3657600"/>
            <a:ext cx="3733495" cy="260604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Rank each seat's booths into fifths by names removed. The NDA led 57.1% of the lightest fifth and 60.4% of the heaviest.</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Every booth has voters on both sides, so this shows where removals fell and says nothing about whose votes they were.</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AIMIM's seats lost the most names per elector, 12.0 per 100</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Seats grouped by the party that won in 2025 (parties with four or more seats), and by reservation</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19</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General seats (203): 9.32 per 100 electors.</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Scheduled Caste seats (38): 8.92 per 100 electors.</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Scheduled Tribe seats (2): 8.57 per 100 electors.</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Number of seats in brackets. Bar colour is the party's alliance.</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ELECTIONS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102 of 243 seats changed alliance between 2020 and 2025</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Seats by the alliance that won in 2020 and in 2025, with names removed per 100 electors in each group</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20</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6949440" cy="914400"/>
        </p:xfrm>
        <a:graphic>
          <a:graphicData uri="http://schemas.openxmlformats.org/drawingml/2006/table">
            <a:tbl>
              <a:tblPr/>
              <a:tblGrid>
                <a:gridCol w="2560320"/>
                <a:gridCol w="1463040"/>
                <a:gridCol w="1463040"/>
                <a:gridCol w="1463040"/>
              </a:tblGrid>
              <a:tr h="256032">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2020 winner → 2025 winner</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NDA in 2025</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INDIA in 2025</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Other in 2025</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NDA in 2020</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114 seats · 9.67</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11 seats · 8.71</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INDIA in 2020</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87 seats · 8.78</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22 seats · 8.89</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 seats · 6.70</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Other in 2020</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 seats · 6.55</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2 seats · 8.68</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5 seats · 11.97</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bl>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Seats the NDA gained lost 8.75 per 100 electors, and seats it held lost 9.67.</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Each cell gives the number of seats, then names removed per 100 electors.</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WOMEN, RELIGION, CASTE</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Women are 55.5% of those removed and 47.9% of the roll they were removed from</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Over-represented in 38 of 38 districts. The ten with the widest gap are shown</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21</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38,33,870 women and 30,76,689 men were removed, 7,57,181 more women.</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The gap runs from 2.8 to 13.7 points by district.</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The roll records sex, so this needs no inference from names.</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5,64,439 of the 7,20,543 more women than men removed in phase 1 were entered as shifted. The lists do not show whether any were enrolled again elsewhere.</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WOMEN, RELIGION, CASTE</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Muslim-name electors are 15.4% to 24.4% of the removed, against 16.87% of the population</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The roll records no religion. The lists classify names as Hindu, Muslim or unclassified, so the share is a range</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22</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Shape 45"/>
          <p:cNvSpPr/>
          <p:nvPr/>
        </p:nvSpPr>
        <p:spPr>
          <a:xfrm>
            <a:off x="548640" y="1920240"/>
            <a:ext cx="2720340" cy="1737360"/>
          </a:xfrm>
          <a:prstGeom prst="roundRect">
            <a:avLst>
              <a:gd name="adj" fmla="val 4211"/>
            </a:avLst>
          </a:prstGeom>
          <a:solidFill>
            <a:srgbClr val="F4F6F7"/>
          </a:solidFill>
          <a:ln/>
        </p:spPr>
      </p:sp>
      <p:sp>
        <p:nvSpPr>
          <p:cNvPr id="48" name="Text 46"/>
          <p:cNvSpPr txBox="1"/>
          <p:nvPr/>
        </p:nvSpPr>
        <p:spPr>
          <a:xfrm>
            <a:off x="731520" y="2029968"/>
            <a:ext cx="2354580" cy="833933"/>
          </a:xfrm>
          <a:prstGeom prst="rect">
            <a:avLst/>
          </a:prstGeom>
          <a:noFill/>
          <a:ln/>
        </p:spPr>
        <p:txBody>
          <a:bodyPr wrap="square" lIns="0" tIns="0" rIns="0" bIns="0" rtlCol="0" anchor="b">
            <a:normAutofit/>
          </a:bodyPr>
          <a:lstStyle/>
          <a:p>
            <a:pPr indent="0" marL="0">
              <a:buNone/>
            </a:pPr>
            <a:r>
              <a:rPr lang="en-US" sz="2400" b="1" dirty="0">
                <a:solidFill>
                  <a:srgbClr val="B03A2E"/>
                </a:solidFill>
                <a:latin typeface="Cambria" pitchFamily="34" charset="0"/>
                <a:ea typeface="Cambria" pitchFamily="34" charset="-122"/>
                <a:cs typeface="Cambria" pitchFamily="34" charset="-120"/>
              </a:rPr>
              <a:t>15.4% to 24.4%</a:t>
            </a:r>
            <a:endParaRPr lang="en-US" sz="2400" dirty="0"/>
          </a:p>
        </p:txBody>
      </p:sp>
      <p:sp>
        <p:nvSpPr>
          <p:cNvPr id="49" name="Text 47"/>
          <p:cNvSpPr txBox="1"/>
          <p:nvPr/>
        </p:nvSpPr>
        <p:spPr>
          <a:xfrm>
            <a:off x="731520" y="2882189"/>
            <a:ext cx="2354580" cy="683971"/>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Muslim-name share of removals: classified names only, then adding every unclassified name</a:t>
            </a:r>
            <a:endParaRPr lang="en-US" sz="1200" dirty="0"/>
          </a:p>
        </p:txBody>
      </p:sp>
      <p:sp>
        <p:nvSpPr>
          <p:cNvPr id="50" name="Shape 48"/>
          <p:cNvSpPr/>
          <p:nvPr/>
        </p:nvSpPr>
        <p:spPr>
          <a:xfrm>
            <a:off x="3497580" y="1920240"/>
            <a:ext cx="2720340" cy="1737360"/>
          </a:xfrm>
          <a:prstGeom prst="roundRect">
            <a:avLst>
              <a:gd name="adj" fmla="val 4211"/>
            </a:avLst>
          </a:prstGeom>
          <a:solidFill>
            <a:srgbClr val="F4F6F7"/>
          </a:solidFill>
          <a:ln/>
        </p:spPr>
      </p:sp>
      <p:sp>
        <p:nvSpPr>
          <p:cNvPr id="51" name="Text 49"/>
          <p:cNvSpPr txBox="1"/>
          <p:nvPr/>
        </p:nvSpPr>
        <p:spPr>
          <a:xfrm>
            <a:off x="3680460" y="2029968"/>
            <a:ext cx="2354580" cy="833933"/>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16.87%</a:t>
            </a:r>
            <a:endParaRPr lang="en-US" sz="2800" dirty="0"/>
          </a:p>
        </p:txBody>
      </p:sp>
      <p:sp>
        <p:nvSpPr>
          <p:cNvPr id="52" name="Text 50"/>
          <p:cNvSpPr txBox="1"/>
          <p:nvPr/>
        </p:nvSpPr>
        <p:spPr>
          <a:xfrm>
            <a:off x="3680460" y="2882189"/>
            <a:ext cx="2354580" cy="683971"/>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Muslim share of the population, 2011 census</a:t>
            </a:r>
            <a:endParaRPr lang="en-US" sz="1200" dirty="0"/>
          </a:p>
        </p:txBody>
      </p:sp>
      <p:sp>
        <p:nvSpPr>
          <p:cNvPr id="53" name="Shape 51"/>
          <p:cNvSpPr/>
          <p:nvPr/>
        </p:nvSpPr>
        <p:spPr>
          <a:xfrm>
            <a:off x="548640" y="3886200"/>
            <a:ext cx="2720340" cy="1737360"/>
          </a:xfrm>
          <a:prstGeom prst="roundRect">
            <a:avLst>
              <a:gd name="adj" fmla="val 4211"/>
            </a:avLst>
          </a:prstGeom>
          <a:solidFill>
            <a:srgbClr val="F4F6F7"/>
          </a:solidFill>
          <a:ln/>
        </p:spPr>
      </p:sp>
      <p:sp>
        <p:nvSpPr>
          <p:cNvPr id="54" name="Text 52"/>
          <p:cNvSpPr txBox="1"/>
          <p:nvPr/>
        </p:nvSpPr>
        <p:spPr>
          <a:xfrm>
            <a:off x="731520" y="3995928"/>
            <a:ext cx="2354580" cy="833933"/>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17.70%</a:t>
            </a:r>
            <a:endParaRPr lang="en-US" sz="2800" dirty="0"/>
          </a:p>
        </p:txBody>
      </p:sp>
      <p:sp>
        <p:nvSpPr>
          <p:cNvPr id="55" name="Text 53"/>
          <p:cNvSpPr txBox="1"/>
          <p:nvPr/>
        </p:nvSpPr>
        <p:spPr>
          <a:xfrm>
            <a:off x="731520" y="4848149"/>
            <a:ext cx="2354580" cy="683971"/>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Muslim share in the 2023 Bihar caste survey</a:t>
            </a:r>
            <a:endParaRPr lang="en-US" sz="1200" dirty="0"/>
          </a:p>
        </p:txBody>
      </p:sp>
      <p:sp>
        <p:nvSpPr>
          <p:cNvPr id="56" name="Shape 54"/>
          <p:cNvSpPr/>
          <p:nvPr/>
        </p:nvSpPr>
        <p:spPr>
          <a:xfrm>
            <a:off x="3497580" y="3886200"/>
            <a:ext cx="2720340" cy="1737360"/>
          </a:xfrm>
          <a:prstGeom prst="roundRect">
            <a:avLst>
              <a:gd name="adj" fmla="val 4211"/>
            </a:avLst>
          </a:prstGeom>
          <a:solidFill>
            <a:srgbClr val="F4F6F7"/>
          </a:solidFill>
          <a:ln/>
        </p:spPr>
      </p:sp>
      <p:sp>
        <p:nvSpPr>
          <p:cNvPr id="57" name="Text 55"/>
          <p:cNvSpPr txBox="1"/>
          <p:nvPr/>
        </p:nvSpPr>
        <p:spPr>
          <a:xfrm>
            <a:off x="3680460" y="3995928"/>
            <a:ext cx="2354580" cy="833933"/>
          </a:xfrm>
          <a:prstGeom prst="rect">
            <a:avLst/>
          </a:prstGeom>
          <a:noFill/>
          <a:ln/>
        </p:spPr>
        <p:txBody>
          <a:bodyPr wrap="square" lIns="0" tIns="0" rIns="0" bIns="0" rtlCol="0" anchor="b">
            <a:normAutofit/>
          </a:bodyPr>
          <a:lstStyle/>
          <a:p>
            <a:pPr indent="0" marL="0">
              <a:buNone/>
            </a:pPr>
            <a:r>
              <a:rPr lang="en-US" sz="2800" b="1" dirty="0">
                <a:solidFill>
                  <a:srgbClr val="B03A2E"/>
                </a:solidFill>
                <a:latin typeface="Cambria" pitchFamily="34" charset="0"/>
                <a:ea typeface="Cambria" pitchFamily="34" charset="-122"/>
                <a:cs typeface="Cambria" pitchFamily="34" charset="-120"/>
              </a:rPr>
              <a:t>9.0%</a:t>
            </a:r>
            <a:endParaRPr lang="en-US" sz="2800" dirty="0"/>
          </a:p>
        </p:txBody>
      </p:sp>
      <p:sp>
        <p:nvSpPr>
          <p:cNvPr id="58" name="Text 56"/>
          <p:cNvSpPr txBox="1"/>
          <p:nvPr/>
        </p:nvSpPr>
        <p:spPr>
          <a:xfrm>
            <a:off x="3680460" y="4848149"/>
            <a:ext cx="2354580" cy="683971"/>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of removed names unclassified</a:t>
            </a:r>
            <a:endParaRPr lang="en-US" sz="1200" dirty="0"/>
          </a:p>
        </p:txBody>
      </p:sp>
      <p:sp>
        <p:nvSpPr>
          <p:cNvPr id="59" name="Text 57"/>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Statewide, the range contains the population share.</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District by district it often does not. The census share lies inside the range in 18 of 38 districts.</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In the rest, the classified share alone is above the census share. Most of those gaps are smaller than the 0.83-point rise in the Muslim share since 2011.</a:t>
            </a:r>
            <a:endParaRPr lang="en-US" sz="13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WOMEN, RELIGION, CASTE</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In 8 districts the Muslim-name share of removals is more than a point above the census share</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Counting only names classified Muslim, the low end of the range</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23</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6766560" cy="914400"/>
        </p:xfrm>
        <a:graphic>
          <a:graphicData uri="http://schemas.openxmlformats.org/drawingml/2006/table">
            <a:tbl>
              <a:tblPr/>
              <a:tblGrid>
                <a:gridCol w="1737360"/>
                <a:gridCol w="960120"/>
                <a:gridCol w="1143000"/>
                <a:gridCol w="960120"/>
                <a:gridCol w="1005840"/>
                <a:gridCol w="960120"/>
              </a:tblGrid>
              <a:tr h="256032">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District</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Census 2011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2025, carried forward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Removals, low</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Removals, high</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Low ÷ census</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Jehanabad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6.7%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6.1%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9.4%</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15.2%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1.40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Lakhisarai</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4.1%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5.7%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14.6%</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1.39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Sheikhpura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5.9%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4.5%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8.2%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16.5%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1.39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Aurangabad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9.3%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8.8%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12.1%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17.5%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1.30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Nalanda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6.9%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6.1%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8.4%</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16.1%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1.22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Patna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7.5%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7.2%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8.8%</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14.5%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1.17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Gaya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11.1%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10.5%</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13.0%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21.1%</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1.17</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Nawada</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11.0%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10.6%</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12.3%</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21.9%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1.12</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All 8 lie in south and central Bihar, where Muslims are a small minority.</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Carried forward to 2025 at each district's growth rates from 2001 to 2011, Bihar's Muslim share is 17.3%, and 8 districts are still more than a point above it.</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Muslims in Bihar are younger than average, so their share of electors is below their share of the population, which would make these gaps wider.</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Migration into Patna and mistakes in classifying names could make them narrower.</a:t>
            </a:r>
            <a:endParaRPr lang="en-US" sz="12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WOMEN, RELIGION, CASTE</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Under both surname readings, General and SC families are removed at or above their population share</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Caste read from the surname of the father or husband, against the 2023 Bihar caste survey</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24</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Above 1: a group's share of the removed exceeds its share of the population.</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BC, EBC and ST families are removed below their share under both.</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The two readings disagree on Muslim families (0.69 and 1.63), so no reading is offered for them.</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A places 71% of removals in a group. B, which sets aside surnames shared across groups such as Singh, Prasad and Mandal, places 35%.</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BORDER</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Border seats lost 9.81 names per 100 electors, interior seats 8.36</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150 constituencies lie in a district on the Nepal, West Bengal, Jharkhand or Uttar Pradesh border</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25</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64.9% of all removals were in border seats, which hold 61.2% of the electorate.</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The Nepal and Bengal belts, and Seemanchal within them, are also where out-migration is heaviest, and a migrant who has moved is a legitimate "shifted" deletion.</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Border seats: 40.4% of phase 1 removals entered as shifted; interior seats: 40.6%.</a:t>
            </a:r>
            <a:endParaRPr lang="en-US" sz="13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DISTRICTS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Gopalganj lost 17.3 names per 100 electors, the most of any district</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Names removed per 100 electors on the 2025 roll, the fifteen heaviest districts</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26</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Sheikhpura lost the fewest, 5.5 per 100.</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Red bars are border districts, grey the interior.</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The full report has a chapter for each of the 38 districts.</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DISTRICTS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District removal rates move most with density, and not with income per head, marriage before 18 or electors per booth</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Each district's removal rate against one characteristic: r is the linear correlation, ρ the rank correlation</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27</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6949440" cy="914400"/>
        </p:xfrm>
        <a:graphic>
          <a:graphicData uri="http://schemas.openxmlformats.org/drawingml/2006/table">
            <a:tbl>
              <a:tblPr/>
              <a:tblGrid>
                <a:gridCol w="2103120"/>
                <a:gridCol w="822960"/>
                <a:gridCol w="822960"/>
                <a:gridCol w="3200400"/>
              </a:tblGrid>
              <a:tr h="256032">
                <a:tc>
                  <a:txBody>
                    <a:bodyPr/>
                    <a:lstStyle/>
                    <a:p>
                      <a:pPr algn="l" indent="0" marL="0">
                        <a:buNone/>
                      </a:pPr>
                      <a:r>
                        <a:rPr lang="en-US" sz="1400" b="1" dirty="0">
                          <a:solidFill>
                            <a:srgbClr val="FFFFFF"/>
                          </a:solidFill>
                          <a:latin typeface="Calibri" pitchFamily="34" charset="0"/>
                          <a:ea typeface="Calibri" pitchFamily="34" charset="-122"/>
                          <a:cs typeface="Calibri" pitchFamily="34" charset="-120"/>
                        </a:rPr>
                        <a:t>Characteristic</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400" b="1" dirty="0">
                          <a:solidFill>
                            <a:srgbClr val="FFFFFF"/>
                          </a:solidFill>
                          <a:latin typeface="Calibri" pitchFamily="34" charset="0"/>
                          <a:ea typeface="Calibri" pitchFamily="34" charset="-122"/>
                          <a:cs typeface="Calibri" pitchFamily="34" charset="-120"/>
                        </a:rPr>
                        <a:t>r</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400" b="1" dirty="0">
                          <a:solidFill>
                            <a:srgbClr val="FFFFFF"/>
                          </a:solidFill>
                          <a:latin typeface="Calibri" pitchFamily="34" charset="0"/>
                          <a:ea typeface="Calibri" pitchFamily="34" charset="-122"/>
                          <a:cs typeface="Calibri" pitchFamily="34" charset="-120"/>
                        </a:rPr>
                        <a:t>ρ</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l" indent="0" marL="0">
                        <a:buNone/>
                      </a:pPr>
                      <a:r>
                        <a:rPr lang="en-US" sz="1400" b="1" dirty="0">
                          <a:solidFill>
                            <a:srgbClr val="FFFFFF"/>
                          </a:solidFill>
                          <a:latin typeface="Calibri" pitchFamily="34" charset="0"/>
                          <a:ea typeface="Calibri" pitchFamily="34" charset="-122"/>
                          <a:cs typeface="Calibri" pitchFamily="34" charset="-120"/>
                        </a:rPr>
                        <a:t>Reading</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Income per head</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-0.02</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-0.07</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no clear relationship</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Urban share</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-0.11</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-0.21</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fewer removals where higher</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Women's literacy</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-0.18</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-0.24</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fewer removals where higher</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Marriage before 18</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-0.08</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0.02</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no clear relationship</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Density</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0.18</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0.38</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more removals where higher</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Electors per booth</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-0.18</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-0.02</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no clear relationship</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A rank correlation under 0.2 either way is read as no relationship.</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Thirty-eight districts cannot separate these factors: the poorest districts are also the least urban and least literate, and in the north-east the most exposed to migration.</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Urban share and density from Census 2011, women's literacy and marriage before 18 from NFHS-5 (2019-20), income per head from the Bihar Economic Survey 2021-22.</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QUESTIONS PUT TO THIS ANALYSIS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What the lists say about deaths, moves, margins and alliances</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28</a:t>
            </a:r>
            <a:endParaRPr lang="en-US" sz="900" dirty="0"/>
          </a:p>
        </p:txBody>
      </p:sp>
      <p:sp>
        <p:nvSpPr>
          <p:cNvPr id="6" name="Shape 4"/>
          <p:cNvSpPr/>
          <p:nvPr/>
        </p:nvSpPr>
        <p:spPr>
          <a:xfrm>
            <a:off x="0" y="6748272"/>
            <a:ext cx="304792" cy="109728"/>
          </a:xfrm>
          <a:prstGeom prst="rect">
            <a:avLst/>
          </a:prstGeom>
          <a:solidFill>
            <a:srgbClr val="C0392B"/>
          </a:solidFill>
          <a:ln/>
        </p:spPr>
      </p:sp>
      <p:sp>
        <p:nvSpPr>
          <p:cNvPr id="7" name="Shape 5"/>
          <p:cNvSpPr/>
          <p:nvPr/>
        </p:nvSpPr>
        <p:spPr>
          <a:xfrm>
            <a:off x="304792" y="6748272"/>
            <a:ext cx="304792" cy="109728"/>
          </a:xfrm>
          <a:prstGeom prst="rect">
            <a:avLst/>
          </a:prstGeom>
          <a:solidFill>
            <a:srgbClr val="E67E22"/>
          </a:solidFill>
          <a:ln/>
        </p:spPr>
      </p:sp>
      <p:sp>
        <p:nvSpPr>
          <p:cNvPr id="8" name="Shape 6"/>
          <p:cNvSpPr/>
          <p:nvPr/>
        </p:nvSpPr>
        <p:spPr>
          <a:xfrm>
            <a:off x="609585" y="6748272"/>
            <a:ext cx="304792" cy="109728"/>
          </a:xfrm>
          <a:prstGeom prst="rect">
            <a:avLst/>
          </a:prstGeom>
          <a:solidFill>
            <a:srgbClr val="27AE60"/>
          </a:solidFill>
          <a:ln/>
        </p:spPr>
      </p:sp>
      <p:sp>
        <p:nvSpPr>
          <p:cNvPr id="9" name="Shape 7"/>
          <p:cNvSpPr/>
          <p:nvPr/>
        </p:nvSpPr>
        <p:spPr>
          <a:xfrm>
            <a:off x="914377" y="6748272"/>
            <a:ext cx="304792" cy="109728"/>
          </a:xfrm>
          <a:prstGeom prst="rect">
            <a:avLst/>
          </a:prstGeom>
          <a:solidFill>
            <a:srgbClr val="1F618D"/>
          </a:solidFill>
          <a:ln/>
        </p:spPr>
      </p:sp>
      <p:sp>
        <p:nvSpPr>
          <p:cNvPr id="10" name="Shape 8"/>
          <p:cNvSpPr/>
          <p:nvPr/>
        </p:nvSpPr>
        <p:spPr>
          <a:xfrm>
            <a:off x="1219170" y="6748272"/>
            <a:ext cx="304792" cy="109728"/>
          </a:xfrm>
          <a:prstGeom prst="rect">
            <a:avLst/>
          </a:prstGeom>
          <a:solidFill>
            <a:srgbClr val="8E44AD"/>
          </a:solidFill>
          <a:ln/>
        </p:spPr>
      </p:sp>
      <p:sp>
        <p:nvSpPr>
          <p:cNvPr id="11" name="Shape 9"/>
          <p:cNvSpPr/>
          <p:nvPr/>
        </p:nvSpPr>
        <p:spPr>
          <a:xfrm>
            <a:off x="1523962" y="6748272"/>
            <a:ext cx="304792" cy="109728"/>
          </a:xfrm>
          <a:prstGeom prst="rect">
            <a:avLst/>
          </a:prstGeom>
          <a:solidFill>
            <a:srgbClr val="C0392B"/>
          </a:solidFill>
          <a:ln/>
        </p:spPr>
      </p:sp>
      <p:sp>
        <p:nvSpPr>
          <p:cNvPr id="12" name="Shape 10"/>
          <p:cNvSpPr/>
          <p:nvPr/>
        </p:nvSpPr>
        <p:spPr>
          <a:xfrm>
            <a:off x="1828754" y="6748272"/>
            <a:ext cx="304792" cy="109728"/>
          </a:xfrm>
          <a:prstGeom prst="rect">
            <a:avLst/>
          </a:prstGeom>
          <a:solidFill>
            <a:srgbClr val="E67E22"/>
          </a:solidFill>
          <a:ln/>
        </p:spPr>
      </p:sp>
      <p:sp>
        <p:nvSpPr>
          <p:cNvPr id="13" name="Shape 11"/>
          <p:cNvSpPr/>
          <p:nvPr/>
        </p:nvSpPr>
        <p:spPr>
          <a:xfrm>
            <a:off x="2133547" y="6748272"/>
            <a:ext cx="304792" cy="109728"/>
          </a:xfrm>
          <a:prstGeom prst="rect">
            <a:avLst/>
          </a:prstGeom>
          <a:solidFill>
            <a:srgbClr val="27AE60"/>
          </a:solidFill>
          <a:ln/>
        </p:spPr>
      </p:sp>
      <p:sp>
        <p:nvSpPr>
          <p:cNvPr id="14" name="Shape 12"/>
          <p:cNvSpPr/>
          <p:nvPr/>
        </p:nvSpPr>
        <p:spPr>
          <a:xfrm>
            <a:off x="2438339" y="6748272"/>
            <a:ext cx="304792" cy="109728"/>
          </a:xfrm>
          <a:prstGeom prst="rect">
            <a:avLst/>
          </a:prstGeom>
          <a:solidFill>
            <a:srgbClr val="1F618D"/>
          </a:solidFill>
          <a:ln/>
        </p:spPr>
      </p:sp>
      <p:sp>
        <p:nvSpPr>
          <p:cNvPr id="15" name="Shape 13"/>
          <p:cNvSpPr/>
          <p:nvPr/>
        </p:nvSpPr>
        <p:spPr>
          <a:xfrm>
            <a:off x="2743131" y="6748272"/>
            <a:ext cx="304792" cy="109728"/>
          </a:xfrm>
          <a:prstGeom prst="rect">
            <a:avLst/>
          </a:prstGeom>
          <a:solidFill>
            <a:srgbClr val="8E44AD"/>
          </a:solidFill>
          <a:ln/>
        </p:spPr>
      </p:sp>
      <p:sp>
        <p:nvSpPr>
          <p:cNvPr id="16" name="Shape 14"/>
          <p:cNvSpPr/>
          <p:nvPr/>
        </p:nvSpPr>
        <p:spPr>
          <a:xfrm>
            <a:off x="3047924" y="6748272"/>
            <a:ext cx="304792" cy="109728"/>
          </a:xfrm>
          <a:prstGeom prst="rect">
            <a:avLst/>
          </a:prstGeom>
          <a:solidFill>
            <a:srgbClr val="C0392B"/>
          </a:solidFill>
          <a:ln/>
        </p:spPr>
      </p:sp>
      <p:sp>
        <p:nvSpPr>
          <p:cNvPr id="17" name="Shape 15"/>
          <p:cNvSpPr/>
          <p:nvPr/>
        </p:nvSpPr>
        <p:spPr>
          <a:xfrm>
            <a:off x="3352716" y="6748272"/>
            <a:ext cx="304792" cy="109728"/>
          </a:xfrm>
          <a:prstGeom prst="rect">
            <a:avLst/>
          </a:prstGeom>
          <a:solidFill>
            <a:srgbClr val="E67E22"/>
          </a:solidFill>
          <a:ln/>
        </p:spPr>
      </p:sp>
      <p:sp>
        <p:nvSpPr>
          <p:cNvPr id="18" name="Shape 16"/>
          <p:cNvSpPr/>
          <p:nvPr/>
        </p:nvSpPr>
        <p:spPr>
          <a:xfrm>
            <a:off x="3657509" y="6748272"/>
            <a:ext cx="304792" cy="109728"/>
          </a:xfrm>
          <a:prstGeom prst="rect">
            <a:avLst/>
          </a:prstGeom>
          <a:solidFill>
            <a:srgbClr val="27AE60"/>
          </a:solidFill>
          <a:ln/>
        </p:spPr>
      </p:sp>
      <p:sp>
        <p:nvSpPr>
          <p:cNvPr id="19" name="Shape 17"/>
          <p:cNvSpPr/>
          <p:nvPr/>
        </p:nvSpPr>
        <p:spPr>
          <a:xfrm>
            <a:off x="3962301" y="6748272"/>
            <a:ext cx="304792" cy="109728"/>
          </a:xfrm>
          <a:prstGeom prst="rect">
            <a:avLst/>
          </a:prstGeom>
          <a:solidFill>
            <a:srgbClr val="1F618D"/>
          </a:solidFill>
          <a:ln/>
        </p:spPr>
      </p:sp>
      <p:sp>
        <p:nvSpPr>
          <p:cNvPr id="20" name="Shape 18"/>
          <p:cNvSpPr/>
          <p:nvPr/>
        </p:nvSpPr>
        <p:spPr>
          <a:xfrm>
            <a:off x="4267093" y="6748272"/>
            <a:ext cx="304792" cy="109728"/>
          </a:xfrm>
          <a:prstGeom prst="rect">
            <a:avLst/>
          </a:prstGeom>
          <a:solidFill>
            <a:srgbClr val="8E44AD"/>
          </a:solidFill>
          <a:ln/>
        </p:spPr>
      </p:sp>
      <p:sp>
        <p:nvSpPr>
          <p:cNvPr id="21" name="Shape 19"/>
          <p:cNvSpPr/>
          <p:nvPr/>
        </p:nvSpPr>
        <p:spPr>
          <a:xfrm>
            <a:off x="4571886" y="6748272"/>
            <a:ext cx="304792" cy="109728"/>
          </a:xfrm>
          <a:prstGeom prst="rect">
            <a:avLst/>
          </a:prstGeom>
          <a:solidFill>
            <a:srgbClr val="C0392B"/>
          </a:solidFill>
          <a:ln/>
        </p:spPr>
      </p:sp>
      <p:sp>
        <p:nvSpPr>
          <p:cNvPr id="22" name="Shape 20"/>
          <p:cNvSpPr/>
          <p:nvPr/>
        </p:nvSpPr>
        <p:spPr>
          <a:xfrm>
            <a:off x="4876678" y="6748272"/>
            <a:ext cx="304792" cy="109728"/>
          </a:xfrm>
          <a:prstGeom prst="rect">
            <a:avLst/>
          </a:prstGeom>
          <a:solidFill>
            <a:srgbClr val="E67E22"/>
          </a:solidFill>
          <a:ln/>
        </p:spPr>
      </p:sp>
      <p:sp>
        <p:nvSpPr>
          <p:cNvPr id="23" name="Shape 21"/>
          <p:cNvSpPr/>
          <p:nvPr/>
        </p:nvSpPr>
        <p:spPr>
          <a:xfrm>
            <a:off x="5181470" y="6748272"/>
            <a:ext cx="304792" cy="109728"/>
          </a:xfrm>
          <a:prstGeom prst="rect">
            <a:avLst/>
          </a:prstGeom>
          <a:solidFill>
            <a:srgbClr val="27AE60"/>
          </a:solidFill>
          <a:ln/>
        </p:spPr>
      </p:sp>
      <p:sp>
        <p:nvSpPr>
          <p:cNvPr id="24" name="Shape 22"/>
          <p:cNvSpPr/>
          <p:nvPr/>
        </p:nvSpPr>
        <p:spPr>
          <a:xfrm>
            <a:off x="5486263" y="6748272"/>
            <a:ext cx="304792" cy="109728"/>
          </a:xfrm>
          <a:prstGeom prst="rect">
            <a:avLst/>
          </a:prstGeom>
          <a:solidFill>
            <a:srgbClr val="1F618D"/>
          </a:solidFill>
          <a:ln/>
        </p:spPr>
      </p:sp>
      <p:sp>
        <p:nvSpPr>
          <p:cNvPr id="25" name="Shape 23"/>
          <p:cNvSpPr/>
          <p:nvPr/>
        </p:nvSpPr>
        <p:spPr>
          <a:xfrm>
            <a:off x="5791055" y="6748272"/>
            <a:ext cx="304792" cy="109728"/>
          </a:xfrm>
          <a:prstGeom prst="rect">
            <a:avLst/>
          </a:prstGeom>
          <a:solidFill>
            <a:srgbClr val="8E44AD"/>
          </a:solidFill>
          <a:ln/>
        </p:spPr>
      </p:sp>
      <p:sp>
        <p:nvSpPr>
          <p:cNvPr id="26" name="Shape 24"/>
          <p:cNvSpPr/>
          <p:nvPr/>
        </p:nvSpPr>
        <p:spPr>
          <a:xfrm>
            <a:off x="6095848" y="6748272"/>
            <a:ext cx="304792" cy="109728"/>
          </a:xfrm>
          <a:prstGeom prst="rect">
            <a:avLst/>
          </a:prstGeom>
          <a:solidFill>
            <a:srgbClr val="C0392B"/>
          </a:solidFill>
          <a:ln/>
        </p:spPr>
      </p:sp>
      <p:sp>
        <p:nvSpPr>
          <p:cNvPr id="27" name="Shape 25"/>
          <p:cNvSpPr/>
          <p:nvPr/>
        </p:nvSpPr>
        <p:spPr>
          <a:xfrm>
            <a:off x="6400640" y="6748272"/>
            <a:ext cx="304792" cy="109728"/>
          </a:xfrm>
          <a:prstGeom prst="rect">
            <a:avLst/>
          </a:prstGeom>
          <a:solidFill>
            <a:srgbClr val="E67E22"/>
          </a:solidFill>
          <a:ln/>
        </p:spPr>
      </p:sp>
      <p:sp>
        <p:nvSpPr>
          <p:cNvPr id="28" name="Shape 26"/>
          <p:cNvSpPr/>
          <p:nvPr/>
        </p:nvSpPr>
        <p:spPr>
          <a:xfrm>
            <a:off x="6705432" y="6748272"/>
            <a:ext cx="304792" cy="109728"/>
          </a:xfrm>
          <a:prstGeom prst="rect">
            <a:avLst/>
          </a:prstGeom>
          <a:solidFill>
            <a:srgbClr val="27AE60"/>
          </a:solidFill>
          <a:ln/>
        </p:spPr>
      </p:sp>
      <p:sp>
        <p:nvSpPr>
          <p:cNvPr id="29" name="Shape 27"/>
          <p:cNvSpPr/>
          <p:nvPr/>
        </p:nvSpPr>
        <p:spPr>
          <a:xfrm>
            <a:off x="7010225" y="6748272"/>
            <a:ext cx="304792" cy="109728"/>
          </a:xfrm>
          <a:prstGeom prst="rect">
            <a:avLst/>
          </a:prstGeom>
          <a:solidFill>
            <a:srgbClr val="1F618D"/>
          </a:solidFill>
          <a:ln/>
        </p:spPr>
      </p:sp>
      <p:sp>
        <p:nvSpPr>
          <p:cNvPr id="30" name="Shape 28"/>
          <p:cNvSpPr/>
          <p:nvPr/>
        </p:nvSpPr>
        <p:spPr>
          <a:xfrm>
            <a:off x="7315017" y="6748272"/>
            <a:ext cx="304792" cy="109728"/>
          </a:xfrm>
          <a:prstGeom prst="rect">
            <a:avLst/>
          </a:prstGeom>
          <a:solidFill>
            <a:srgbClr val="8E44AD"/>
          </a:solidFill>
          <a:ln/>
        </p:spPr>
      </p:sp>
      <p:sp>
        <p:nvSpPr>
          <p:cNvPr id="31" name="Shape 29"/>
          <p:cNvSpPr/>
          <p:nvPr/>
        </p:nvSpPr>
        <p:spPr>
          <a:xfrm>
            <a:off x="7619809" y="6748272"/>
            <a:ext cx="304792" cy="109728"/>
          </a:xfrm>
          <a:prstGeom prst="rect">
            <a:avLst/>
          </a:prstGeom>
          <a:solidFill>
            <a:srgbClr val="C0392B"/>
          </a:solidFill>
          <a:ln/>
        </p:spPr>
      </p:sp>
      <p:sp>
        <p:nvSpPr>
          <p:cNvPr id="32" name="Shape 30"/>
          <p:cNvSpPr/>
          <p:nvPr/>
        </p:nvSpPr>
        <p:spPr>
          <a:xfrm>
            <a:off x="7924602" y="6748272"/>
            <a:ext cx="304792" cy="109728"/>
          </a:xfrm>
          <a:prstGeom prst="rect">
            <a:avLst/>
          </a:prstGeom>
          <a:solidFill>
            <a:srgbClr val="E67E22"/>
          </a:solidFill>
          <a:ln/>
        </p:spPr>
      </p:sp>
      <p:sp>
        <p:nvSpPr>
          <p:cNvPr id="33" name="Shape 31"/>
          <p:cNvSpPr/>
          <p:nvPr/>
        </p:nvSpPr>
        <p:spPr>
          <a:xfrm>
            <a:off x="8229394" y="6748272"/>
            <a:ext cx="304792" cy="109728"/>
          </a:xfrm>
          <a:prstGeom prst="rect">
            <a:avLst/>
          </a:prstGeom>
          <a:solidFill>
            <a:srgbClr val="27AE60"/>
          </a:solidFill>
          <a:ln/>
        </p:spPr>
      </p:sp>
      <p:sp>
        <p:nvSpPr>
          <p:cNvPr id="34" name="Shape 32"/>
          <p:cNvSpPr/>
          <p:nvPr/>
        </p:nvSpPr>
        <p:spPr>
          <a:xfrm>
            <a:off x="8534187" y="6748272"/>
            <a:ext cx="304792" cy="109728"/>
          </a:xfrm>
          <a:prstGeom prst="rect">
            <a:avLst/>
          </a:prstGeom>
          <a:solidFill>
            <a:srgbClr val="1F618D"/>
          </a:solidFill>
          <a:ln/>
        </p:spPr>
      </p:sp>
      <p:sp>
        <p:nvSpPr>
          <p:cNvPr id="35" name="Shape 33"/>
          <p:cNvSpPr/>
          <p:nvPr/>
        </p:nvSpPr>
        <p:spPr>
          <a:xfrm>
            <a:off x="8838979" y="6748272"/>
            <a:ext cx="304792" cy="109728"/>
          </a:xfrm>
          <a:prstGeom prst="rect">
            <a:avLst/>
          </a:prstGeom>
          <a:solidFill>
            <a:srgbClr val="8E44AD"/>
          </a:solidFill>
          <a:ln/>
        </p:spPr>
      </p:sp>
      <p:sp>
        <p:nvSpPr>
          <p:cNvPr id="36" name="Shape 34"/>
          <p:cNvSpPr/>
          <p:nvPr/>
        </p:nvSpPr>
        <p:spPr>
          <a:xfrm>
            <a:off x="9143771" y="6748272"/>
            <a:ext cx="304792" cy="109728"/>
          </a:xfrm>
          <a:prstGeom prst="rect">
            <a:avLst/>
          </a:prstGeom>
          <a:solidFill>
            <a:srgbClr val="C0392B"/>
          </a:solidFill>
          <a:ln/>
        </p:spPr>
      </p:sp>
      <p:sp>
        <p:nvSpPr>
          <p:cNvPr id="37" name="Shape 35"/>
          <p:cNvSpPr/>
          <p:nvPr/>
        </p:nvSpPr>
        <p:spPr>
          <a:xfrm>
            <a:off x="9448564" y="6748272"/>
            <a:ext cx="304792" cy="109728"/>
          </a:xfrm>
          <a:prstGeom prst="rect">
            <a:avLst/>
          </a:prstGeom>
          <a:solidFill>
            <a:srgbClr val="E67E22"/>
          </a:solidFill>
          <a:ln/>
        </p:spPr>
      </p:sp>
      <p:sp>
        <p:nvSpPr>
          <p:cNvPr id="38" name="Shape 36"/>
          <p:cNvSpPr/>
          <p:nvPr/>
        </p:nvSpPr>
        <p:spPr>
          <a:xfrm>
            <a:off x="9753356" y="6748272"/>
            <a:ext cx="304792" cy="109728"/>
          </a:xfrm>
          <a:prstGeom prst="rect">
            <a:avLst/>
          </a:prstGeom>
          <a:solidFill>
            <a:srgbClr val="27AE60"/>
          </a:solidFill>
          <a:ln/>
        </p:spPr>
      </p:sp>
      <p:sp>
        <p:nvSpPr>
          <p:cNvPr id="39" name="Shape 37"/>
          <p:cNvSpPr/>
          <p:nvPr/>
        </p:nvSpPr>
        <p:spPr>
          <a:xfrm>
            <a:off x="10058149" y="6748272"/>
            <a:ext cx="304792" cy="109728"/>
          </a:xfrm>
          <a:prstGeom prst="rect">
            <a:avLst/>
          </a:prstGeom>
          <a:solidFill>
            <a:srgbClr val="1F618D"/>
          </a:solidFill>
          <a:ln/>
        </p:spPr>
      </p:sp>
      <p:sp>
        <p:nvSpPr>
          <p:cNvPr id="40" name="Shape 38"/>
          <p:cNvSpPr/>
          <p:nvPr/>
        </p:nvSpPr>
        <p:spPr>
          <a:xfrm>
            <a:off x="10362941" y="6748272"/>
            <a:ext cx="304792" cy="109728"/>
          </a:xfrm>
          <a:prstGeom prst="rect">
            <a:avLst/>
          </a:prstGeom>
          <a:solidFill>
            <a:srgbClr val="8E44AD"/>
          </a:solidFill>
          <a:ln/>
        </p:spPr>
      </p:sp>
      <p:sp>
        <p:nvSpPr>
          <p:cNvPr id="41" name="Shape 39"/>
          <p:cNvSpPr/>
          <p:nvPr/>
        </p:nvSpPr>
        <p:spPr>
          <a:xfrm>
            <a:off x="10667733" y="6748272"/>
            <a:ext cx="304792" cy="109728"/>
          </a:xfrm>
          <a:prstGeom prst="rect">
            <a:avLst/>
          </a:prstGeom>
          <a:solidFill>
            <a:srgbClr val="C0392B"/>
          </a:solidFill>
          <a:ln/>
        </p:spPr>
      </p:sp>
      <p:sp>
        <p:nvSpPr>
          <p:cNvPr id="42" name="Shape 40"/>
          <p:cNvSpPr/>
          <p:nvPr/>
        </p:nvSpPr>
        <p:spPr>
          <a:xfrm>
            <a:off x="10972526" y="6748272"/>
            <a:ext cx="304792" cy="109728"/>
          </a:xfrm>
          <a:prstGeom prst="rect">
            <a:avLst/>
          </a:prstGeom>
          <a:solidFill>
            <a:srgbClr val="E67E22"/>
          </a:solidFill>
          <a:ln/>
        </p:spPr>
      </p:sp>
      <p:sp>
        <p:nvSpPr>
          <p:cNvPr id="43" name="Shape 41"/>
          <p:cNvSpPr/>
          <p:nvPr/>
        </p:nvSpPr>
        <p:spPr>
          <a:xfrm>
            <a:off x="11277318" y="6748272"/>
            <a:ext cx="304792" cy="109728"/>
          </a:xfrm>
          <a:prstGeom prst="rect">
            <a:avLst/>
          </a:prstGeom>
          <a:solidFill>
            <a:srgbClr val="27AE60"/>
          </a:solidFill>
          <a:ln/>
        </p:spPr>
      </p:sp>
      <p:sp>
        <p:nvSpPr>
          <p:cNvPr id="44" name="Shape 42"/>
          <p:cNvSpPr/>
          <p:nvPr/>
        </p:nvSpPr>
        <p:spPr>
          <a:xfrm>
            <a:off x="11582110" y="6748272"/>
            <a:ext cx="304792" cy="109728"/>
          </a:xfrm>
          <a:prstGeom prst="rect">
            <a:avLst/>
          </a:prstGeom>
          <a:solidFill>
            <a:srgbClr val="1F618D"/>
          </a:solidFill>
          <a:ln/>
        </p:spPr>
      </p:sp>
      <p:sp>
        <p:nvSpPr>
          <p:cNvPr id="45" name="Shape 43"/>
          <p:cNvSpPr/>
          <p:nvPr/>
        </p:nvSpPr>
        <p:spPr>
          <a:xfrm>
            <a:off x="11886903" y="6748272"/>
            <a:ext cx="304792" cy="109728"/>
          </a:xfrm>
          <a:prstGeom prst="rect">
            <a:avLst/>
          </a:prstGeom>
          <a:solidFill>
            <a:srgbClr val="8E44AD"/>
          </a:solidFill>
          <a:ln/>
        </p:spPr>
      </p:sp>
      <p:sp>
        <p:nvSpPr>
          <p:cNvPr id="46" name="Shape 44"/>
          <p:cNvSpPr/>
          <p:nvPr/>
        </p:nvSpPr>
        <p:spPr>
          <a:xfrm>
            <a:off x="548640" y="1600200"/>
            <a:ext cx="5410048" cy="2148840"/>
          </a:xfrm>
          <a:prstGeom prst="roundRect">
            <a:avLst>
              <a:gd name="adj" fmla="val 3404"/>
            </a:avLst>
          </a:prstGeom>
          <a:solidFill>
            <a:srgbClr val="F4F6F7"/>
          </a:solidFill>
          <a:ln/>
        </p:spPr>
      </p:sp>
      <p:sp>
        <p:nvSpPr>
          <p:cNvPr id="47" name="Text 45"/>
          <p:cNvSpPr txBox="1"/>
          <p:nvPr/>
        </p:nvSpPr>
        <p:spPr>
          <a:xfrm>
            <a:off x="749808" y="1737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8E2F25"/>
                </a:solidFill>
                <a:latin typeface="Calibri" pitchFamily="34" charset="0"/>
                <a:ea typeface="Calibri" pitchFamily="34" charset="-122"/>
                <a:cs typeface="Calibri" pitchFamily="34" charset="-120"/>
              </a:rPr>
              <a:t>Were most of the removed not simply dead, or moved away?</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Most were not. Of the 65,59,626 phase 1 removals, 40.5% were entered as shifted, 34.0% dead, 14.8% absent and 10.7% already enrolled. Each is what the officer wrote down, and nobody checked it. The 9,70,081 marked absent rest on the least, because the entry records only that the officer did not find the elector.</a:t>
            </a:r>
            <a:endParaRPr lang="en-US" sz="1400" dirty="0"/>
          </a:p>
        </p:txBody>
      </p:sp>
      <p:sp>
        <p:nvSpPr>
          <p:cNvPr id="48" name="Shape 46"/>
          <p:cNvSpPr/>
          <p:nvPr/>
        </p:nvSpPr>
        <p:spPr>
          <a:xfrm>
            <a:off x="6233008" y="1600200"/>
            <a:ext cx="5410048" cy="2148840"/>
          </a:xfrm>
          <a:prstGeom prst="roundRect">
            <a:avLst>
              <a:gd name="adj" fmla="val 3404"/>
            </a:avLst>
          </a:prstGeom>
          <a:solidFill>
            <a:srgbClr val="F4F6F7"/>
          </a:solidFill>
          <a:ln/>
        </p:spPr>
      </p:sp>
      <p:sp>
        <p:nvSpPr>
          <p:cNvPr id="49" name="Text 47"/>
          <p:cNvSpPr txBox="1"/>
          <p:nvPr/>
        </p:nvSpPr>
        <p:spPr>
          <a:xfrm>
            <a:off x="6434176" y="1737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8E2F25"/>
                </a:solidFill>
                <a:latin typeface="Calibri" pitchFamily="34" charset="0"/>
                <a:ea typeface="Calibri" pitchFamily="34" charset="-122"/>
                <a:cs typeface="Calibri" pitchFamily="34" charset="-120"/>
              </a:rPr>
              <a:t>Did the removals exceed the margins?</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Yes, in 174 of 243 constituencies, and in 66 of the 87 seats the NDA took from INDIA. That does not mean those results would have gone the other way. It means the roll changed by more than the vote that decided the seat.</a:t>
            </a:r>
            <a:endParaRPr lang="en-US" sz="1400" dirty="0"/>
          </a:p>
        </p:txBody>
      </p:sp>
      <p:sp>
        <p:nvSpPr>
          <p:cNvPr id="50" name="Shape 48"/>
          <p:cNvSpPr/>
          <p:nvPr/>
        </p:nvSpPr>
        <p:spPr>
          <a:xfrm>
            <a:off x="548640" y="3886200"/>
            <a:ext cx="5410048" cy="2148840"/>
          </a:xfrm>
          <a:prstGeom prst="roundRect">
            <a:avLst>
              <a:gd name="adj" fmla="val 3404"/>
            </a:avLst>
          </a:prstGeom>
          <a:solidFill>
            <a:srgbClr val="F4F6F7"/>
          </a:solidFill>
          <a:ln/>
        </p:spPr>
      </p:sp>
      <p:sp>
        <p:nvSpPr>
          <p:cNvPr id="51" name="Text 49"/>
          <p:cNvSpPr txBox="1"/>
          <p:nvPr/>
        </p:nvSpPr>
        <p:spPr>
          <a:xfrm>
            <a:off x="749808" y="4023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8E2F25"/>
                </a:solidFill>
                <a:latin typeface="Calibri" pitchFamily="34" charset="0"/>
                <a:ea typeface="Calibri" pitchFamily="34" charset="-122"/>
                <a:cs typeface="Calibri" pitchFamily="34" charset="-120"/>
              </a:rPr>
              <a:t>Did NDA seats not lose more names than INDIA seats?</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They did. 9.58 per 100 electors against 8.79 by the 2020 winner, and NDA-led booths lost 2.4 more names each than INDIA-led booths in the same seat. A booth's leading party says nothing about how the removed electors voted.</a:t>
            </a:r>
            <a:endParaRPr lang="en-US" sz="1400" dirty="0"/>
          </a:p>
        </p:txBody>
      </p:sp>
      <p:sp>
        <p:nvSpPr>
          <p:cNvPr id="52" name="Shape 50"/>
          <p:cNvSpPr/>
          <p:nvPr/>
        </p:nvSpPr>
        <p:spPr>
          <a:xfrm>
            <a:off x="6233008" y="3886200"/>
            <a:ext cx="5410048" cy="2148840"/>
          </a:xfrm>
          <a:prstGeom prst="roundRect">
            <a:avLst>
              <a:gd name="adj" fmla="val 3404"/>
            </a:avLst>
          </a:prstGeom>
          <a:solidFill>
            <a:srgbClr val="F4F6F7"/>
          </a:solidFill>
          <a:ln/>
        </p:spPr>
      </p:sp>
      <p:sp>
        <p:nvSpPr>
          <p:cNvPr id="53" name="Text 51"/>
          <p:cNvSpPr txBox="1"/>
          <p:nvPr/>
        </p:nvSpPr>
        <p:spPr>
          <a:xfrm>
            <a:off x="6434176" y="4023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8E2F25"/>
                </a:solidFill>
                <a:latin typeface="Calibri" pitchFamily="34" charset="0"/>
                <a:ea typeface="Calibri" pitchFamily="34" charset="-122"/>
                <a:cs typeface="Calibri" pitchFamily="34" charset="-120"/>
              </a:rPr>
              <a:t>Why are women over-represented?</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Women are 55.5% of those removed and 47.9% of the roll, over-represented in 38 of 38 districts. 5,64,439 of the 7,20,543 more women than men removed in phase 1 were entered as shifted, and 72.6% of those marked shifted aged 18 to 29 are women.</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QUESTIONS PUT TO THIS ANALYSIS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What the lists say about religion, caste, reliability and intent</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29</a:t>
            </a:r>
            <a:endParaRPr lang="en-US" sz="900" dirty="0"/>
          </a:p>
        </p:txBody>
      </p:sp>
      <p:sp>
        <p:nvSpPr>
          <p:cNvPr id="6" name="Shape 4"/>
          <p:cNvSpPr/>
          <p:nvPr/>
        </p:nvSpPr>
        <p:spPr>
          <a:xfrm>
            <a:off x="0" y="6748272"/>
            <a:ext cx="304792" cy="109728"/>
          </a:xfrm>
          <a:prstGeom prst="rect">
            <a:avLst/>
          </a:prstGeom>
          <a:solidFill>
            <a:srgbClr val="C0392B"/>
          </a:solidFill>
          <a:ln/>
        </p:spPr>
      </p:sp>
      <p:sp>
        <p:nvSpPr>
          <p:cNvPr id="7" name="Shape 5"/>
          <p:cNvSpPr/>
          <p:nvPr/>
        </p:nvSpPr>
        <p:spPr>
          <a:xfrm>
            <a:off x="304792" y="6748272"/>
            <a:ext cx="304792" cy="109728"/>
          </a:xfrm>
          <a:prstGeom prst="rect">
            <a:avLst/>
          </a:prstGeom>
          <a:solidFill>
            <a:srgbClr val="E67E22"/>
          </a:solidFill>
          <a:ln/>
        </p:spPr>
      </p:sp>
      <p:sp>
        <p:nvSpPr>
          <p:cNvPr id="8" name="Shape 6"/>
          <p:cNvSpPr/>
          <p:nvPr/>
        </p:nvSpPr>
        <p:spPr>
          <a:xfrm>
            <a:off x="609585" y="6748272"/>
            <a:ext cx="304792" cy="109728"/>
          </a:xfrm>
          <a:prstGeom prst="rect">
            <a:avLst/>
          </a:prstGeom>
          <a:solidFill>
            <a:srgbClr val="27AE60"/>
          </a:solidFill>
          <a:ln/>
        </p:spPr>
      </p:sp>
      <p:sp>
        <p:nvSpPr>
          <p:cNvPr id="9" name="Shape 7"/>
          <p:cNvSpPr/>
          <p:nvPr/>
        </p:nvSpPr>
        <p:spPr>
          <a:xfrm>
            <a:off x="914377" y="6748272"/>
            <a:ext cx="304792" cy="109728"/>
          </a:xfrm>
          <a:prstGeom prst="rect">
            <a:avLst/>
          </a:prstGeom>
          <a:solidFill>
            <a:srgbClr val="1F618D"/>
          </a:solidFill>
          <a:ln/>
        </p:spPr>
      </p:sp>
      <p:sp>
        <p:nvSpPr>
          <p:cNvPr id="10" name="Shape 8"/>
          <p:cNvSpPr/>
          <p:nvPr/>
        </p:nvSpPr>
        <p:spPr>
          <a:xfrm>
            <a:off x="1219170" y="6748272"/>
            <a:ext cx="304792" cy="109728"/>
          </a:xfrm>
          <a:prstGeom prst="rect">
            <a:avLst/>
          </a:prstGeom>
          <a:solidFill>
            <a:srgbClr val="8E44AD"/>
          </a:solidFill>
          <a:ln/>
        </p:spPr>
      </p:sp>
      <p:sp>
        <p:nvSpPr>
          <p:cNvPr id="11" name="Shape 9"/>
          <p:cNvSpPr/>
          <p:nvPr/>
        </p:nvSpPr>
        <p:spPr>
          <a:xfrm>
            <a:off x="1523962" y="6748272"/>
            <a:ext cx="304792" cy="109728"/>
          </a:xfrm>
          <a:prstGeom prst="rect">
            <a:avLst/>
          </a:prstGeom>
          <a:solidFill>
            <a:srgbClr val="C0392B"/>
          </a:solidFill>
          <a:ln/>
        </p:spPr>
      </p:sp>
      <p:sp>
        <p:nvSpPr>
          <p:cNvPr id="12" name="Shape 10"/>
          <p:cNvSpPr/>
          <p:nvPr/>
        </p:nvSpPr>
        <p:spPr>
          <a:xfrm>
            <a:off x="1828754" y="6748272"/>
            <a:ext cx="304792" cy="109728"/>
          </a:xfrm>
          <a:prstGeom prst="rect">
            <a:avLst/>
          </a:prstGeom>
          <a:solidFill>
            <a:srgbClr val="E67E22"/>
          </a:solidFill>
          <a:ln/>
        </p:spPr>
      </p:sp>
      <p:sp>
        <p:nvSpPr>
          <p:cNvPr id="13" name="Shape 11"/>
          <p:cNvSpPr/>
          <p:nvPr/>
        </p:nvSpPr>
        <p:spPr>
          <a:xfrm>
            <a:off x="2133547" y="6748272"/>
            <a:ext cx="304792" cy="109728"/>
          </a:xfrm>
          <a:prstGeom prst="rect">
            <a:avLst/>
          </a:prstGeom>
          <a:solidFill>
            <a:srgbClr val="27AE60"/>
          </a:solidFill>
          <a:ln/>
        </p:spPr>
      </p:sp>
      <p:sp>
        <p:nvSpPr>
          <p:cNvPr id="14" name="Shape 12"/>
          <p:cNvSpPr/>
          <p:nvPr/>
        </p:nvSpPr>
        <p:spPr>
          <a:xfrm>
            <a:off x="2438339" y="6748272"/>
            <a:ext cx="304792" cy="109728"/>
          </a:xfrm>
          <a:prstGeom prst="rect">
            <a:avLst/>
          </a:prstGeom>
          <a:solidFill>
            <a:srgbClr val="1F618D"/>
          </a:solidFill>
          <a:ln/>
        </p:spPr>
      </p:sp>
      <p:sp>
        <p:nvSpPr>
          <p:cNvPr id="15" name="Shape 13"/>
          <p:cNvSpPr/>
          <p:nvPr/>
        </p:nvSpPr>
        <p:spPr>
          <a:xfrm>
            <a:off x="2743131" y="6748272"/>
            <a:ext cx="304792" cy="109728"/>
          </a:xfrm>
          <a:prstGeom prst="rect">
            <a:avLst/>
          </a:prstGeom>
          <a:solidFill>
            <a:srgbClr val="8E44AD"/>
          </a:solidFill>
          <a:ln/>
        </p:spPr>
      </p:sp>
      <p:sp>
        <p:nvSpPr>
          <p:cNvPr id="16" name="Shape 14"/>
          <p:cNvSpPr/>
          <p:nvPr/>
        </p:nvSpPr>
        <p:spPr>
          <a:xfrm>
            <a:off x="3047924" y="6748272"/>
            <a:ext cx="304792" cy="109728"/>
          </a:xfrm>
          <a:prstGeom prst="rect">
            <a:avLst/>
          </a:prstGeom>
          <a:solidFill>
            <a:srgbClr val="C0392B"/>
          </a:solidFill>
          <a:ln/>
        </p:spPr>
      </p:sp>
      <p:sp>
        <p:nvSpPr>
          <p:cNvPr id="17" name="Shape 15"/>
          <p:cNvSpPr/>
          <p:nvPr/>
        </p:nvSpPr>
        <p:spPr>
          <a:xfrm>
            <a:off x="3352716" y="6748272"/>
            <a:ext cx="304792" cy="109728"/>
          </a:xfrm>
          <a:prstGeom prst="rect">
            <a:avLst/>
          </a:prstGeom>
          <a:solidFill>
            <a:srgbClr val="E67E22"/>
          </a:solidFill>
          <a:ln/>
        </p:spPr>
      </p:sp>
      <p:sp>
        <p:nvSpPr>
          <p:cNvPr id="18" name="Shape 16"/>
          <p:cNvSpPr/>
          <p:nvPr/>
        </p:nvSpPr>
        <p:spPr>
          <a:xfrm>
            <a:off x="3657509" y="6748272"/>
            <a:ext cx="304792" cy="109728"/>
          </a:xfrm>
          <a:prstGeom prst="rect">
            <a:avLst/>
          </a:prstGeom>
          <a:solidFill>
            <a:srgbClr val="27AE60"/>
          </a:solidFill>
          <a:ln/>
        </p:spPr>
      </p:sp>
      <p:sp>
        <p:nvSpPr>
          <p:cNvPr id="19" name="Shape 17"/>
          <p:cNvSpPr/>
          <p:nvPr/>
        </p:nvSpPr>
        <p:spPr>
          <a:xfrm>
            <a:off x="3962301" y="6748272"/>
            <a:ext cx="304792" cy="109728"/>
          </a:xfrm>
          <a:prstGeom prst="rect">
            <a:avLst/>
          </a:prstGeom>
          <a:solidFill>
            <a:srgbClr val="1F618D"/>
          </a:solidFill>
          <a:ln/>
        </p:spPr>
      </p:sp>
      <p:sp>
        <p:nvSpPr>
          <p:cNvPr id="20" name="Shape 18"/>
          <p:cNvSpPr/>
          <p:nvPr/>
        </p:nvSpPr>
        <p:spPr>
          <a:xfrm>
            <a:off x="4267093" y="6748272"/>
            <a:ext cx="304792" cy="109728"/>
          </a:xfrm>
          <a:prstGeom prst="rect">
            <a:avLst/>
          </a:prstGeom>
          <a:solidFill>
            <a:srgbClr val="8E44AD"/>
          </a:solidFill>
          <a:ln/>
        </p:spPr>
      </p:sp>
      <p:sp>
        <p:nvSpPr>
          <p:cNvPr id="21" name="Shape 19"/>
          <p:cNvSpPr/>
          <p:nvPr/>
        </p:nvSpPr>
        <p:spPr>
          <a:xfrm>
            <a:off x="4571886" y="6748272"/>
            <a:ext cx="304792" cy="109728"/>
          </a:xfrm>
          <a:prstGeom prst="rect">
            <a:avLst/>
          </a:prstGeom>
          <a:solidFill>
            <a:srgbClr val="C0392B"/>
          </a:solidFill>
          <a:ln/>
        </p:spPr>
      </p:sp>
      <p:sp>
        <p:nvSpPr>
          <p:cNvPr id="22" name="Shape 20"/>
          <p:cNvSpPr/>
          <p:nvPr/>
        </p:nvSpPr>
        <p:spPr>
          <a:xfrm>
            <a:off x="4876678" y="6748272"/>
            <a:ext cx="304792" cy="109728"/>
          </a:xfrm>
          <a:prstGeom prst="rect">
            <a:avLst/>
          </a:prstGeom>
          <a:solidFill>
            <a:srgbClr val="E67E22"/>
          </a:solidFill>
          <a:ln/>
        </p:spPr>
      </p:sp>
      <p:sp>
        <p:nvSpPr>
          <p:cNvPr id="23" name="Shape 21"/>
          <p:cNvSpPr/>
          <p:nvPr/>
        </p:nvSpPr>
        <p:spPr>
          <a:xfrm>
            <a:off x="5181470" y="6748272"/>
            <a:ext cx="304792" cy="109728"/>
          </a:xfrm>
          <a:prstGeom prst="rect">
            <a:avLst/>
          </a:prstGeom>
          <a:solidFill>
            <a:srgbClr val="27AE60"/>
          </a:solidFill>
          <a:ln/>
        </p:spPr>
      </p:sp>
      <p:sp>
        <p:nvSpPr>
          <p:cNvPr id="24" name="Shape 22"/>
          <p:cNvSpPr/>
          <p:nvPr/>
        </p:nvSpPr>
        <p:spPr>
          <a:xfrm>
            <a:off x="5486263" y="6748272"/>
            <a:ext cx="304792" cy="109728"/>
          </a:xfrm>
          <a:prstGeom prst="rect">
            <a:avLst/>
          </a:prstGeom>
          <a:solidFill>
            <a:srgbClr val="1F618D"/>
          </a:solidFill>
          <a:ln/>
        </p:spPr>
      </p:sp>
      <p:sp>
        <p:nvSpPr>
          <p:cNvPr id="25" name="Shape 23"/>
          <p:cNvSpPr/>
          <p:nvPr/>
        </p:nvSpPr>
        <p:spPr>
          <a:xfrm>
            <a:off x="5791055" y="6748272"/>
            <a:ext cx="304792" cy="109728"/>
          </a:xfrm>
          <a:prstGeom prst="rect">
            <a:avLst/>
          </a:prstGeom>
          <a:solidFill>
            <a:srgbClr val="8E44AD"/>
          </a:solidFill>
          <a:ln/>
        </p:spPr>
      </p:sp>
      <p:sp>
        <p:nvSpPr>
          <p:cNvPr id="26" name="Shape 24"/>
          <p:cNvSpPr/>
          <p:nvPr/>
        </p:nvSpPr>
        <p:spPr>
          <a:xfrm>
            <a:off x="6095848" y="6748272"/>
            <a:ext cx="304792" cy="109728"/>
          </a:xfrm>
          <a:prstGeom prst="rect">
            <a:avLst/>
          </a:prstGeom>
          <a:solidFill>
            <a:srgbClr val="C0392B"/>
          </a:solidFill>
          <a:ln/>
        </p:spPr>
      </p:sp>
      <p:sp>
        <p:nvSpPr>
          <p:cNvPr id="27" name="Shape 25"/>
          <p:cNvSpPr/>
          <p:nvPr/>
        </p:nvSpPr>
        <p:spPr>
          <a:xfrm>
            <a:off x="6400640" y="6748272"/>
            <a:ext cx="304792" cy="109728"/>
          </a:xfrm>
          <a:prstGeom prst="rect">
            <a:avLst/>
          </a:prstGeom>
          <a:solidFill>
            <a:srgbClr val="E67E22"/>
          </a:solidFill>
          <a:ln/>
        </p:spPr>
      </p:sp>
      <p:sp>
        <p:nvSpPr>
          <p:cNvPr id="28" name="Shape 26"/>
          <p:cNvSpPr/>
          <p:nvPr/>
        </p:nvSpPr>
        <p:spPr>
          <a:xfrm>
            <a:off x="6705432" y="6748272"/>
            <a:ext cx="304792" cy="109728"/>
          </a:xfrm>
          <a:prstGeom prst="rect">
            <a:avLst/>
          </a:prstGeom>
          <a:solidFill>
            <a:srgbClr val="27AE60"/>
          </a:solidFill>
          <a:ln/>
        </p:spPr>
      </p:sp>
      <p:sp>
        <p:nvSpPr>
          <p:cNvPr id="29" name="Shape 27"/>
          <p:cNvSpPr/>
          <p:nvPr/>
        </p:nvSpPr>
        <p:spPr>
          <a:xfrm>
            <a:off x="7010225" y="6748272"/>
            <a:ext cx="304792" cy="109728"/>
          </a:xfrm>
          <a:prstGeom prst="rect">
            <a:avLst/>
          </a:prstGeom>
          <a:solidFill>
            <a:srgbClr val="1F618D"/>
          </a:solidFill>
          <a:ln/>
        </p:spPr>
      </p:sp>
      <p:sp>
        <p:nvSpPr>
          <p:cNvPr id="30" name="Shape 28"/>
          <p:cNvSpPr/>
          <p:nvPr/>
        </p:nvSpPr>
        <p:spPr>
          <a:xfrm>
            <a:off x="7315017" y="6748272"/>
            <a:ext cx="304792" cy="109728"/>
          </a:xfrm>
          <a:prstGeom prst="rect">
            <a:avLst/>
          </a:prstGeom>
          <a:solidFill>
            <a:srgbClr val="8E44AD"/>
          </a:solidFill>
          <a:ln/>
        </p:spPr>
      </p:sp>
      <p:sp>
        <p:nvSpPr>
          <p:cNvPr id="31" name="Shape 29"/>
          <p:cNvSpPr/>
          <p:nvPr/>
        </p:nvSpPr>
        <p:spPr>
          <a:xfrm>
            <a:off x="7619809" y="6748272"/>
            <a:ext cx="304792" cy="109728"/>
          </a:xfrm>
          <a:prstGeom prst="rect">
            <a:avLst/>
          </a:prstGeom>
          <a:solidFill>
            <a:srgbClr val="C0392B"/>
          </a:solidFill>
          <a:ln/>
        </p:spPr>
      </p:sp>
      <p:sp>
        <p:nvSpPr>
          <p:cNvPr id="32" name="Shape 30"/>
          <p:cNvSpPr/>
          <p:nvPr/>
        </p:nvSpPr>
        <p:spPr>
          <a:xfrm>
            <a:off x="7924602" y="6748272"/>
            <a:ext cx="304792" cy="109728"/>
          </a:xfrm>
          <a:prstGeom prst="rect">
            <a:avLst/>
          </a:prstGeom>
          <a:solidFill>
            <a:srgbClr val="E67E22"/>
          </a:solidFill>
          <a:ln/>
        </p:spPr>
      </p:sp>
      <p:sp>
        <p:nvSpPr>
          <p:cNvPr id="33" name="Shape 31"/>
          <p:cNvSpPr/>
          <p:nvPr/>
        </p:nvSpPr>
        <p:spPr>
          <a:xfrm>
            <a:off x="8229394" y="6748272"/>
            <a:ext cx="304792" cy="109728"/>
          </a:xfrm>
          <a:prstGeom prst="rect">
            <a:avLst/>
          </a:prstGeom>
          <a:solidFill>
            <a:srgbClr val="27AE60"/>
          </a:solidFill>
          <a:ln/>
        </p:spPr>
      </p:sp>
      <p:sp>
        <p:nvSpPr>
          <p:cNvPr id="34" name="Shape 32"/>
          <p:cNvSpPr/>
          <p:nvPr/>
        </p:nvSpPr>
        <p:spPr>
          <a:xfrm>
            <a:off x="8534187" y="6748272"/>
            <a:ext cx="304792" cy="109728"/>
          </a:xfrm>
          <a:prstGeom prst="rect">
            <a:avLst/>
          </a:prstGeom>
          <a:solidFill>
            <a:srgbClr val="1F618D"/>
          </a:solidFill>
          <a:ln/>
        </p:spPr>
      </p:sp>
      <p:sp>
        <p:nvSpPr>
          <p:cNvPr id="35" name="Shape 33"/>
          <p:cNvSpPr/>
          <p:nvPr/>
        </p:nvSpPr>
        <p:spPr>
          <a:xfrm>
            <a:off x="8838979" y="6748272"/>
            <a:ext cx="304792" cy="109728"/>
          </a:xfrm>
          <a:prstGeom prst="rect">
            <a:avLst/>
          </a:prstGeom>
          <a:solidFill>
            <a:srgbClr val="8E44AD"/>
          </a:solidFill>
          <a:ln/>
        </p:spPr>
      </p:sp>
      <p:sp>
        <p:nvSpPr>
          <p:cNvPr id="36" name="Shape 34"/>
          <p:cNvSpPr/>
          <p:nvPr/>
        </p:nvSpPr>
        <p:spPr>
          <a:xfrm>
            <a:off x="9143771" y="6748272"/>
            <a:ext cx="304792" cy="109728"/>
          </a:xfrm>
          <a:prstGeom prst="rect">
            <a:avLst/>
          </a:prstGeom>
          <a:solidFill>
            <a:srgbClr val="C0392B"/>
          </a:solidFill>
          <a:ln/>
        </p:spPr>
      </p:sp>
      <p:sp>
        <p:nvSpPr>
          <p:cNvPr id="37" name="Shape 35"/>
          <p:cNvSpPr/>
          <p:nvPr/>
        </p:nvSpPr>
        <p:spPr>
          <a:xfrm>
            <a:off x="9448564" y="6748272"/>
            <a:ext cx="304792" cy="109728"/>
          </a:xfrm>
          <a:prstGeom prst="rect">
            <a:avLst/>
          </a:prstGeom>
          <a:solidFill>
            <a:srgbClr val="E67E22"/>
          </a:solidFill>
          <a:ln/>
        </p:spPr>
      </p:sp>
      <p:sp>
        <p:nvSpPr>
          <p:cNvPr id="38" name="Shape 36"/>
          <p:cNvSpPr/>
          <p:nvPr/>
        </p:nvSpPr>
        <p:spPr>
          <a:xfrm>
            <a:off x="9753356" y="6748272"/>
            <a:ext cx="304792" cy="109728"/>
          </a:xfrm>
          <a:prstGeom prst="rect">
            <a:avLst/>
          </a:prstGeom>
          <a:solidFill>
            <a:srgbClr val="27AE60"/>
          </a:solidFill>
          <a:ln/>
        </p:spPr>
      </p:sp>
      <p:sp>
        <p:nvSpPr>
          <p:cNvPr id="39" name="Shape 37"/>
          <p:cNvSpPr/>
          <p:nvPr/>
        </p:nvSpPr>
        <p:spPr>
          <a:xfrm>
            <a:off x="10058149" y="6748272"/>
            <a:ext cx="304792" cy="109728"/>
          </a:xfrm>
          <a:prstGeom prst="rect">
            <a:avLst/>
          </a:prstGeom>
          <a:solidFill>
            <a:srgbClr val="1F618D"/>
          </a:solidFill>
          <a:ln/>
        </p:spPr>
      </p:sp>
      <p:sp>
        <p:nvSpPr>
          <p:cNvPr id="40" name="Shape 38"/>
          <p:cNvSpPr/>
          <p:nvPr/>
        </p:nvSpPr>
        <p:spPr>
          <a:xfrm>
            <a:off x="10362941" y="6748272"/>
            <a:ext cx="304792" cy="109728"/>
          </a:xfrm>
          <a:prstGeom prst="rect">
            <a:avLst/>
          </a:prstGeom>
          <a:solidFill>
            <a:srgbClr val="8E44AD"/>
          </a:solidFill>
          <a:ln/>
        </p:spPr>
      </p:sp>
      <p:sp>
        <p:nvSpPr>
          <p:cNvPr id="41" name="Shape 39"/>
          <p:cNvSpPr/>
          <p:nvPr/>
        </p:nvSpPr>
        <p:spPr>
          <a:xfrm>
            <a:off x="10667733" y="6748272"/>
            <a:ext cx="304792" cy="109728"/>
          </a:xfrm>
          <a:prstGeom prst="rect">
            <a:avLst/>
          </a:prstGeom>
          <a:solidFill>
            <a:srgbClr val="C0392B"/>
          </a:solidFill>
          <a:ln/>
        </p:spPr>
      </p:sp>
      <p:sp>
        <p:nvSpPr>
          <p:cNvPr id="42" name="Shape 40"/>
          <p:cNvSpPr/>
          <p:nvPr/>
        </p:nvSpPr>
        <p:spPr>
          <a:xfrm>
            <a:off x="10972526" y="6748272"/>
            <a:ext cx="304792" cy="109728"/>
          </a:xfrm>
          <a:prstGeom prst="rect">
            <a:avLst/>
          </a:prstGeom>
          <a:solidFill>
            <a:srgbClr val="E67E22"/>
          </a:solidFill>
          <a:ln/>
        </p:spPr>
      </p:sp>
      <p:sp>
        <p:nvSpPr>
          <p:cNvPr id="43" name="Shape 41"/>
          <p:cNvSpPr/>
          <p:nvPr/>
        </p:nvSpPr>
        <p:spPr>
          <a:xfrm>
            <a:off x="11277318" y="6748272"/>
            <a:ext cx="304792" cy="109728"/>
          </a:xfrm>
          <a:prstGeom prst="rect">
            <a:avLst/>
          </a:prstGeom>
          <a:solidFill>
            <a:srgbClr val="27AE60"/>
          </a:solidFill>
          <a:ln/>
        </p:spPr>
      </p:sp>
      <p:sp>
        <p:nvSpPr>
          <p:cNvPr id="44" name="Shape 42"/>
          <p:cNvSpPr/>
          <p:nvPr/>
        </p:nvSpPr>
        <p:spPr>
          <a:xfrm>
            <a:off x="11582110" y="6748272"/>
            <a:ext cx="304792" cy="109728"/>
          </a:xfrm>
          <a:prstGeom prst="rect">
            <a:avLst/>
          </a:prstGeom>
          <a:solidFill>
            <a:srgbClr val="1F618D"/>
          </a:solidFill>
          <a:ln/>
        </p:spPr>
      </p:sp>
      <p:sp>
        <p:nvSpPr>
          <p:cNvPr id="45" name="Shape 43"/>
          <p:cNvSpPr/>
          <p:nvPr/>
        </p:nvSpPr>
        <p:spPr>
          <a:xfrm>
            <a:off x="11886903" y="6748272"/>
            <a:ext cx="304792" cy="109728"/>
          </a:xfrm>
          <a:prstGeom prst="rect">
            <a:avLst/>
          </a:prstGeom>
          <a:solidFill>
            <a:srgbClr val="8E44AD"/>
          </a:solidFill>
          <a:ln/>
        </p:spPr>
      </p:sp>
      <p:sp>
        <p:nvSpPr>
          <p:cNvPr id="46" name="Shape 44"/>
          <p:cNvSpPr/>
          <p:nvPr/>
        </p:nvSpPr>
        <p:spPr>
          <a:xfrm>
            <a:off x="548640" y="1600200"/>
            <a:ext cx="5410048" cy="2148840"/>
          </a:xfrm>
          <a:prstGeom prst="roundRect">
            <a:avLst>
              <a:gd name="adj" fmla="val 3404"/>
            </a:avLst>
          </a:prstGeom>
          <a:solidFill>
            <a:srgbClr val="F4F6F7"/>
          </a:solidFill>
          <a:ln/>
        </p:spPr>
      </p:sp>
      <p:sp>
        <p:nvSpPr>
          <p:cNvPr id="47" name="Text 45"/>
          <p:cNvSpPr txBox="1"/>
          <p:nvPr/>
        </p:nvSpPr>
        <p:spPr>
          <a:xfrm>
            <a:off x="749808" y="1737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8E2F25"/>
                </a:solidFill>
                <a:latin typeface="Calibri" pitchFamily="34" charset="0"/>
                <a:ea typeface="Calibri" pitchFamily="34" charset="-122"/>
                <a:cs typeface="Calibri" pitchFamily="34" charset="-120"/>
              </a:rPr>
              <a:t>Were Muslims removed out of proportion?</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Muslim-name electors are 15.4% to 24.4% of removals, against 16.87% of the population in 2011. The census share lies inside that range in 18 of 38 districts; in 8 the classified share alone is more than a point above it.</a:t>
            </a:r>
            <a:endParaRPr lang="en-US" sz="1400" dirty="0"/>
          </a:p>
        </p:txBody>
      </p:sp>
      <p:sp>
        <p:nvSpPr>
          <p:cNvPr id="48" name="Shape 46"/>
          <p:cNvSpPr/>
          <p:nvPr/>
        </p:nvSpPr>
        <p:spPr>
          <a:xfrm>
            <a:off x="6233008" y="1600200"/>
            <a:ext cx="5410048" cy="2148840"/>
          </a:xfrm>
          <a:prstGeom prst="roundRect">
            <a:avLst>
              <a:gd name="adj" fmla="val 3404"/>
            </a:avLst>
          </a:prstGeom>
          <a:solidFill>
            <a:srgbClr val="F4F6F7"/>
          </a:solidFill>
          <a:ln/>
        </p:spPr>
      </p:sp>
      <p:sp>
        <p:nvSpPr>
          <p:cNvPr id="49" name="Text 47"/>
          <p:cNvSpPr txBox="1"/>
          <p:nvPr/>
        </p:nvSpPr>
        <p:spPr>
          <a:xfrm>
            <a:off x="6434176" y="1737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8E2F25"/>
                </a:solidFill>
                <a:latin typeface="Calibri" pitchFamily="34" charset="0"/>
                <a:ea typeface="Calibri" pitchFamily="34" charset="-122"/>
                <a:cs typeface="Calibri" pitchFamily="34" charset="-120"/>
              </a:rPr>
              <a:t>How can caste be read from surnames?</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Only partly, which is why two classifications are used and only what holds under both is reported. Read from the father's or husband's surname, General and SC families are removed at or above their share of the 2023 survey under both.</a:t>
            </a:r>
            <a:endParaRPr lang="en-US" sz="1400" dirty="0"/>
          </a:p>
        </p:txBody>
      </p:sp>
      <p:sp>
        <p:nvSpPr>
          <p:cNvPr id="50" name="Shape 48"/>
          <p:cNvSpPr/>
          <p:nvPr/>
        </p:nvSpPr>
        <p:spPr>
          <a:xfrm>
            <a:off x="548640" y="3886200"/>
            <a:ext cx="5410048" cy="2148840"/>
          </a:xfrm>
          <a:prstGeom prst="roundRect">
            <a:avLst>
              <a:gd name="adj" fmla="val 3404"/>
            </a:avLst>
          </a:prstGeom>
          <a:solidFill>
            <a:srgbClr val="F4F6F7"/>
          </a:solidFill>
          <a:ln/>
        </p:spPr>
      </p:sp>
      <p:sp>
        <p:nvSpPr>
          <p:cNvPr id="51" name="Text 49"/>
          <p:cNvSpPr txBox="1"/>
          <p:nvPr/>
        </p:nvSpPr>
        <p:spPr>
          <a:xfrm>
            <a:off x="749808" y="4023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8E2F25"/>
                </a:solidFill>
                <a:latin typeface="Calibri" pitchFamily="34" charset="0"/>
                <a:ea typeface="Calibri" pitchFamily="34" charset="-122"/>
                <a:cs typeface="Calibri" pitchFamily="34" charset="-120"/>
              </a:rPr>
              <a:t>How reliable are the lists?</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The booth list accounts for all 77,837 polling booths, and constituency totals for both phases match the Chief Electoral Officer's table. Vote counts summed from the booths give the declared winner and runner-up in all 40 Lok Sabha seats. Every headline figure is recomputed by a second, independent program.</a:t>
            </a:r>
            <a:endParaRPr lang="en-US" sz="1400" dirty="0"/>
          </a:p>
        </p:txBody>
      </p:sp>
      <p:sp>
        <p:nvSpPr>
          <p:cNvPr id="52" name="Shape 50"/>
          <p:cNvSpPr/>
          <p:nvPr/>
        </p:nvSpPr>
        <p:spPr>
          <a:xfrm>
            <a:off x="6233008" y="3886200"/>
            <a:ext cx="5410048" cy="2148840"/>
          </a:xfrm>
          <a:prstGeom prst="roundRect">
            <a:avLst>
              <a:gd name="adj" fmla="val 3404"/>
            </a:avLst>
          </a:prstGeom>
          <a:solidFill>
            <a:srgbClr val="F4F6F7"/>
          </a:solidFill>
          <a:ln/>
        </p:spPr>
      </p:sp>
      <p:sp>
        <p:nvSpPr>
          <p:cNvPr id="53" name="Text 51"/>
          <p:cNvSpPr txBox="1"/>
          <p:nvPr/>
        </p:nvSpPr>
        <p:spPr>
          <a:xfrm>
            <a:off x="6434176" y="4023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8E2F25"/>
                </a:solidFill>
                <a:latin typeface="Calibri" pitchFamily="34" charset="0"/>
                <a:ea typeface="Calibri" pitchFamily="34" charset="-122"/>
                <a:cs typeface="Calibri" pitchFamily="34" charset="-120"/>
              </a:rPr>
              <a:t>Does this show the removals were meant to change results?</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No list of removals can show intent. It shows where the removals fell, who was removed, and how their number compares with the margins. Whose votes they were, and whether they were rightly removed, the lists cannot show.</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HOW SURE ARE WE</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Removals above the margin and women removed out of proportion survive every check</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Each finding measured again within districts, within seats and without Seemanchal</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30</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11094415" cy="914400"/>
        </p:xfrm>
        <a:graphic>
          <a:graphicData uri="http://schemas.openxmlformats.org/drawingml/2006/table">
            <a:tbl>
              <a:tblPr/>
              <a:tblGrid>
                <a:gridCol w="2926080"/>
                <a:gridCol w="6035040"/>
                <a:gridCol w="2130552"/>
              </a:tblGrid>
              <a:tr h="256032">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Finding</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Checks</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Result</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8E2F25"/>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Removals above the margin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174 of 243 seats on the draft count, 124 on the final roll</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Holds</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Women out of proportion</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38 of 38 districts, 242 of 243 constituencies</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Holds everywhere</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More removed on NDA ground</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NDA-led booths lost more in 150 of 237 seats; same-district seats +0.46 (-0.17 to 1.10) per 100</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Holds inside seats</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200" dirty="0">
                          <a:solidFill>
                            <a:srgbClr val="1C2833"/>
                          </a:solidFill>
                          <a:latin typeface="Calibri" pitchFamily="34" charset="0"/>
                          <a:ea typeface="Calibri" pitchFamily="34" charset="-122"/>
                          <a:cs typeface="Calibri" pitchFamily="34" charset="-120"/>
                        </a:rPr>
                        <a:t>Swing to the NDA with removals</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Within districts -0.83 (-1.86 to 0.20); allowing for 2020 +0.31 (-0.27 to 0.89)</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200" dirty="0">
                          <a:solidFill>
                            <a:srgbClr val="1C2833"/>
                          </a:solidFill>
                          <a:latin typeface="Calibri" pitchFamily="34" charset="0"/>
                          <a:ea typeface="Calibri" pitchFamily="34" charset="-122"/>
                          <a:cs typeface="Calibri" pitchFamily="34" charset="-120"/>
                        </a:rPr>
                        <a:t>Cannot tell</a:t>
                      </a:r>
                      <a:endParaRPr lang="en-US" sz="12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LIMITS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What the lists show, and what they cannot show</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31</a:t>
            </a:r>
            <a:endParaRPr lang="en-US" sz="900" dirty="0"/>
          </a:p>
        </p:txBody>
      </p:sp>
      <p:sp>
        <p:nvSpPr>
          <p:cNvPr id="6" name="Shape 4"/>
          <p:cNvSpPr/>
          <p:nvPr/>
        </p:nvSpPr>
        <p:spPr>
          <a:xfrm>
            <a:off x="0" y="6748272"/>
            <a:ext cx="304792" cy="109728"/>
          </a:xfrm>
          <a:prstGeom prst="rect">
            <a:avLst/>
          </a:prstGeom>
          <a:solidFill>
            <a:srgbClr val="C0392B"/>
          </a:solidFill>
          <a:ln/>
        </p:spPr>
      </p:sp>
      <p:sp>
        <p:nvSpPr>
          <p:cNvPr id="7" name="Shape 5"/>
          <p:cNvSpPr/>
          <p:nvPr/>
        </p:nvSpPr>
        <p:spPr>
          <a:xfrm>
            <a:off x="304792" y="6748272"/>
            <a:ext cx="304792" cy="109728"/>
          </a:xfrm>
          <a:prstGeom prst="rect">
            <a:avLst/>
          </a:prstGeom>
          <a:solidFill>
            <a:srgbClr val="E67E22"/>
          </a:solidFill>
          <a:ln/>
        </p:spPr>
      </p:sp>
      <p:sp>
        <p:nvSpPr>
          <p:cNvPr id="8" name="Shape 6"/>
          <p:cNvSpPr/>
          <p:nvPr/>
        </p:nvSpPr>
        <p:spPr>
          <a:xfrm>
            <a:off x="609585" y="6748272"/>
            <a:ext cx="304792" cy="109728"/>
          </a:xfrm>
          <a:prstGeom prst="rect">
            <a:avLst/>
          </a:prstGeom>
          <a:solidFill>
            <a:srgbClr val="27AE60"/>
          </a:solidFill>
          <a:ln/>
        </p:spPr>
      </p:sp>
      <p:sp>
        <p:nvSpPr>
          <p:cNvPr id="9" name="Shape 7"/>
          <p:cNvSpPr/>
          <p:nvPr/>
        </p:nvSpPr>
        <p:spPr>
          <a:xfrm>
            <a:off x="914377" y="6748272"/>
            <a:ext cx="304792" cy="109728"/>
          </a:xfrm>
          <a:prstGeom prst="rect">
            <a:avLst/>
          </a:prstGeom>
          <a:solidFill>
            <a:srgbClr val="1F618D"/>
          </a:solidFill>
          <a:ln/>
        </p:spPr>
      </p:sp>
      <p:sp>
        <p:nvSpPr>
          <p:cNvPr id="10" name="Shape 8"/>
          <p:cNvSpPr/>
          <p:nvPr/>
        </p:nvSpPr>
        <p:spPr>
          <a:xfrm>
            <a:off x="1219170" y="6748272"/>
            <a:ext cx="304792" cy="109728"/>
          </a:xfrm>
          <a:prstGeom prst="rect">
            <a:avLst/>
          </a:prstGeom>
          <a:solidFill>
            <a:srgbClr val="8E44AD"/>
          </a:solidFill>
          <a:ln/>
        </p:spPr>
      </p:sp>
      <p:sp>
        <p:nvSpPr>
          <p:cNvPr id="11" name="Shape 9"/>
          <p:cNvSpPr/>
          <p:nvPr/>
        </p:nvSpPr>
        <p:spPr>
          <a:xfrm>
            <a:off x="1523962" y="6748272"/>
            <a:ext cx="304792" cy="109728"/>
          </a:xfrm>
          <a:prstGeom prst="rect">
            <a:avLst/>
          </a:prstGeom>
          <a:solidFill>
            <a:srgbClr val="C0392B"/>
          </a:solidFill>
          <a:ln/>
        </p:spPr>
      </p:sp>
      <p:sp>
        <p:nvSpPr>
          <p:cNvPr id="12" name="Shape 10"/>
          <p:cNvSpPr/>
          <p:nvPr/>
        </p:nvSpPr>
        <p:spPr>
          <a:xfrm>
            <a:off x="1828754" y="6748272"/>
            <a:ext cx="304792" cy="109728"/>
          </a:xfrm>
          <a:prstGeom prst="rect">
            <a:avLst/>
          </a:prstGeom>
          <a:solidFill>
            <a:srgbClr val="E67E22"/>
          </a:solidFill>
          <a:ln/>
        </p:spPr>
      </p:sp>
      <p:sp>
        <p:nvSpPr>
          <p:cNvPr id="13" name="Shape 11"/>
          <p:cNvSpPr/>
          <p:nvPr/>
        </p:nvSpPr>
        <p:spPr>
          <a:xfrm>
            <a:off x="2133547" y="6748272"/>
            <a:ext cx="304792" cy="109728"/>
          </a:xfrm>
          <a:prstGeom prst="rect">
            <a:avLst/>
          </a:prstGeom>
          <a:solidFill>
            <a:srgbClr val="27AE60"/>
          </a:solidFill>
          <a:ln/>
        </p:spPr>
      </p:sp>
      <p:sp>
        <p:nvSpPr>
          <p:cNvPr id="14" name="Shape 12"/>
          <p:cNvSpPr/>
          <p:nvPr/>
        </p:nvSpPr>
        <p:spPr>
          <a:xfrm>
            <a:off x="2438339" y="6748272"/>
            <a:ext cx="304792" cy="109728"/>
          </a:xfrm>
          <a:prstGeom prst="rect">
            <a:avLst/>
          </a:prstGeom>
          <a:solidFill>
            <a:srgbClr val="1F618D"/>
          </a:solidFill>
          <a:ln/>
        </p:spPr>
      </p:sp>
      <p:sp>
        <p:nvSpPr>
          <p:cNvPr id="15" name="Shape 13"/>
          <p:cNvSpPr/>
          <p:nvPr/>
        </p:nvSpPr>
        <p:spPr>
          <a:xfrm>
            <a:off x="2743131" y="6748272"/>
            <a:ext cx="304792" cy="109728"/>
          </a:xfrm>
          <a:prstGeom prst="rect">
            <a:avLst/>
          </a:prstGeom>
          <a:solidFill>
            <a:srgbClr val="8E44AD"/>
          </a:solidFill>
          <a:ln/>
        </p:spPr>
      </p:sp>
      <p:sp>
        <p:nvSpPr>
          <p:cNvPr id="16" name="Shape 14"/>
          <p:cNvSpPr/>
          <p:nvPr/>
        </p:nvSpPr>
        <p:spPr>
          <a:xfrm>
            <a:off x="3047924" y="6748272"/>
            <a:ext cx="304792" cy="109728"/>
          </a:xfrm>
          <a:prstGeom prst="rect">
            <a:avLst/>
          </a:prstGeom>
          <a:solidFill>
            <a:srgbClr val="C0392B"/>
          </a:solidFill>
          <a:ln/>
        </p:spPr>
      </p:sp>
      <p:sp>
        <p:nvSpPr>
          <p:cNvPr id="17" name="Shape 15"/>
          <p:cNvSpPr/>
          <p:nvPr/>
        </p:nvSpPr>
        <p:spPr>
          <a:xfrm>
            <a:off x="3352716" y="6748272"/>
            <a:ext cx="304792" cy="109728"/>
          </a:xfrm>
          <a:prstGeom prst="rect">
            <a:avLst/>
          </a:prstGeom>
          <a:solidFill>
            <a:srgbClr val="E67E22"/>
          </a:solidFill>
          <a:ln/>
        </p:spPr>
      </p:sp>
      <p:sp>
        <p:nvSpPr>
          <p:cNvPr id="18" name="Shape 16"/>
          <p:cNvSpPr/>
          <p:nvPr/>
        </p:nvSpPr>
        <p:spPr>
          <a:xfrm>
            <a:off x="3657509" y="6748272"/>
            <a:ext cx="304792" cy="109728"/>
          </a:xfrm>
          <a:prstGeom prst="rect">
            <a:avLst/>
          </a:prstGeom>
          <a:solidFill>
            <a:srgbClr val="27AE60"/>
          </a:solidFill>
          <a:ln/>
        </p:spPr>
      </p:sp>
      <p:sp>
        <p:nvSpPr>
          <p:cNvPr id="19" name="Shape 17"/>
          <p:cNvSpPr/>
          <p:nvPr/>
        </p:nvSpPr>
        <p:spPr>
          <a:xfrm>
            <a:off x="3962301" y="6748272"/>
            <a:ext cx="304792" cy="109728"/>
          </a:xfrm>
          <a:prstGeom prst="rect">
            <a:avLst/>
          </a:prstGeom>
          <a:solidFill>
            <a:srgbClr val="1F618D"/>
          </a:solidFill>
          <a:ln/>
        </p:spPr>
      </p:sp>
      <p:sp>
        <p:nvSpPr>
          <p:cNvPr id="20" name="Shape 18"/>
          <p:cNvSpPr/>
          <p:nvPr/>
        </p:nvSpPr>
        <p:spPr>
          <a:xfrm>
            <a:off x="4267093" y="6748272"/>
            <a:ext cx="304792" cy="109728"/>
          </a:xfrm>
          <a:prstGeom prst="rect">
            <a:avLst/>
          </a:prstGeom>
          <a:solidFill>
            <a:srgbClr val="8E44AD"/>
          </a:solidFill>
          <a:ln/>
        </p:spPr>
      </p:sp>
      <p:sp>
        <p:nvSpPr>
          <p:cNvPr id="21" name="Shape 19"/>
          <p:cNvSpPr/>
          <p:nvPr/>
        </p:nvSpPr>
        <p:spPr>
          <a:xfrm>
            <a:off x="4571886" y="6748272"/>
            <a:ext cx="304792" cy="109728"/>
          </a:xfrm>
          <a:prstGeom prst="rect">
            <a:avLst/>
          </a:prstGeom>
          <a:solidFill>
            <a:srgbClr val="C0392B"/>
          </a:solidFill>
          <a:ln/>
        </p:spPr>
      </p:sp>
      <p:sp>
        <p:nvSpPr>
          <p:cNvPr id="22" name="Shape 20"/>
          <p:cNvSpPr/>
          <p:nvPr/>
        </p:nvSpPr>
        <p:spPr>
          <a:xfrm>
            <a:off x="4876678" y="6748272"/>
            <a:ext cx="304792" cy="109728"/>
          </a:xfrm>
          <a:prstGeom prst="rect">
            <a:avLst/>
          </a:prstGeom>
          <a:solidFill>
            <a:srgbClr val="E67E22"/>
          </a:solidFill>
          <a:ln/>
        </p:spPr>
      </p:sp>
      <p:sp>
        <p:nvSpPr>
          <p:cNvPr id="23" name="Shape 21"/>
          <p:cNvSpPr/>
          <p:nvPr/>
        </p:nvSpPr>
        <p:spPr>
          <a:xfrm>
            <a:off x="5181470" y="6748272"/>
            <a:ext cx="304792" cy="109728"/>
          </a:xfrm>
          <a:prstGeom prst="rect">
            <a:avLst/>
          </a:prstGeom>
          <a:solidFill>
            <a:srgbClr val="27AE60"/>
          </a:solidFill>
          <a:ln/>
        </p:spPr>
      </p:sp>
      <p:sp>
        <p:nvSpPr>
          <p:cNvPr id="24" name="Shape 22"/>
          <p:cNvSpPr/>
          <p:nvPr/>
        </p:nvSpPr>
        <p:spPr>
          <a:xfrm>
            <a:off x="5486263" y="6748272"/>
            <a:ext cx="304792" cy="109728"/>
          </a:xfrm>
          <a:prstGeom prst="rect">
            <a:avLst/>
          </a:prstGeom>
          <a:solidFill>
            <a:srgbClr val="1F618D"/>
          </a:solidFill>
          <a:ln/>
        </p:spPr>
      </p:sp>
      <p:sp>
        <p:nvSpPr>
          <p:cNvPr id="25" name="Shape 23"/>
          <p:cNvSpPr/>
          <p:nvPr/>
        </p:nvSpPr>
        <p:spPr>
          <a:xfrm>
            <a:off x="5791055" y="6748272"/>
            <a:ext cx="304792" cy="109728"/>
          </a:xfrm>
          <a:prstGeom prst="rect">
            <a:avLst/>
          </a:prstGeom>
          <a:solidFill>
            <a:srgbClr val="8E44AD"/>
          </a:solidFill>
          <a:ln/>
        </p:spPr>
      </p:sp>
      <p:sp>
        <p:nvSpPr>
          <p:cNvPr id="26" name="Shape 24"/>
          <p:cNvSpPr/>
          <p:nvPr/>
        </p:nvSpPr>
        <p:spPr>
          <a:xfrm>
            <a:off x="6095848" y="6748272"/>
            <a:ext cx="304792" cy="109728"/>
          </a:xfrm>
          <a:prstGeom prst="rect">
            <a:avLst/>
          </a:prstGeom>
          <a:solidFill>
            <a:srgbClr val="C0392B"/>
          </a:solidFill>
          <a:ln/>
        </p:spPr>
      </p:sp>
      <p:sp>
        <p:nvSpPr>
          <p:cNvPr id="27" name="Shape 25"/>
          <p:cNvSpPr/>
          <p:nvPr/>
        </p:nvSpPr>
        <p:spPr>
          <a:xfrm>
            <a:off x="6400640" y="6748272"/>
            <a:ext cx="304792" cy="109728"/>
          </a:xfrm>
          <a:prstGeom prst="rect">
            <a:avLst/>
          </a:prstGeom>
          <a:solidFill>
            <a:srgbClr val="E67E22"/>
          </a:solidFill>
          <a:ln/>
        </p:spPr>
      </p:sp>
      <p:sp>
        <p:nvSpPr>
          <p:cNvPr id="28" name="Shape 26"/>
          <p:cNvSpPr/>
          <p:nvPr/>
        </p:nvSpPr>
        <p:spPr>
          <a:xfrm>
            <a:off x="6705432" y="6748272"/>
            <a:ext cx="304792" cy="109728"/>
          </a:xfrm>
          <a:prstGeom prst="rect">
            <a:avLst/>
          </a:prstGeom>
          <a:solidFill>
            <a:srgbClr val="27AE60"/>
          </a:solidFill>
          <a:ln/>
        </p:spPr>
      </p:sp>
      <p:sp>
        <p:nvSpPr>
          <p:cNvPr id="29" name="Shape 27"/>
          <p:cNvSpPr/>
          <p:nvPr/>
        </p:nvSpPr>
        <p:spPr>
          <a:xfrm>
            <a:off x="7010225" y="6748272"/>
            <a:ext cx="304792" cy="109728"/>
          </a:xfrm>
          <a:prstGeom prst="rect">
            <a:avLst/>
          </a:prstGeom>
          <a:solidFill>
            <a:srgbClr val="1F618D"/>
          </a:solidFill>
          <a:ln/>
        </p:spPr>
      </p:sp>
      <p:sp>
        <p:nvSpPr>
          <p:cNvPr id="30" name="Shape 28"/>
          <p:cNvSpPr/>
          <p:nvPr/>
        </p:nvSpPr>
        <p:spPr>
          <a:xfrm>
            <a:off x="7315017" y="6748272"/>
            <a:ext cx="304792" cy="109728"/>
          </a:xfrm>
          <a:prstGeom prst="rect">
            <a:avLst/>
          </a:prstGeom>
          <a:solidFill>
            <a:srgbClr val="8E44AD"/>
          </a:solidFill>
          <a:ln/>
        </p:spPr>
      </p:sp>
      <p:sp>
        <p:nvSpPr>
          <p:cNvPr id="31" name="Shape 29"/>
          <p:cNvSpPr/>
          <p:nvPr/>
        </p:nvSpPr>
        <p:spPr>
          <a:xfrm>
            <a:off x="7619809" y="6748272"/>
            <a:ext cx="304792" cy="109728"/>
          </a:xfrm>
          <a:prstGeom prst="rect">
            <a:avLst/>
          </a:prstGeom>
          <a:solidFill>
            <a:srgbClr val="C0392B"/>
          </a:solidFill>
          <a:ln/>
        </p:spPr>
      </p:sp>
      <p:sp>
        <p:nvSpPr>
          <p:cNvPr id="32" name="Shape 30"/>
          <p:cNvSpPr/>
          <p:nvPr/>
        </p:nvSpPr>
        <p:spPr>
          <a:xfrm>
            <a:off x="7924602" y="6748272"/>
            <a:ext cx="304792" cy="109728"/>
          </a:xfrm>
          <a:prstGeom prst="rect">
            <a:avLst/>
          </a:prstGeom>
          <a:solidFill>
            <a:srgbClr val="E67E22"/>
          </a:solidFill>
          <a:ln/>
        </p:spPr>
      </p:sp>
      <p:sp>
        <p:nvSpPr>
          <p:cNvPr id="33" name="Shape 31"/>
          <p:cNvSpPr/>
          <p:nvPr/>
        </p:nvSpPr>
        <p:spPr>
          <a:xfrm>
            <a:off x="8229394" y="6748272"/>
            <a:ext cx="304792" cy="109728"/>
          </a:xfrm>
          <a:prstGeom prst="rect">
            <a:avLst/>
          </a:prstGeom>
          <a:solidFill>
            <a:srgbClr val="27AE60"/>
          </a:solidFill>
          <a:ln/>
        </p:spPr>
      </p:sp>
      <p:sp>
        <p:nvSpPr>
          <p:cNvPr id="34" name="Shape 32"/>
          <p:cNvSpPr/>
          <p:nvPr/>
        </p:nvSpPr>
        <p:spPr>
          <a:xfrm>
            <a:off x="8534187" y="6748272"/>
            <a:ext cx="304792" cy="109728"/>
          </a:xfrm>
          <a:prstGeom prst="rect">
            <a:avLst/>
          </a:prstGeom>
          <a:solidFill>
            <a:srgbClr val="1F618D"/>
          </a:solidFill>
          <a:ln/>
        </p:spPr>
      </p:sp>
      <p:sp>
        <p:nvSpPr>
          <p:cNvPr id="35" name="Shape 33"/>
          <p:cNvSpPr/>
          <p:nvPr/>
        </p:nvSpPr>
        <p:spPr>
          <a:xfrm>
            <a:off x="8838979" y="6748272"/>
            <a:ext cx="304792" cy="109728"/>
          </a:xfrm>
          <a:prstGeom prst="rect">
            <a:avLst/>
          </a:prstGeom>
          <a:solidFill>
            <a:srgbClr val="8E44AD"/>
          </a:solidFill>
          <a:ln/>
        </p:spPr>
      </p:sp>
      <p:sp>
        <p:nvSpPr>
          <p:cNvPr id="36" name="Shape 34"/>
          <p:cNvSpPr/>
          <p:nvPr/>
        </p:nvSpPr>
        <p:spPr>
          <a:xfrm>
            <a:off x="9143771" y="6748272"/>
            <a:ext cx="304792" cy="109728"/>
          </a:xfrm>
          <a:prstGeom prst="rect">
            <a:avLst/>
          </a:prstGeom>
          <a:solidFill>
            <a:srgbClr val="C0392B"/>
          </a:solidFill>
          <a:ln/>
        </p:spPr>
      </p:sp>
      <p:sp>
        <p:nvSpPr>
          <p:cNvPr id="37" name="Shape 35"/>
          <p:cNvSpPr/>
          <p:nvPr/>
        </p:nvSpPr>
        <p:spPr>
          <a:xfrm>
            <a:off x="9448564" y="6748272"/>
            <a:ext cx="304792" cy="109728"/>
          </a:xfrm>
          <a:prstGeom prst="rect">
            <a:avLst/>
          </a:prstGeom>
          <a:solidFill>
            <a:srgbClr val="E67E22"/>
          </a:solidFill>
          <a:ln/>
        </p:spPr>
      </p:sp>
      <p:sp>
        <p:nvSpPr>
          <p:cNvPr id="38" name="Shape 36"/>
          <p:cNvSpPr/>
          <p:nvPr/>
        </p:nvSpPr>
        <p:spPr>
          <a:xfrm>
            <a:off x="9753356" y="6748272"/>
            <a:ext cx="304792" cy="109728"/>
          </a:xfrm>
          <a:prstGeom prst="rect">
            <a:avLst/>
          </a:prstGeom>
          <a:solidFill>
            <a:srgbClr val="27AE60"/>
          </a:solidFill>
          <a:ln/>
        </p:spPr>
      </p:sp>
      <p:sp>
        <p:nvSpPr>
          <p:cNvPr id="39" name="Shape 37"/>
          <p:cNvSpPr/>
          <p:nvPr/>
        </p:nvSpPr>
        <p:spPr>
          <a:xfrm>
            <a:off x="10058149" y="6748272"/>
            <a:ext cx="304792" cy="109728"/>
          </a:xfrm>
          <a:prstGeom prst="rect">
            <a:avLst/>
          </a:prstGeom>
          <a:solidFill>
            <a:srgbClr val="1F618D"/>
          </a:solidFill>
          <a:ln/>
        </p:spPr>
      </p:sp>
      <p:sp>
        <p:nvSpPr>
          <p:cNvPr id="40" name="Shape 38"/>
          <p:cNvSpPr/>
          <p:nvPr/>
        </p:nvSpPr>
        <p:spPr>
          <a:xfrm>
            <a:off x="10362941" y="6748272"/>
            <a:ext cx="304792" cy="109728"/>
          </a:xfrm>
          <a:prstGeom prst="rect">
            <a:avLst/>
          </a:prstGeom>
          <a:solidFill>
            <a:srgbClr val="8E44AD"/>
          </a:solidFill>
          <a:ln/>
        </p:spPr>
      </p:sp>
      <p:sp>
        <p:nvSpPr>
          <p:cNvPr id="41" name="Shape 39"/>
          <p:cNvSpPr/>
          <p:nvPr/>
        </p:nvSpPr>
        <p:spPr>
          <a:xfrm>
            <a:off x="10667733" y="6748272"/>
            <a:ext cx="304792" cy="109728"/>
          </a:xfrm>
          <a:prstGeom prst="rect">
            <a:avLst/>
          </a:prstGeom>
          <a:solidFill>
            <a:srgbClr val="C0392B"/>
          </a:solidFill>
          <a:ln/>
        </p:spPr>
      </p:sp>
      <p:sp>
        <p:nvSpPr>
          <p:cNvPr id="42" name="Shape 40"/>
          <p:cNvSpPr/>
          <p:nvPr/>
        </p:nvSpPr>
        <p:spPr>
          <a:xfrm>
            <a:off x="10972526" y="6748272"/>
            <a:ext cx="304792" cy="109728"/>
          </a:xfrm>
          <a:prstGeom prst="rect">
            <a:avLst/>
          </a:prstGeom>
          <a:solidFill>
            <a:srgbClr val="E67E22"/>
          </a:solidFill>
          <a:ln/>
        </p:spPr>
      </p:sp>
      <p:sp>
        <p:nvSpPr>
          <p:cNvPr id="43" name="Shape 41"/>
          <p:cNvSpPr/>
          <p:nvPr/>
        </p:nvSpPr>
        <p:spPr>
          <a:xfrm>
            <a:off x="11277318" y="6748272"/>
            <a:ext cx="304792" cy="109728"/>
          </a:xfrm>
          <a:prstGeom prst="rect">
            <a:avLst/>
          </a:prstGeom>
          <a:solidFill>
            <a:srgbClr val="27AE60"/>
          </a:solidFill>
          <a:ln/>
        </p:spPr>
      </p:sp>
      <p:sp>
        <p:nvSpPr>
          <p:cNvPr id="44" name="Shape 42"/>
          <p:cNvSpPr/>
          <p:nvPr/>
        </p:nvSpPr>
        <p:spPr>
          <a:xfrm>
            <a:off x="11582110" y="6748272"/>
            <a:ext cx="304792" cy="109728"/>
          </a:xfrm>
          <a:prstGeom prst="rect">
            <a:avLst/>
          </a:prstGeom>
          <a:solidFill>
            <a:srgbClr val="1F618D"/>
          </a:solidFill>
          <a:ln/>
        </p:spPr>
      </p:sp>
      <p:sp>
        <p:nvSpPr>
          <p:cNvPr id="45" name="Shape 43"/>
          <p:cNvSpPr/>
          <p:nvPr/>
        </p:nvSpPr>
        <p:spPr>
          <a:xfrm>
            <a:off x="11886903" y="6748272"/>
            <a:ext cx="304792" cy="109728"/>
          </a:xfrm>
          <a:prstGeom prst="rect">
            <a:avLst/>
          </a:prstGeom>
          <a:solidFill>
            <a:srgbClr val="8E44AD"/>
          </a:solidFill>
          <a:ln/>
        </p:spPr>
      </p:sp>
      <p:sp>
        <p:nvSpPr>
          <p:cNvPr id="46" name="Shape 44"/>
          <p:cNvSpPr/>
          <p:nvPr/>
        </p:nvSpPr>
        <p:spPr>
          <a:xfrm>
            <a:off x="548640" y="1554480"/>
            <a:ext cx="5440680" cy="2103120"/>
          </a:xfrm>
          <a:prstGeom prst="roundRect">
            <a:avLst>
              <a:gd name="adj" fmla="val 4348"/>
            </a:avLst>
          </a:prstGeom>
          <a:solidFill>
            <a:srgbClr val="FBEFE8"/>
          </a:solidFill>
          <a:ln/>
        </p:spPr>
      </p:sp>
      <p:sp>
        <p:nvSpPr>
          <p:cNvPr id="47" name="Text 45"/>
          <p:cNvSpPr txBox="1"/>
          <p:nvPr/>
        </p:nvSpPr>
        <p:spPr>
          <a:xfrm>
            <a:off x="777240" y="1719072"/>
            <a:ext cx="4983480" cy="1773936"/>
          </a:xfrm>
          <a:prstGeom prst="rect">
            <a:avLst/>
          </a:prstGeom>
          <a:noFill/>
          <a:ln/>
        </p:spPr>
        <p:txBody>
          <a:bodyPr wrap="square" lIns="0" tIns="0" rIns="0" bIns="0" rtlCol="0" anchor="t">
            <a:normAutofit/>
          </a:bodyPr>
          <a:lstStyle/>
          <a:p>
            <a:pPr indent="0" marL="0">
              <a:buNone/>
            </a:pPr>
            <a:r>
              <a:rPr lang="en-US" sz="1500" dirty="0">
                <a:solidFill>
                  <a:srgbClr val="1C2833"/>
                </a:solidFill>
                <a:latin typeface="Calibri" pitchFamily="34" charset="0"/>
                <a:ea typeface="Calibri" pitchFamily="34" charset="-122"/>
                <a:cs typeface="Calibri" pitchFamily="34" charset="-120"/>
              </a:rPr>
              <a:t>The lists show how many names were removed and where, who the removed were by sex, and by religion and caste as read from names, and they allow the removals to be set against the margins and votes that decided each seat.</a:t>
            </a:r>
            <a:endParaRPr lang="en-US" sz="1500" dirty="0"/>
          </a:p>
        </p:txBody>
      </p:sp>
      <p:sp>
        <p:nvSpPr>
          <p:cNvPr id="48" name="Shape 46"/>
          <p:cNvSpPr/>
          <p:nvPr/>
        </p:nvSpPr>
        <p:spPr>
          <a:xfrm>
            <a:off x="6199632" y="1554480"/>
            <a:ext cx="5440680" cy="2103120"/>
          </a:xfrm>
          <a:prstGeom prst="roundRect">
            <a:avLst>
              <a:gd name="adj" fmla="val 4348"/>
            </a:avLst>
          </a:prstGeom>
          <a:solidFill>
            <a:srgbClr val="FBEFE8"/>
          </a:solidFill>
          <a:ln/>
        </p:spPr>
      </p:sp>
      <p:sp>
        <p:nvSpPr>
          <p:cNvPr id="49" name="Text 47"/>
          <p:cNvSpPr txBox="1"/>
          <p:nvPr/>
        </p:nvSpPr>
        <p:spPr>
          <a:xfrm>
            <a:off x="6428232" y="1719072"/>
            <a:ext cx="4983480" cy="1773936"/>
          </a:xfrm>
          <a:prstGeom prst="rect">
            <a:avLst/>
          </a:prstGeom>
          <a:noFill/>
          <a:ln/>
        </p:spPr>
        <p:txBody>
          <a:bodyPr wrap="square" lIns="0" tIns="0" rIns="0" bIns="0" rtlCol="0" anchor="t">
            <a:normAutofit/>
          </a:bodyPr>
          <a:lstStyle/>
          <a:p>
            <a:pPr indent="0" marL="0">
              <a:buNone/>
            </a:pPr>
            <a:r>
              <a:rPr lang="en-US" sz="1500" dirty="0">
                <a:solidFill>
                  <a:srgbClr val="1C2833"/>
                </a:solidFill>
                <a:latin typeface="Calibri" pitchFamily="34" charset="0"/>
                <a:ea typeface="Calibri" pitchFamily="34" charset="-122"/>
                <a:cs typeface="Calibri" pitchFamily="34" charset="-120"/>
              </a:rPr>
              <a:t>They record the reason an officer entered against each phase 1 removal, but not whether it was true, whether the removal was right, or how the elector voted. Religion and caste are estimates from names. No list can show intent.</a:t>
            </a:r>
            <a:endParaRPr lang="en-US" sz="1500" dirty="0"/>
          </a:p>
        </p:txBody>
      </p:sp>
      <p:sp>
        <p:nvSpPr>
          <p:cNvPr id="50" name="Text 48"/>
          <p:cNvSpPr txBox="1"/>
          <p:nvPr/>
        </p:nvSpPr>
        <p:spPr>
          <a:xfrm>
            <a:off x="548640" y="3931920"/>
            <a:ext cx="11094415" cy="2103120"/>
          </a:xfrm>
          <a:prstGeom prst="rect">
            <a:avLst/>
          </a:prstGeom>
          <a:noFill/>
          <a:ln/>
        </p:spPr>
        <p:txBody>
          <a:bodyPr wrap="square" lIns="0" tIns="0" rIns="0" bIns="0" rtlCol="0" anchor="t">
            <a:normAutofit/>
          </a:bodyPr>
          <a:lstStyle/>
          <a:p>
            <a:pPr indent="0" marL="0">
              <a:spcAft>
                <a:spcPts val="800"/>
              </a:spcAft>
              <a:buNone/>
            </a:pPr>
            <a:r>
              <a:rPr lang="en-US" sz="1600" dirty="0">
                <a:solidFill>
                  <a:srgbClr val="1C2833"/>
                </a:solidFill>
                <a:latin typeface="Calibri" pitchFamily="34" charset="0"/>
                <a:ea typeface="Calibri" pitchFamily="34" charset="-122"/>
                <a:cs typeface="Calibri" pitchFamily="34" charset="-120"/>
              </a:rPr>
              <a:t>The reasons (dead, shifted, absent, enrolled twice) are what officers wrote down, and nobody checked them. Names marked absent alone exceed the margin in 20 seats. A change to the roll larger than the margin in 174 of 243 seats is large enough to have decided those seats. Whether it did depends on how the removed would have voted, which no list records.</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WHAT THE ELECTION COMMISSION SHOULD DO</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Publish what the lists leave out</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32</a:t>
            </a:r>
            <a:endParaRPr lang="en-US" sz="900" dirty="0"/>
          </a:p>
        </p:txBody>
      </p:sp>
      <p:sp>
        <p:nvSpPr>
          <p:cNvPr id="6" name="Shape 4"/>
          <p:cNvSpPr/>
          <p:nvPr/>
        </p:nvSpPr>
        <p:spPr>
          <a:xfrm>
            <a:off x="0" y="6748272"/>
            <a:ext cx="304792" cy="109728"/>
          </a:xfrm>
          <a:prstGeom prst="rect">
            <a:avLst/>
          </a:prstGeom>
          <a:solidFill>
            <a:srgbClr val="C0392B"/>
          </a:solidFill>
          <a:ln/>
        </p:spPr>
      </p:sp>
      <p:sp>
        <p:nvSpPr>
          <p:cNvPr id="7" name="Shape 5"/>
          <p:cNvSpPr/>
          <p:nvPr/>
        </p:nvSpPr>
        <p:spPr>
          <a:xfrm>
            <a:off x="304792" y="6748272"/>
            <a:ext cx="304792" cy="109728"/>
          </a:xfrm>
          <a:prstGeom prst="rect">
            <a:avLst/>
          </a:prstGeom>
          <a:solidFill>
            <a:srgbClr val="E67E22"/>
          </a:solidFill>
          <a:ln/>
        </p:spPr>
      </p:sp>
      <p:sp>
        <p:nvSpPr>
          <p:cNvPr id="8" name="Shape 6"/>
          <p:cNvSpPr/>
          <p:nvPr/>
        </p:nvSpPr>
        <p:spPr>
          <a:xfrm>
            <a:off x="609585" y="6748272"/>
            <a:ext cx="304792" cy="109728"/>
          </a:xfrm>
          <a:prstGeom prst="rect">
            <a:avLst/>
          </a:prstGeom>
          <a:solidFill>
            <a:srgbClr val="27AE60"/>
          </a:solidFill>
          <a:ln/>
        </p:spPr>
      </p:sp>
      <p:sp>
        <p:nvSpPr>
          <p:cNvPr id="9" name="Shape 7"/>
          <p:cNvSpPr/>
          <p:nvPr/>
        </p:nvSpPr>
        <p:spPr>
          <a:xfrm>
            <a:off x="914377" y="6748272"/>
            <a:ext cx="304792" cy="109728"/>
          </a:xfrm>
          <a:prstGeom prst="rect">
            <a:avLst/>
          </a:prstGeom>
          <a:solidFill>
            <a:srgbClr val="1F618D"/>
          </a:solidFill>
          <a:ln/>
        </p:spPr>
      </p:sp>
      <p:sp>
        <p:nvSpPr>
          <p:cNvPr id="10" name="Shape 8"/>
          <p:cNvSpPr/>
          <p:nvPr/>
        </p:nvSpPr>
        <p:spPr>
          <a:xfrm>
            <a:off x="1219170" y="6748272"/>
            <a:ext cx="304792" cy="109728"/>
          </a:xfrm>
          <a:prstGeom prst="rect">
            <a:avLst/>
          </a:prstGeom>
          <a:solidFill>
            <a:srgbClr val="8E44AD"/>
          </a:solidFill>
          <a:ln/>
        </p:spPr>
      </p:sp>
      <p:sp>
        <p:nvSpPr>
          <p:cNvPr id="11" name="Shape 9"/>
          <p:cNvSpPr/>
          <p:nvPr/>
        </p:nvSpPr>
        <p:spPr>
          <a:xfrm>
            <a:off x="1523962" y="6748272"/>
            <a:ext cx="304792" cy="109728"/>
          </a:xfrm>
          <a:prstGeom prst="rect">
            <a:avLst/>
          </a:prstGeom>
          <a:solidFill>
            <a:srgbClr val="C0392B"/>
          </a:solidFill>
          <a:ln/>
        </p:spPr>
      </p:sp>
      <p:sp>
        <p:nvSpPr>
          <p:cNvPr id="12" name="Shape 10"/>
          <p:cNvSpPr/>
          <p:nvPr/>
        </p:nvSpPr>
        <p:spPr>
          <a:xfrm>
            <a:off x="1828754" y="6748272"/>
            <a:ext cx="304792" cy="109728"/>
          </a:xfrm>
          <a:prstGeom prst="rect">
            <a:avLst/>
          </a:prstGeom>
          <a:solidFill>
            <a:srgbClr val="E67E22"/>
          </a:solidFill>
          <a:ln/>
        </p:spPr>
      </p:sp>
      <p:sp>
        <p:nvSpPr>
          <p:cNvPr id="13" name="Shape 11"/>
          <p:cNvSpPr/>
          <p:nvPr/>
        </p:nvSpPr>
        <p:spPr>
          <a:xfrm>
            <a:off x="2133547" y="6748272"/>
            <a:ext cx="304792" cy="109728"/>
          </a:xfrm>
          <a:prstGeom prst="rect">
            <a:avLst/>
          </a:prstGeom>
          <a:solidFill>
            <a:srgbClr val="27AE60"/>
          </a:solidFill>
          <a:ln/>
        </p:spPr>
      </p:sp>
      <p:sp>
        <p:nvSpPr>
          <p:cNvPr id="14" name="Shape 12"/>
          <p:cNvSpPr/>
          <p:nvPr/>
        </p:nvSpPr>
        <p:spPr>
          <a:xfrm>
            <a:off x="2438339" y="6748272"/>
            <a:ext cx="304792" cy="109728"/>
          </a:xfrm>
          <a:prstGeom prst="rect">
            <a:avLst/>
          </a:prstGeom>
          <a:solidFill>
            <a:srgbClr val="1F618D"/>
          </a:solidFill>
          <a:ln/>
        </p:spPr>
      </p:sp>
      <p:sp>
        <p:nvSpPr>
          <p:cNvPr id="15" name="Shape 13"/>
          <p:cNvSpPr/>
          <p:nvPr/>
        </p:nvSpPr>
        <p:spPr>
          <a:xfrm>
            <a:off x="2743131" y="6748272"/>
            <a:ext cx="304792" cy="109728"/>
          </a:xfrm>
          <a:prstGeom prst="rect">
            <a:avLst/>
          </a:prstGeom>
          <a:solidFill>
            <a:srgbClr val="8E44AD"/>
          </a:solidFill>
          <a:ln/>
        </p:spPr>
      </p:sp>
      <p:sp>
        <p:nvSpPr>
          <p:cNvPr id="16" name="Shape 14"/>
          <p:cNvSpPr/>
          <p:nvPr/>
        </p:nvSpPr>
        <p:spPr>
          <a:xfrm>
            <a:off x="3047924" y="6748272"/>
            <a:ext cx="304792" cy="109728"/>
          </a:xfrm>
          <a:prstGeom prst="rect">
            <a:avLst/>
          </a:prstGeom>
          <a:solidFill>
            <a:srgbClr val="C0392B"/>
          </a:solidFill>
          <a:ln/>
        </p:spPr>
      </p:sp>
      <p:sp>
        <p:nvSpPr>
          <p:cNvPr id="17" name="Shape 15"/>
          <p:cNvSpPr/>
          <p:nvPr/>
        </p:nvSpPr>
        <p:spPr>
          <a:xfrm>
            <a:off x="3352716" y="6748272"/>
            <a:ext cx="304792" cy="109728"/>
          </a:xfrm>
          <a:prstGeom prst="rect">
            <a:avLst/>
          </a:prstGeom>
          <a:solidFill>
            <a:srgbClr val="E67E22"/>
          </a:solidFill>
          <a:ln/>
        </p:spPr>
      </p:sp>
      <p:sp>
        <p:nvSpPr>
          <p:cNvPr id="18" name="Shape 16"/>
          <p:cNvSpPr/>
          <p:nvPr/>
        </p:nvSpPr>
        <p:spPr>
          <a:xfrm>
            <a:off x="3657509" y="6748272"/>
            <a:ext cx="304792" cy="109728"/>
          </a:xfrm>
          <a:prstGeom prst="rect">
            <a:avLst/>
          </a:prstGeom>
          <a:solidFill>
            <a:srgbClr val="27AE60"/>
          </a:solidFill>
          <a:ln/>
        </p:spPr>
      </p:sp>
      <p:sp>
        <p:nvSpPr>
          <p:cNvPr id="19" name="Shape 17"/>
          <p:cNvSpPr/>
          <p:nvPr/>
        </p:nvSpPr>
        <p:spPr>
          <a:xfrm>
            <a:off x="3962301" y="6748272"/>
            <a:ext cx="304792" cy="109728"/>
          </a:xfrm>
          <a:prstGeom prst="rect">
            <a:avLst/>
          </a:prstGeom>
          <a:solidFill>
            <a:srgbClr val="1F618D"/>
          </a:solidFill>
          <a:ln/>
        </p:spPr>
      </p:sp>
      <p:sp>
        <p:nvSpPr>
          <p:cNvPr id="20" name="Shape 18"/>
          <p:cNvSpPr/>
          <p:nvPr/>
        </p:nvSpPr>
        <p:spPr>
          <a:xfrm>
            <a:off x="4267093" y="6748272"/>
            <a:ext cx="304792" cy="109728"/>
          </a:xfrm>
          <a:prstGeom prst="rect">
            <a:avLst/>
          </a:prstGeom>
          <a:solidFill>
            <a:srgbClr val="8E44AD"/>
          </a:solidFill>
          <a:ln/>
        </p:spPr>
      </p:sp>
      <p:sp>
        <p:nvSpPr>
          <p:cNvPr id="21" name="Shape 19"/>
          <p:cNvSpPr/>
          <p:nvPr/>
        </p:nvSpPr>
        <p:spPr>
          <a:xfrm>
            <a:off x="4571886" y="6748272"/>
            <a:ext cx="304792" cy="109728"/>
          </a:xfrm>
          <a:prstGeom prst="rect">
            <a:avLst/>
          </a:prstGeom>
          <a:solidFill>
            <a:srgbClr val="C0392B"/>
          </a:solidFill>
          <a:ln/>
        </p:spPr>
      </p:sp>
      <p:sp>
        <p:nvSpPr>
          <p:cNvPr id="22" name="Shape 20"/>
          <p:cNvSpPr/>
          <p:nvPr/>
        </p:nvSpPr>
        <p:spPr>
          <a:xfrm>
            <a:off x="4876678" y="6748272"/>
            <a:ext cx="304792" cy="109728"/>
          </a:xfrm>
          <a:prstGeom prst="rect">
            <a:avLst/>
          </a:prstGeom>
          <a:solidFill>
            <a:srgbClr val="E67E22"/>
          </a:solidFill>
          <a:ln/>
        </p:spPr>
      </p:sp>
      <p:sp>
        <p:nvSpPr>
          <p:cNvPr id="23" name="Shape 21"/>
          <p:cNvSpPr/>
          <p:nvPr/>
        </p:nvSpPr>
        <p:spPr>
          <a:xfrm>
            <a:off x="5181470" y="6748272"/>
            <a:ext cx="304792" cy="109728"/>
          </a:xfrm>
          <a:prstGeom prst="rect">
            <a:avLst/>
          </a:prstGeom>
          <a:solidFill>
            <a:srgbClr val="27AE60"/>
          </a:solidFill>
          <a:ln/>
        </p:spPr>
      </p:sp>
      <p:sp>
        <p:nvSpPr>
          <p:cNvPr id="24" name="Shape 22"/>
          <p:cNvSpPr/>
          <p:nvPr/>
        </p:nvSpPr>
        <p:spPr>
          <a:xfrm>
            <a:off x="5486263" y="6748272"/>
            <a:ext cx="304792" cy="109728"/>
          </a:xfrm>
          <a:prstGeom prst="rect">
            <a:avLst/>
          </a:prstGeom>
          <a:solidFill>
            <a:srgbClr val="1F618D"/>
          </a:solidFill>
          <a:ln/>
        </p:spPr>
      </p:sp>
      <p:sp>
        <p:nvSpPr>
          <p:cNvPr id="25" name="Shape 23"/>
          <p:cNvSpPr/>
          <p:nvPr/>
        </p:nvSpPr>
        <p:spPr>
          <a:xfrm>
            <a:off x="5791055" y="6748272"/>
            <a:ext cx="304792" cy="109728"/>
          </a:xfrm>
          <a:prstGeom prst="rect">
            <a:avLst/>
          </a:prstGeom>
          <a:solidFill>
            <a:srgbClr val="8E44AD"/>
          </a:solidFill>
          <a:ln/>
        </p:spPr>
      </p:sp>
      <p:sp>
        <p:nvSpPr>
          <p:cNvPr id="26" name="Shape 24"/>
          <p:cNvSpPr/>
          <p:nvPr/>
        </p:nvSpPr>
        <p:spPr>
          <a:xfrm>
            <a:off x="6095848" y="6748272"/>
            <a:ext cx="304792" cy="109728"/>
          </a:xfrm>
          <a:prstGeom prst="rect">
            <a:avLst/>
          </a:prstGeom>
          <a:solidFill>
            <a:srgbClr val="C0392B"/>
          </a:solidFill>
          <a:ln/>
        </p:spPr>
      </p:sp>
      <p:sp>
        <p:nvSpPr>
          <p:cNvPr id="27" name="Shape 25"/>
          <p:cNvSpPr/>
          <p:nvPr/>
        </p:nvSpPr>
        <p:spPr>
          <a:xfrm>
            <a:off x="6400640" y="6748272"/>
            <a:ext cx="304792" cy="109728"/>
          </a:xfrm>
          <a:prstGeom prst="rect">
            <a:avLst/>
          </a:prstGeom>
          <a:solidFill>
            <a:srgbClr val="E67E22"/>
          </a:solidFill>
          <a:ln/>
        </p:spPr>
      </p:sp>
      <p:sp>
        <p:nvSpPr>
          <p:cNvPr id="28" name="Shape 26"/>
          <p:cNvSpPr/>
          <p:nvPr/>
        </p:nvSpPr>
        <p:spPr>
          <a:xfrm>
            <a:off x="6705432" y="6748272"/>
            <a:ext cx="304792" cy="109728"/>
          </a:xfrm>
          <a:prstGeom prst="rect">
            <a:avLst/>
          </a:prstGeom>
          <a:solidFill>
            <a:srgbClr val="27AE60"/>
          </a:solidFill>
          <a:ln/>
        </p:spPr>
      </p:sp>
      <p:sp>
        <p:nvSpPr>
          <p:cNvPr id="29" name="Shape 27"/>
          <p:cNvSpPr/>
          <p:nvPr/>
        </p:nvSpPr>
        <p:spPr>
          <a:xfrm>
            <a:off x="7010225" y="6748272"/>
            <a:ext cx="304792" cy="109728"/>
          </a:xfrm>
          <a:prstGeom prst="rect">
            <a:avLst/>
          </a:prstGeom>
          <a:solidFill>
            <a:srgbClr val="1F618D"/>
          </a:solidFill>
          <a:ln/>
        </p:spPr>
      </p:sp>
      <p:sp>
        <p:nvSpPr>
          <p:cNvPr id="30" name="Shape 28"/>
          <p:cNvSpPr/>
          <p:nvPr/>
        </p:nvSpPr>
        <p:spPr>
          <a:xfrm>
            <a:off x="7315017" y="6748272"/>
            <a:ext cx="304792" cy="109728"/>
          </a:xfrm>
          <a:prstGeom prst="rect">
            <a:avLst/>
          </a:prstGeom>
          <a:solidFill>
            <a:srgbClr val="8E44AD"/>
          </a:solidFill>
          <a:ln/>
        </p:spPr>
      </p:sp>
      <p:sp>
        <p:nvSpPr>
          <p:cNvPr id="31" name="Shape 29"/>
          <p:cNvSpPr/>
          <p:nvPr/>
        </p:nvSpPr>
        <p:spPr>
          <a:xfrm>
            <a:off x="7619809" y="6748272"/>
            <a:ext cx="304792" cy="109728"/>
          </a:xfrm>
          <a:prstGeom prst="rect">
            <a:avLst/>
          </a:prstGeom>
          <a:solidFill>
            <a:srgbClr val="C0392B"/>
          </a:solidFill>
          <a:ln/>
        </p:spPr>
      </p:sp>
      <p:sp>
        <p:nvSpPr>
          <p:cNvPr id="32" name="Shape 30"/>
          <p:cNvSpPr/>
          <p:nvPr/>
        </p:nvSpPr>
        <p:spPr>
          <a:xfrm>
            <a:off x="7924602" y="6748272"/>
            <a:ext cx="304792" cy="109728"/>
          </a:xfrm>
          <a:prstGeom prst="rect">
            <a:avLst/>
          </a:prstGeom>
          <a:solidFill>
            <a:srgbClr val="E67E22"/>
          </a:solidFill>
          <a:ln/>
        </p:spPr>
      </p:sp>
      <p:sp>
        <p:nvSpPr>
          <p:cNvPr id="33" name="Shape 31"/>
          <p:cNvSpPr/>
          <p:nvPr/>
        </p:nvSpPr>
        <p:spPr>
          <a:xfrm>
            <a:off x="8229394" y="6748272"/>
            <a:ext cx="304792" cy="109728"/>
          </a:xfrm>
          <a:prstGeom prst="rect">
            <a:avLst/>
          </a:prstGeom>
          <a:solidFill>
            <a:srgbClr val="27AE60"/>
          </a:solidFill>
          <a:ln/>
        </p:spPr>
      </p:sp>
      <p:sp>
        <p:nvSpPr>
          <p:cNvPr id="34" name="Shape 32"/>
          <p:cNvSpPr/>
          <p:nvPr/>
        </p:nvSpPr>
        <p:spPr>
          <a:xfrm>
            <a:off x="8534187" y="6748272"/>
            <a:ext cx="304792" cy="109728"/>
          </a:xfrm>
          <a:prstGeom prst="rect">
            <a:avLst/>
          </a:prstGeom>
          <a:solidFill>
            <a:srgbClr val="1F618D"/>
          </a:solidFill>
          <a:ln/>
        </p:spPr>
      </p:sp>
      <p:sp>
        <p:nvSpPr>
          <p:cNvPr id="35" name="Shape 33"/>
          <p:cNvSpPr/>
          <p:nvPr/>
        </p:nvSpPr>
        <p:spPr>
          <a:xfrm>
            <a:off x="8838979" y="6748272"/>
            <a:ext cx="304792" cy="109728"/>
          </a:xfrm>
          <a:prstGeom prst="rect">
            <a:avLst/>
          </a:prstGeom>
          <a:solidFill>
            <a:srgbClr val="8E44AD"/>
          </a:solidFill>
          <a:ln/>
        </p:spPr>
      </p:sp>
      <p:sp>
        <p:nvSpPr>
          <p:cNvPr id="36" name="Shape 34"/>
          <p:cNvSpPr/>
          <p:nvPr/>
        </p:nvSpPr>
        <p:spPr>
          <a:xfrm>
            <a:off x="9143771" y="6748272"/>
            <a:ext cx="304792" cy="109728"/>
          </a:xfrm>
          <a:prstGeom prst="rect">
            <a:avLst/>
          </a:prstGeom>
          <a:solidFill>
            <a:srgbClr val="C0392B"/>
          </a:solidFill>
          <a:ln/>
        </p:spPr>
      </p:sp>
      <p:sp>
        <p:nvSpPr>
          <p:cNvPr id="37" name="Shape 35"/>
          <p:cNvSpPr/>
          <p:nvPr/>
        </p:nvSpPr>
        <p:spPr>
          <a:xfrm>
            <a:off x="9448564" y="6748272"/>
            <a:ext cx="304792" cy="109728"/>
          </a:xfrm>
          <a:prstGeom prst="rect">
            <a:avLst/>
          </a:prstGeom>
          <a:solidFill>
            <a:srgbClr val="E67E22"/>
          </a:solidFill>
          <a:ln/>
        </p:spPr>
      </p:sp>
      <p:sp>
        <p:nvSpPr>
          <p:cNvPr id="38" name="Shape 36"/>
          <p:cNvSpPr/>
          <p:nvPr/>
        </p:nvSpPr>
        <p:spPr>
          <a:xfrm>
            <a:off x="9753356" y="6748272"/>
            <a:ext cx="304792" cy="109728"/>
          </a:xfrm>
          <a:prstGeom prst="rect">
            <a:avLst/>
          </a:prstGeom>
          <a:solidFill>
            <a:srgbClr val="27AE60"/>
          </a:solidFill>
          <a:ln/>
        </p:spPr>
      </p:sp>
      <p:sp>
        <p:nvSpPr>
          <p:cNvPr id="39" name="Shape 37"/>
          <p:cNvSpPr/>
          <p:nvPr/>
        </p:nvSpPr>
        <p:spPr>
          <a:xfrm>
            <a:off x="10058149" y="6748272"/>
            <a:ext cx="304792" cy="109728"/>
          </a:xfrm>
          <a:prstGeom prst="rect">
            <a:avLst/>
          </a:prstGeom>
          <a:solidFill>
            <a:srgbClr val="1F618D"/>
          </a:solidFill>
          <a:ln/>
        </p:spPr>
      </p:sp>
      <p:sp>
        <p:nvSpPr>
          <p:cNvPr id="40" name="Shape 38"/>
          <p:cNvSpPr/>
          <p:nvPr/>
        </p:nvSpPr>
        <p:spPr>
          <a:xfrm>
            <a:off x="10362941" y="6748272"/>
            <a:ext cx="304792" cy="109728"/>
          </a:xfrm>
          <a:prstGeom prst="rect">
            <a:avLst/>
          </a:prstGeom>
          <a:solidFill>
            <a:srgbClr val="8E44AD"/>
          </a:solidFill>
          <a:ln/>
        </p:spPr>
      </p:sp>
      <p:sp>
        <p:nvSpPr>
          <p:cNvPr id="41" name="Shape 39"/>
          <p:cNvSpPr/>
          <p:nvPr/>
        </p:nvSpPr>
        <p:spPr>
          <a:xfrm>
            <a:off x="10667733" y="6748272"/>
            <a:ext cx="304792" cy="109728"/>
          </a:xfrm>
          <a:prstGeom prst="rect">
            <a:avLst/>
          </a:prstGeom>
          <a:solidFill>
            <a:srgbClr val="C0392B"/>
          </a:solidFill>
          <a:ln/>
        </p:spPr>
      </p:sp>
      <p:sp>
        <p:nvSpPr>
          <p:cNvPr id="42" name="Shape 40"/>
          <p:cNvSpPr/>
          <p:nvPr/>
        </p:nvSpPr>
        <p:spPr>
          <a:xfrm>
            <a:off x="10972526" y="6748272"/>
            <a:ext cx="304792" cy="109728"/>
          </a:xfrm>
          <a:prstGeom prst="rect">
            <a:avLst/>
          </a:prstGeom>
          <a:solidFill>
            <a:srgbClr val="E67E22"/>
          </a:solidFill>
          <a:ln/>
        </p:spPr>
      </p:sp>
      <p:sp>
        <p:nvSpPr>
          <p:cNvPr id="43" name="Shape 41"/>
          <p:cNvSpPr/>
          <p:nvPr/>
        </p:nvSpPr>
        <p:spPr>
          <a:xfrm>
            <a:off x="11277318" y="6748272"/>
            <a:ext cx="304792" cy="109728"/>
          </a:xfrm>
          <a:prstGeom prst="rect">
            <a:avLst/>
          </a:prstGeom>
          <a:solidFill>
            <a:srgbClr val="27AE60"/>
          </a:solidFill>
          <a:ln/>
        </p:spPr>
      </p:sp>
      <p:sp>
        <p:nvSpPr>
          <p:cNvPr id="44" name="Shape 42"/>
          <p:cNvSpPr/>
          <p:nvPr/>
        </p:nvSpPr>
        <p:spPr>
          <a:xfrm>
            <a:off x="11582110" y="6748272"/>
            <a:ext cx="304792" cy="109728"/>
          </a:xfrm>
          <a:prstGeom prst="rect">
            <a:avLst/>
          </a:prstGeom>
          <a:solidFill>
            <a:srgbClr val="1F618D"/>
          </a:solidFill>
          <a:ln/>
        </p:spPr>
      </p:sp>
      <p:sp>
        <p:nvSpPr>
          <p:cNvPr id="45" name="Shape 43"/>
          <p:cNvSpPr/>
          <p:nvPr/>
        </p:nvSpPr>
        <p:spPr>
          <a:xfrm>
            <a:off x="11886903" y="6748272"/>
            <a:ext cx="304792" cy="109728"/>
          </a:xfrm>
          <a:prstGeom prst="rect">
            <a:avLst/>
          </a:prstGeom>
          <a:solidFill>
            <a:srgbClr val="8E44AD"/>
          </a:solidFill>
          <a:ln/>
        </p:spPr>
      </p:sp>
      <p:sp>
        <p:nvSpPr>
          <p:cNvPr id="46" name="Text 44"/>
          <p:cNvSpPr txBox="1"/>
          <p:nvPr/>
        </p:nvSpPr>
        <p:spPr>
          <a:xfrm>
            <a:off x="548640" y="1645920"/>
            <a:ext cx="11094415" cy="4617720"/>
          </a:xfrm>
          <a:prstGeom prst="rect">
            <a:avLst/>
          </a:prstGeom>
          <a:noFill/>
          <a:ln/>
        </p:spPr>
        <p:txBody>
          <a:bodyPr wrap="square" lIns="0" tIns="0" rIns="0" bIns="0" rtlCol="0" anchor="t">
            <a:normAutofit/>
          </a:bodyPr>
          <a:lstStyle/>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the reason for each of the 3,51,150 phase 2 removals, which the lists do not carry.</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the basis for each entry marked absent (9,70,081) or already enrolled (7,01,059) in phase 1.</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every claim and objection filed after the draft roll, booth by booth, with its outcome.</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new enrolments by constituency after the revision, so that women removed as shifted can be matched against enrolments where they now live.</a:t>
            </a:r>
            <a:endParaRPr lang="en-US" sz="17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METHOD</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Where the figures come from</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33</a:t>
            </a:r>
            <a:endParaRPr lang="en-US" sz="900" dirty="0"/>
          </a:p>
        </p:txBody>
      </p:sp>
      <p:sp>
        <p:nvSpPr>
          <p:cNvPr id="6" name="Shape 4"/>
          <p:cNvSpPr/>
          <p:nvPr/>
        </p:nvSpPr>
        <p:spPr>
          <a:xfrm>
            <a:off x="0" y="6748272"/>
            <a:ext cx="304792" cy="109728"/>
          </a:xfrm>
          <a:prstGeom prst="rect">
            <a:avLst/>
          </a:prstGeom>
          <a:solidFill>
            <a:srgbClr val="C0392B"/>
          </a:solidFill>
          <a:ln/>
        </p:spPr>
      </p:sp>
      <p:sp>
        <p:nvSpPr>
          <p:cNvPr id="7" name="Shape 5"/>
          <p:cNvSpPr/>
          <p:nvPr/>
        </p:nvSpPr>
        <p:spPr>
          <a:xfrm>
            <a:off x="304792" y="6748272"/>
            <a:ext cx="304792" cy="109728"/>
          </a:xfrm>
          <a:prstGeom prst="rect">
            <a:avLst/>
          </a:prstGeom>
          <a:solidFill>
            <a:srgbClr val="E67E22"/>
          </a:solidFill>
          <a:ln/>
        </p:spPr>
      </p:sp>
      <p:sp>
        <p:nvSpPr>
          <p:cNvPr id="8" name="Shape 6"/>
          <p:cNvSpPr/>
          <p:nvPr/>
        </p:nvSpPr>
        <p:spPr>
          <a:xfrm>
            <a:off x="609585" y="6748272"/>
            <a:ext cx="304792" cy="109728"/>
          </a:xfrm>
          <a:prstGeom prst="rect">
            <a:avLst/>
          </a:prstGeom>
          <a:solidFill>
            <a:srgbClr val="27AE60"/>
          </a:solidFill>
          <a:ln/>
        </p:spPr>
      </p:sp>
      <p:sp>
        <p:nvSpPr>
          <p:cNvPr id="9" name="Shape 7"/>
          <p:cNvSpPr/>
          <p:nvPr/>
        </p:nvSpPr>
        <p:spPr>
          <a:xfrm>
            <a:off x="914377" y="6748272"/>
            <a:ext cx="304792" cy="109728"/>
          </a:xfrm>
          <a:prstGeom prst="rect">
            <a:avLst/>
          </a:prstGeom>
          <a:solidFill>
            <a:srgbClr val="1F618D"/>
          </a:solidFill>
          <a:ln/>
        </p:spPr>
      </p:sp>
      <p:sp>
        <p:nvSpPr>
          <p:cNvPr id="10" name="Shape 8"/>
          <p:cNvSpPr/>
          <p:nvPr/>
        </p:nvSpPr>
        <p:spPr>
          <a:xfrm>
            <a:off x="1219170" y="6748272"/>
            <a:ext cx="304792" cy="109728"/>
          </a:xfrm>
          <a:prstGeom prst="rect">
            <a:avLst/>
          </a:prstGeom>
          <a:solidFill>
            <a:srgbClr val="8E44AD"/>
          </a:solidFill>
          <a:ln/>
        </p:spPr>
      </p:sp>
      <p:sp>
        <p:nvSpPr>
          <p:cNvPr id="11" name="Shape 9"/>
          <p:cNvSpPr/>
          <p:nvPr/>
        </p:nvSpPr>
        <p:spPr>
          <a:xfrm>
            <a:off x="1523962" y="6748272"/>
            <a:ext cx="304792" cy="109728"/>
          </a:xfrm>
          <a:prstGeom prst="rect">
            <a:avLst/>
          </a:prstGeom>
          <a:solidFill>
            <a:srgbClr val="C0392B"/>
          </a:solidFill>
          <a:ln/>
        </p:spPr>
      </p:sp>
      <p:sp>
        <p:nvSpPr>
          <p:cNvPr id="12" name="Shape 10"/>
          <p:cNvSpPr/>
          <p:nvPr/>
        </p:nvSpPr>
        <p:spPr>
          <a:xfrm>
            <a:off x="1828754" y="6748272"/>
            <a:ext cx="304792" cy="109728"/>
          </a:xfrm>
          <a:prstGeom prst="rect">
            <a:avLst/>
          </a:prstGeom>
          <a:solidFill>
            <a:srgbClr val="E67E22"/>
          </a:solidFill>
          <a:ln/>
        </p:spPr>
      </p:sp>
      <p:sp>
        <p:nvSpPr>
          <p:cNvPr id="13" name="Shape 11"/>
          <p:cNvSpPr/>
          <p:nvPr/>
        </p:nvSpPr>
        <p:spPr>
          <a:xfrm>
            <a:off x="2133547" y="6748272"/>
            <a:ext cx="304792" cy="109728"/>
          </a:xfrm>
          <a:prstGeom prst="rect">
            <a:avLst/>
          </a:prstGeom>
          <a:solidFill>
            <a:srgbClr val="27AE60"/>
          </a:solidFill>
          <a:ln/>
        </p:spPr>
      </p:sp>
      <p:sp>
        <p:nvSpPr>
          <p:cNvPr id="14" name="Shape 12"/>
          <p:cNvSpPr/>
          <p:nvPr/>
        </p:nvSpPr>
        <p:spPr>
          <a:xfrm>
            <a:off x="2438339" y="6748272"/>
            <a:ext cx="304792" cy="109728"/>
          </a:xfrm>
          <a:prstGeom prst="rect">
            <a:avLst/>
          </a:prstGeom>
          <a:solidFill>
            <a:srgbClr val="1F618D"/>
          </a:solidFill>
          <a:ln/>
        </p:spPr>
      </p:sp>
      <p:sp>
        <p:nvSpPr>
          <p:cNvPr id="15" name="Shape 13"/>
          <p:cNvSpPr/>
          <p:nvPr/>
        </p:nvSpPr>
        <p:spPr>
          <a:xfrm>
            <a:off x="2743131" y="6748272"/>
            <a:ext cx="304792" cy="109728"/>
          </a:xfrm>
          <a:prstGeom prst="rect">
            <a:avLst/>
          </a:prstGeom>
          <a:solidFill>
            <a:srgbClr val="8E44AD"/>
          </a:solidFill>
          <a:ln/>
        </p:spPr>
      </p:sp>
      <p:sp>
        <p:nvSpPr>
          <p:cNvPr id="16" name="Shape 14"/>
          <p:cNvSpPr/>
          <p:nvPr/>
        </p:nvSpPr>
        <p:spPr>
          <a:xfrm>
            <a:off x="3047924" y="6748272"/>
            <a:ext cx="304792" cy="109728"/>
          </a:xfrm>
          <a:prstGeom prst="rect">
            <a:avLst/>
          </a:prstGeom>
          <a:solidFill>
            <a:srgbClr val="C0392B"/>
          </a:solidFill>
          <a:ln/>
        </p:spPr>
      </p:sp>
      <p:sp>
        <p:nvSpPr>
          <p:cNvPr id="17" name="Shape 15"/>
          <p:cNvSpPr/>
          <p:nvPr/>
        </p:nvSpPr>
        <p:spPr>
          <a:xfrm>
            <a:off x="3352716" y="6748272"/>
            <a:ext cx="304792" cy="109728"/>
          </a:xfrm>
          <a:prstGeom prst="rect">
            <a:avLst/>
          </a:prstGeom>
          <a:solidFill>
            <a:srgbClr val="E67E22"/>
          </a:solidFill>
          <a:ln/>
        </p:spPr>
      </p:sp>
      <p:sp>
        <p:nvSpPr>
          <p:cNvPr id="18" name="Shape 16"/>
          <p:cNvSpPr/>
          <p:nvPr/>
        </p:nvSpPr>
        <p:spPr>
          <a:xfrm>
            <a:off x="3657509" y="6748272"/>
            <a:ext cx="304792" cy="109728"/>
          </a:xfrm>
          <a:prstGeom prst="rect">
            <a:avLst/>
          </a:prstGeom>
          <a:solidFill>
            <a:srgbClr val="27AE60"/>
          </a:solidFill>
          <a:ln/>
        </p:spPr>
      </p:sp>
      <p:sp>
        <p:nvSpPr>
          <p:cNvPr id="19" name="Shape 17"/>
          <p:cNvSpPr/>
          <p:nvPr/>
        </p:nvSpPr>
        <p:spPr>
          <a:xfrm>
            <a:off x="3962301" y="6748272"/>
            <a:ext cx="304792" cy="109728"/>
          </a:xfrm>
          <a:prstGeom prst="rect">
            <a:avLst/>
          </a:prstGeom>
          <a:solidFill>
            <a:srgbClr val="1F618D"/>
          </a:solidFill>
          <a:ln/>
        </p:spPr>
      </p:sp>
      <p:sp>
        <p:nvSpPr>
          <p:cNvPr id="20" name="Shape 18"/>
          <p:cNvSpPr/>
          <p:nvPr/>
        </p:nvSpPr>
        <p:spPr>
          <a:xfrm>
            <a:off x="4267093" y="6748272"/>
            <a:ext cx="304792" cy="109728"/>
          </a:xfrm>
          <a:prstGeom prst="rect">
            <a:avLst/>
          </a:prstGeom>
          <a:solidFill>
            <a:srgbClr val="8E44AD"/>
          </a:solidFill>
          <a:ln/>
        </p:spPr>
      </p:sp>
      <p:sp>
        <p:nvSpPr>
          <p:cNvPr id="21" name="Shape 19"/>
          <p:cNvSpPr/>
          <p:nvPr/>
        </p:nvSpPr>
        <p:spPr>
          <a:xfrm>
            <a:off x="4571886" y="6748272"/>
            <a:ext cx="304792" cy="109728"/>
          </a:xfrm>
          <a:prstGeom prst="rect">
            <a:avLst/>
          </a:prstGeom>
          <a:solidFill>
            <a:srgbClr val="C0392B"/>
          </a:solidFill>
          <a:ln/>
        </p:spPr>
      </p:sp>
      <p:sp>
        <p:nvSpPr>
          <p:cNvPr id="22" name="Shape 20"/>
          <p:cNvSpPr/>
          <p:nvPr/>
        </p:nvSpPr>
        <p:spPr>
          <a:xfrm>
            <a:off x="4876678" y="6748272"/>
            <a:ext cx="304792" cy="109728"/>
          </a:xfrm>
          <a:prstGeom prst="rect">
            <a:avLst/>
          </a:prstGeom>
          <a:solidFill>
            <a:srgbClr val="E67E22"/>
          </a:solidFill>
          <a:ln/>
        </p:spPr>
      </p:sp>
      <p:sp>
        <p:nvSpPr>
          <p:cNvPr id="23" name="Shape 21"/>
          <p:cNvSpPr/>
          <p:nvPr/>
        </p:nvSpPr>
        <p:spPr>
          <a:xfrm>
            <a:off x="5181470" y="6748272"/>
            <a:ext cx="304792" cy="109728"/>
          </a:xfrm>
          <a:prstGeom prst="rect">
            <a:avLst/>
          </a:prstGeom>
          <a:solidFill>
            <a:srgbClr val="27AE60"/>
          </a:solidFill>
          <a:ln/>
        </p:spPr>
      </p:sp>
      <p:sp>
        <p:nvSpPr>
          <p:cNvPr id="24" name="Shape 22"/>
          <p:cNvSpPr/>
          <p:nvPr/>
        </p:nvSpPr>
        <p:spPr>
          <a:xfrm>
            <a:off x="5486263" y="6748272"/>
            <a:ext cx="304792" cy="109728"/>
          </a:xfrm>
          <a:prstGeom prst="rect">
            <a:avLst/>
          </a:prstGeom>
          <a:solidFill>
            <a:srgbClr val="1F618D"/>
          </a:solidFill>
          <a:ln/>
        </p:spPr>
      </p:sp>
      <p:sp>
        <p:nvSpPr>
          <p:cNvPr id="25" name="Shape 23"/>
          <p:cNvSpPr/>
          <p:nvPr/>
        </p:nvSpPr>
        <p:spPr>
          <a:xfrm>
            <a:off x="5791055" y="6748272"/>
            <a:ext cx="304792" cy="109728"/>
          </a:xfrm>
          <a:prstGeom prst="rect">
            <a:avLst/>
          </a:prstGeom>
          <a:solidFill>
            <a:srgbClr val="8E44AD"/>
          </a:solidFill>
          <a:ln/>
        </p:spPr>
      </p:sp>
      <p:sp>
        <p:nvSpPr>
          <p:cNvPr id="26" name="Shape 24"/>
          <p:cNvSpPr/>
          <p:nvPr/>
        </p:nvSpPr>
        <p:spPr>
          <a:xfrm>
            <a:off x="6095848" y="6748272"/>
            <a:ext cx="304792" cy="109728"/>
          </a:xfrm>
          <a:prstGeom prst="rect">
            <a:avLst/>
          </a:prstGeom>
          <a:solidFill>
            <a:srgbClr val="C0392B"/>
          </a:solidFill>
          <a:ln/>
        </p:spPr>
      </p:sp>
      <p:sp>
        <p:nvSpPr>
          <p:cNvPr id="27" name="Shape 25"/>
          <p:cNvSpPr/>
          <p:nvPr/>
        </p:nvSpPr>
        <p:spPr>
          <a:xfrm>
            <a:off x="6400640" y="6748272"/>
            <a:ext cx="304792" cy="109728"/>
          </a:xfrm>
          <a:prstGeom prst="rect">
            <a:avLst/>
          </a:prstGeom>
          <a:solidFill>
            <a:srgbClr val="E67E22"/>
          </a:solidFill>
          <a:ln/>
        </p:spPr>
      </p:sp>
      <p:sp>
        <p:nvSpPr>
          <p:cNvPr id="28" name="Shape 26"/>
          <p:cNvSpPr/>
          <p:nvPr/>
        </p:nvSpPr>
        <p:spPr>
          <a:xfrm>
            <a:off x="6705432" y="6748272"/>
            <a:ext cx="304792" cy="109728"/>
          </a:xfrm>
          <a:prstGeom prst="rect">
            <a:avLst/>
          </a:prstGeom>
          <a:solidFill>
            <a:srgbClr val="27AE60"/>
          </a:solidFill>
          <a:ln/>
        </p:spPr>
      </p:sp>
      <p:sp>
        <p:nvSpPr>
          <p:cNvPr id="29" name="Shape 27"/>
          <p:cNvSpPr/>
          <p:nvPr/>
        </p:nvSpPr>
        <p:spPr>
          <a:xfrm>
            <a:off x="7010225" y="6748272"/>
            <a:ext cx="304792" cy="109728"/>
          </a:xfrm>
          <a:prstGeom prst="rect">
            <a:avLst/>
          </a:prstGeom>
          <a:solidFill>
            <a:srgbClr val="1F618D"/>
          </a:solidFill>
          <a:ln/>
        </p:spPr>
      </p:sp>
      <p:sp>
        <p:nvSpPr>
          <p:cNvPr id="30" name="Shape 28"/>
          <p:cNvSpPr/>
          <p:nvPr/>
        </p:nvSpPr>
        <p:spPr>
          <a:xfrm>
            <a:off x="7315017" y="6748272"/>
            <a:ext cx="304792" cy="109728"/>
          </a:xfrm>
          <a:prstGeom prst="rect">
            <a:avLst/>
          </a:prstGeom>
          <a:solidFill>
            <a:srgbClr val="8E44AD"/>
          </a:solidFill>
          <a:ln/>
        </p:spPr>
      </p:sp>
      <p:sp>
        <p:nvSpPr>
          <p:cNvPr id="31" name="Shape 29"/>
          <p:cNvSpPr/>
          <p:nvPr/>
        </p:nvSpPr>
        <p:spPr>
          <a:xfrm>
            <a:off x="7619809" y="6748272"/>
            <a:ext cx="304792" cy="109728"/>
          </a:xfrm>
          <a:prstGeom prst="rect">
            <a:avLst/>
          </a:prstGeom>
          <a:solidFill>
            <a:srgbClr val="C0392B"/>
          </a:solidFill>
          <a:ln/>
        </p:spPr>
      </p:sp>
      <p:sp>
        <p:nvSpPr>
          <p:cNvPr id="32" name="Shape 30"/>
          <p:cNvSpPr/>
          <p:nvPr/>
        </p:nvSpPr>
        <p:spPr>
          <a:xfrm>
            <a:off x="7924602" y="6748272"/>
            <a:ext cx="304792" cy="109728"/>
          </a:xfrm>
          <a:prstGeom prst="rect">
            <a:avLst/>
          </a:prstGeom>
          <a:solidFill>
            <a:srgbClr val="E67E22"/>
          </a:solidFill>
          <a:ln/>
        </p:spPr>
      </p:sp>
      <p:sp>
        <p:nvSpPr>
          <p:cNvPr id="33" name="Shape 31"/>
          <p:cNvSpPr/>
          <p:nvPr/>
        </p:nvSpPr>
        <p:spPr>
          <a:xfrm>
            <a:off x="8229394" y="6748272"/>
            <a:ext cx="304792" cy="109728"/>
          </a:xfrm>
          <a:prstGeom prst="rect">
            <a:avLst/>
          </a:prstGeom>
          <a:solidFill>
            <a:srgbClr val="27AE60"/>
          </a:solidFill>
          <a:ln/>
        </p:spPr>
      </p:sp>
      <p:sp>
        <p:nvSpPr>
          <p:cNvPr id="34" name="Shape 32"/>
          <p:cNvSpPr/>
          <p:nvPr/>
        </p:nvSpPr>
        <p:spPr>
          <a:xfrm>
            <a:off x="8534187" y="6748272"/>
            <a:ext cx="304792" cy="109728"/>
          </a:xfrm>
          <a:prstGeom prst="rect">
            <a:avLst/>
          </a:prstGeom>
          <a:solidFill>
            <a:srgbClr val="1F618D"/>
          </a:solidFill>
          <a:ln/>
        </p:spPr>
      </p:sp>
      <p:sp>
        <p:nvSpPr>
          <p:cNvPr id="35" name="Shape 33"/>
          <p:cNvSpPr/>
          <p:nvPr/>
        </p:nvSpPr>
        <p:spPr>
          <a:xfrm>
            <a:off x="8838979" y="6748272"/>
            <a:ext cx="304792" cy="109728"/>
          </a:xfrm>
          <a:prstGeom prst="rect">
            <a:avLst/>
          </a:prstGeom>
          <a:solidFill>
            <a:srgbClr val="8E44AD"/>
          </a:solidFill>
          <a:ln/>
        </p:spPr>
      </p:sp>
      <p:sp>
        <p:nvSpPr>
          <p:cNvPr id="36" name="Shape 34"/>
          <p:cNvSpPr/>
          <p:nvPr/>
        </p:nvSpPr>
        <p:spPr>
          <a:xfrm>
            <a:off x="9143771" y="6748272"/>
            <a:ext cx="304792" cy="109728"/>
          </a:xfrm>
          <a:prstGeom prst="rect">
            <a:avLst/>
          </a:prstGeom>
          <a:solidFill>
            <a:srgbClr val="C0392B"/>
          </a:solidFill>
          <a:ln/>
        </p:spPr>
      </p:sp>
      <p:sp>
        <p:nvSpPr>
          <p:cNvPr id="37" name="Shape 35"/>
          <p:cNvSpPr/>
          <p:nvPr/>
        </p:nvSpPr>
        <p:spPr>
          <a:xfrm>
            <a:off x="9448564" y="6748272"/>
            <a:ext cx="304792" cy="109728"/>
          </a:xfrm>
          <a:prstGeom prst="rect">
            <a:avLst/>
          </a:prstGeom>
          <a:solidFill>
            <a:srgbClr val="E67E22"/>
          </a:solidFill>
          <a:ln/>
        </p:spPr>
      </p:sp>
      <p:sp>
        <p:nvSpPr>
          <p:cNvPr id="38" name="Shape 36"/>
          <p:cNvSpPr/>
          <p:nvPr/>
        </p:nvSpPr>
        <p:spPr>
          <a:xfrm>
            <a:off x="9753356" y="6748272"/>
            <a:ext cx="304792" cy="109728"/>
          </a:xfrm>
          <a:prstGeom prst="rect">
            <a:avLst/>
          </a:prstGeom>
          <a:solidFill>
            <a:srgbClr val="27AE60"/>
          </a:solidFill>
          <a:ln/>
        </p:spPr>
      </p:sp>
      <p:sp>
        <p:nvSpPr>
          <p:cNvPr id="39" name="Shape 37"/>
          <p:cNvSpPr/>
          <p:nvPr/>
        </p:nvSpPr>
        <p:spPr>
          <a:xfrm>
            <a:off x="10058149" y="6748272"/>
            <a:ext cx="304792" cy="109728"/>
          </a:xfrm>
          <a:prstGeom prst="rect">
            <a:avLst/>
          </a:prstGeom>
          <a:solidFill>
            <a:srgbClr val="1F618D"/>
          </a:solidFill>
          <a:ln/>
        </p:spPr>
      </p:sp>
      <p:sp>
        <p:nvSpPr>
          <p:cNvPr id="40" name="Shape 38"/>
          <p:cNvSpPr/>
          <p:nvPr/>
        </p:nvSpPr>
        <p:spPr>
          <a:xfrm>
            <a:off x="10362941" y="6748272"/>
            <a:ext cx="304792" cy="109728"/>
          </a:xfrm>
          <a:prstGeom prst="rect">
            <a:avLst/>
          </a:prstGeom>
          <a:solidFill>
            <a:srgbClr val="8E44AD"/>
          </a:solidFill>
          <a:ln/>
        </p:spPr>
      </p:sp>
      <p:sp>
        <p:nvSpPr>
          <p:cNvPr id="41" name="Shape 39"/>
          <p:cNvSpPr/>
          <p:nvPr/>
        </p:nvSpPr>
        <p:spPr>
          <a:xfrm>
            <a:off x="10667733" y="6748272"/>
            <a:ext cx="304792" cy="109728"/>
          </a:xfrm>
          <a:prstGeom prst="rect">
            <a:avLst/>
          </a:prstGeom>
          <a:solidFill>
            <a:srgbClr val="C0392B"/>
          </a:solidFill>
          <a:ln/>
        </p:spPr>
      </p:sp>
      <p:sp>
        <p:nvSpPr>
          <p:cNvPr id="42" name="Shape 40"/>
          <p:cNvSpPr/>
          <p:nvPr/>
        </p:nvSpPr>
        <p:spPr>
          <a:xfrm>
            <a:off x="10972526" y="6748272"/>
            <a:ext cx="304792" cy="109728"/>
          </a:xfrm>
          <a:prstGeom prst="rect">
            <a:avLst/>
          </a:prstGeom>
          <a:solidFill>
            <a:srgbClr val="E67E22"/>
          </a:solidFill>
          <a:ln/>
        </p:spPr>
      </p:sp>
      <p:sp>
        <p:nvSpPr>
          <p:cNvPr id="43" name="Shape 41"/>
          <p:cNvSpPr/>
          <p:nvPr/>
        </p:nvSpPr>
        <p:spPr>
          <a:xfrm>
            <a:off x="11277318" y="6748272"/>
            <a:ext cx="304792" cy="109728"/>
          </a:xfrm>
          <a:prstGeom prst="rect">
            <a:avLst/>
          </a:prstGeom>
          <a:solidFill>
            <a:srgbClr val="27AE60"/>
          </a:solidFill>
          <a:ln/>
        </p:spPr>
      </p:sp>
      <p:sp>
        <p:nvSpPr>
          <p:cNvPr id="44" name="Shape 42"/>
          <p:cNvSpPr/>
          <p:nvPr/>
        </p:nvSpPr>
        <p:spPr>
          <a:xfrm>
            <a:off x="11582110" y="6748272"/>
            <a:ext cx="304792" cy="109728"/>
          </a:xfrm>
          <a:prstGeom prst="rect">
            <a:avLst/>
          </a:prstGeom>
          <a:solidFill>
            <a:srgbClr val="1F618D"/>
          </a:solidFill>
          <a:ln/>
        </p:spPr>
      </p:sp>
      <p:sp>
        <p:nvSpPr>
          <p:cNvPr id="45" name="Shape 43"/>
          <p:cNvSpPr/>
          <p:nvPr/>
        </p:nvSpPr>
        <p:spPr>
          <a:xfrm>
            <a:off x="11886903" y="6748272"/>
            <a:ext cx="304792" cy="109728"/>
          </a:xfrm>
          <a:prstGeom prst="rect">
            <a:avLst/>
          </a:prstGeom>
          <a:solidFill>
            <a:srgbClr val="8E44AD"/>
          </a:solidFill>
          <a:ln/>
        </p:spPr>
      </p:sp>
      <p:sp>
        <p:nvSpPr>
          <p:cNvPr id="46" name="Text 44"/>
          <p:cNvSpPr txBox="1"/>
          <p:nvPr/>
        </p:nvSpPr>
        <p:spPr>
          <a:xfrm>
            <a:off x="548640" y="1645920"/>
            <a:ext cx="11094415" cy="461772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Removals by booth come from the Chief Electoral Officer's phase 1 deletion lists with the draft roll of 1 August 2025, for all 77,837 booths. Removals by constituency, phase and sex are from the Chief Electoral Officer's table, and the reason, sex and age of each phase 1 removal are counted from the deletion list.</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The 2025 winner, runner-up and turnout for each seat are the declared results, and votes polled are turnout applied to the 2025 roll. The 2024 booth leaders are from Form 20, the booth-level count.</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Women's share is compared with the roll before the revision, the draft roll by sex plus the phase 1 removals by sex. Religion by district is from Census 2011, also carried forward to 2025 at 2001-2011 growth rates. Density and urban share are from Census 2011, women's literacy and marriage before 18 from NFHS-5 (2019-20), caste from the Bihar caste-based survey of 2 October 2023, and income per head from the Bihar Economic Survey 2021-22.</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Alliances: NDA is BJP, JD(U), LJP(RV), HAM(S) and RLM; INDIA is RJD, INC, the Left parties, VIP and IIP; everything else is Other.</a:t>
            </a:r>
            <a:endParaRPr lang="en-US" sz="15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B03A2E"/>
                </a:solidFill>
                <a:latin typeface="Calibri" pitchFamily="34" charset="0"/>
                <a:ea typeface="Calibri" pitchFamily="34" charset="-122"/>
                <a:cs typeface="Calibri" pitchFamily="34" charset="-120"/>
              </a:rPr>
              <a:t>METHOD</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8E2F25"/>
                </a:solidFill>
                <a:latin typeface="Cambria" pitchFamily="34" charset="0"/>
                <a:ea typeface="Cambria" pitchFamily="34" charset="-122"/>
                <a:cs typeface="Cambria" pitchFamily="34" charset="-120"/>
              </a:rPr>
              <a:t>How the lists were prepared</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Bihar SIR 2025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34</a:t>
            </a:r>
            <a:endParaRPr lang="en-US" sz="900" dirty="0"/>
          </a:p>
        </p:txBody>
      </p:sp>
      <p:sp>
        <p:nvSpPr>
          <p:cNvPr id="6" name="Shape 4"/>
          <p:cNvSpPr/>
          <p:nvPr/>
        </p:nvSpPr>
        <p:spPr>
          <a:xfrm>
            <a:off x="0" y="6748272"/>
            <a:ext cx="304792" cy="109728"/>
          </a:xfrm>
          <a:prstGeom prst="rect">
            <a:avLst/>
          </a:prstGeom>
          <a:solidFill>
            <a:srgbClr val="C0392B"/>
          </a:solidFill>
          <a:ln/>
        </p:spPr>
      </p:sp>
      <p:sp>
        <p:nvSpPr>
          <p:cNvPr id="7" name="Shape 5"/>
          <p:cNvSpPr/>
          <p:nvPr/>
        </p:nvSpPr>
        <p:spPr>
          <a:xfrm>
            <a:off x="304792" y="6748272"/>
            <a:ext cx="304792" cy="109728"/>
          </a:xfrm>
          <a:prstGeom prst="rect">
            <a:avLst/>
          </a:prstGeom>
          <a:solidFill>
            <a:srgbClr val="E67E22"/>
          </a:solidFill>
          <a:ln/>
        </p:spPr>
      </p:sp>
      <p:sp>
        <p:nvSpPr>
          <p:cNvPr id="8" name="Shape 6"/>
          <p:cNvSpPr/>
          <p:nvPr/>
        </p:nvSpPr>
        <p:spPr>
          <a:xfrm>
            <a:off x="609585" y="6748272"/>
            <a:ext cx="304792" cy="109728"/>
          </a:xfrm>
          <a:prstGeom prst="rect">
            <a:avLst/>
          </a:prstGeom>
          <a:solidFill>
            <a:srgbClr val="27AE60"/>
          </a:solidFill>
          <a:ln/>
        </p:spPr>
      </p:sp>
      <p:sp>
        <p:nvSpPr>
          <p:cNvPr id="9" name="Shape 7"/>
          <p:cNvSpPr/>
          <p:nvPr/>
        </p:nvSpPr>
        <p:spPr>
          <a:xfrm>
            <a:off x="914377" y="6748272"/>
            <a:ext cx="304792" cy="109728"/>
          </a:xfrm>
          <a:prstGeom prst="rect">
            <a:avLst/>
          </a:prstGeom>
          <a:solidFill>
            <a:srgbClr val="1F618D"/>
          </a:solidFill>
          <a:ln/>
        </p:spPr>
      </p:sp>
      <p:sp>
        <p:nvSpPr>
          <p:cNvPr id="10" name="Shape 8"/>
          <p:cNvSpPr/>
          <p:nvPr/>
        </p:nvSpPr>
        <p:spPr>
          <a:xfrm>
            <a:off x="1219170" y="6748272"/>
            <a:ext cx="304792" cy="109728"/>
          </a:xfrm>
          <a:prstGeom prst="rect">
            <a:avLst/>
          </a:prstGeom>
          <a:solidFill>
            <a:srgbClr val="8E44AD"/>
          </a:solidFill>
          <a:ln/>
        </p:spPr>
      </p:sp>
      <p:sp>
        <p:nvSpPr>
          <p:cNvPr id="11" name="Shape 9"/>
          <p:cNvSpPr/>
          <p:nvPr/>
        </p:nvSpPr>
        <p:spPr>
          <a:xfrm>
            <a:off x="1523962" y="6748272"/>
            <a:ext cx="304792" cy="109728"/>
          </a:xfrm>
          <a:prstGeom prst="rect">
            <a:avLst/>
          </a:prstGeom>
          <a:solidFill>
            <a:srgbClr val="C0392B"/>
          </a:solidFill>
          <a:ln/>
        </p:spPr>
      </p:sp>
      <p:sp>
        <p:nvSpPr>
          <p:cNvPr id="12" name="Shape 10"/>
          <p:cNvSpPr/>
          <p:nvPr/>
        </p:nvSpPr>
        <p:spPr>
          <a:xfrm>
            <a:off x="1828754" y="6748272"/>
            <a:ext cx="304792" cy="109728"/>
          </a:xfrm>
          <a:prstGeom prst="rect">
            <a:avLst/>
          </a:prstGeom>
          <a:solidFill>
            <a:srgbClr val="E67E22"/>
          </a:solidFill>
          <a:ln/>
        </p:spPr>
      </p:sp>
      <p:sp>
        <p:nvSpPr>
          <p:cNvPr id="13" name="Shape 11"/>
          <p:cNvSpPr/>
          <p:nvPr/>
        </p:nvSpPr>
        <p:spPr>
          <a:xfrm>
            <a:off x="2133547" y="6748272"/>
            <a:ext cx="304792" cy="109728"/>
          </a:xfrm>
          <a:prstGeom prst="rect">
            <a:avLst/>
          </a:prstGeom>
          <a:solidFill>
            <a:srgbClr val="27AE60"/>
          </a:solidFill>
          <a:ln/>
        </p:spPr>
      </p:sp>
      <p:sp>
        <p:nvSpPr>
          <p:cNvPr id="14" name="Shape 12"/>
          <p:cNvSpPr/>
          <p:nvPr/>
        </p:nvSpPr>
        <p:spPr>
          <a:xfrm>
            <a:off x="2438339" y="6748272"/>
            <a:ext cx="304792" cy="109728"/>
          </a:xfrm>
          <a:prstGeom prst="rect">
            <a:avLst/>
          </a:prstGeom>
          <a:solidFill>
            <a:srgbClr val="1F618D"/>
          </a:solidFill>
          <a:ln/>
        </p:spPr>
      </p:sp>
      <p:sp>
        <p:nvSpPr>
          <p:cNvPr id="15" name="Shape 13"/>
          <p:cNvSpPr/>
          <p:nvPr/>
        </p:nvSpPr>
        <p:spPr>
          <a:xfrm>
            <a:off x="2743131" y="6748272"/>
            <a:ext cx="304792" cy="109728"/>
          </a:xfrm>
          <a:prstGeom prst="rect">
            <a:avLst/>
          </a:prstGeom>
          <a:solidFill>
            <a:srgbClr val="8E44AD"/>
          </a:solidFill>
          <a:ln/>
        </p:spPr>
      </p:sp>
      <p:sp>
        <p:nvSpPr>
          <p:cNvPr id="16" name="Shape 14"/>
          <p:cNvSpPr/>
          <p:nvPr/>
        </p:nvSpPr>
        <p:spPr>
          <a:xfrm>
            <a:off x="3047924" y="6748272"/>
            <a:ext cx="304792" cy="109728"/>
          </a:xfrm>
          <a:prstGeom prst="rect">
            <a:avLst/>
          </a:prstGeom>
          <a:solidFill>
            <a:srgbClr val="C0392B"/>
          </a:solidFill>
          <a:ln/>
        </p:spPr>
      </p:sp>
      <p:sp>
        <p:nvSpPr>
          <p:cNvPr id="17" name="Shape 15"/>
          <p:cNvSpPr/>
          <p:nvPr/>
        </p:nvSpPr>
        <p:spPr>
          <a:xfrm>
            <a:off x="3352716" y="6748272"/>
            <a:ext cx="304792" cy="109728"/>
          </a:xfrm>
          <a:prstGeom prst="rect">
            <a:avLst/>
          </a:prstGeom>
          <a:solidFill>
            <a:srgbClr val="E67E22"/>
          </a:solidFill>
          <a:ln/>
        </p:spPr>
      </p:sp>
      <p:sp>
        <p:nvSpPr>
          <p:cNvPr id="18" name="Shape 16"/>
          <p:cNvSpPr/>
          <p:nvPr/>
        </p:nvSpPr>
        <p:spPr>
          <a:xfrm>
            <a:off x="3657509" y="6748272"/>
            <a:ext cx="304792" cy="109728"/>
          </a:xfrm>
          <a:prstGeom prst="rect">
            <a:avLst/>
          </a:prstGeom>
          <a:solidFill>
            <a:srgbClr val="27AE60"/>
          </a:solidFill>
          <a:ln/>
        </p:spPr>
      </p:sp>
      <p:sp>
        <p:nvSpPr>
          <p:cNvPr id="19" name="Shape 17"/>
          <p:cNvSpPr/>
          <p:nvPr/>
        </p:nvSpPr>
        <p:spPr>
          <a:xfrm>
            <a:off x="3962301" y="6748272"/>
            <a:ext cx="304792" cy="109728"/>
          </a:xfrm>
          <a:prstGeom prst="rect">
            <a:avLst/>
          </a:prstGeom>
          <a:solidFill>
            <a:srgbClr val="1F618D"/>
          </a:solidFill>
          <a:ln/>
        </p:spPr>
      </p:sp>
      <p:sp>
        <p:nvSpPr>
          <p:cNvPr id="20" name="Shape 18"/>
          <p:cNvSpPr/>
          <p:nvPr/>
        </p:nvSpPr>
        <p:spPr>
          <a:xfrm>
            <a:off x="4267093" y="6748272"/>
            <a:ext cx="304792" cy="109728"/>
          </a:xfrm>
          <a:prstGeom prst="rect">
            <a:avLst/>
          </a:prstGeom>
          <a:solidFill>
            <a:srgbClr val="8E44AD"/>
          </a:solidFill>
          <a:ln/>
        </p:spPr>
      </p:sp>
      <p:sp>
        <p:nvSpPr>
          <p:cNvPr id="21" name="Shape 19"/>
          <p:cNvSpPr/>
          <p:nvPr/>
        </p:nvSpPr>
        <p:spPr>
          <a:xfrm>
            <a:off x="4571886" y="6748272"/>
            <a:ext cx="304792" cy="109728"/>
          </a:xfrm>
          <a:prstGeom prst="rect">
            <a:avLst/>
          </a:prstGeom>
          <a:solidFill>
            <a:srgbClr val="C0392B"/>
          </a:solidFill>
          <a:ln/>
        </p:spPr>
      </p:sp>
      <p:sp>
        <p:nvSpPr>
          <p:cNvPr id="22" name="Shape 20"/>
          <p:cNvSpPr/>
          <p:nvPr/>
        </p:nvSpPr>
        <p:spPr>
          <a:xfrm>
            <a:off x="4876678" y="6748272"/>
            <a:ext cx="304792" cy="109728"/>
          </a:xfrm>
          <a:prstGeom prst="rect">
            <a:avLst/>
          </a:prstGeom>
          <a:solidFill>
            <a:srgbClr val="E67E22"/>
          </a:solidFill>
          <a:ln/>
        </p:spPr>
      </p:sp>
      <p:sp>
        <p:nvSpPr>
          <p:cNvPr id="23" name="Shape 21"/>
          <p:cNvSpPr/>
          <p:nvPr/>
        </p:nvSpPr>
        <p:spPr>
          <a:xfrm>
            <a:off x="5181470" y="6748272"/>
            <a:ext cx="304792" cy="109728"/>
          </a:xfrm>
          <a:prstGeom prst="rect">
            <a:avLst/>
          </a:prstGeom>
          <a:solidFill>
            <a:srgbClr val="27AE60"/>
          </a:solidFill>
          <a:ln/>
        </p:spPr>
      </p:sp>
      <p:sp>
        <p:nvSpPr>
          <p:cNvPr id="24" name="Shape 22"/>
          <p:cNvSpPr/>
          <p:nvPr/>
        </p:nvSpPr>
        <p:spPr>
          <a:xfrm>
            <a:off x="5486263" y="6748272"/>
            <a:ext cx="304792" cy="109728"/>
          </a:xfrm>
          <a:prstGeom prst="rect">
            <a:avLst/>
          </a:prstGeom>
          <a:solidFill>
            <a:srgbClr val="1F618D"/>
          </a:solidFill>
          <a:ln/>
        </p:spPr>
      </p:sp>
      <p:sp>
        <p:nvSpPr>
          <p:cNvPr id="25" name="Shape 23"/>
          <p:cNvSpPr/>
          <p:nvPr/>
        </p:nvSpPr>
        <p:spPr>
          <a:xfrm>
            <a:off x="5791055" y="6748272"/>
            <a:ext cx="304792" cy="109728"/>
          </a:xfrm>
          <a:prstGeom prst="rect">
            <a:avLst/>
          </a:prstGeom>
          <a:solidFill>
            <a:srgbClr val="8E44AD"/>
          </a:solidFill>
          <a:ln/>
        </p:spPr>
      </p:sp>
      <p:sp>
        <p:nvSpPr>
          <p:cNvPr id="26" name="Shape 24"/>
          <p:cNvSpPr/>
          <p:nvPr/>
        </p:nvSpPr>
        <p:spPr>
          <a:xfrm>
            <a:off x="6095848" y="6748272"/>
            <a:ext cx="304792" cy="109728"/>
          </a:xfrm>
          <a:prstGeom prst="rect">
            <a:avLst/>
          </a:prstGeom>
          <a:solidFill>
            <a:srgbClr val="C0392B"/>
          </a:solidFill>
          <a:ln/>
        </p:spPr>
      </p:sp>
      <p:sp>
        <p:nvSpPr>
          <p:cNvPr id="27" name="Shape 25"/>
          <p:cNvSpPr/>
          <p:nvPr/>
        </p:nvSpPr>
        <p:spPr>
          <a:xfrm>
            <a:off x="6400640" y="6748272"/>
            <a:ext cx="304792" cy="109728"/>
          </a:xfrm>
          <a:prstGeom prst="rect">
            <a:avLst/>
          </a:prstGeom>
          <a:solidFill>
            <a:srgbClr val="E67E22"/>
          </a:solidFill>
          <a:ln/>
        </p:spPr>
      </p:sp>
      <p:sp>
        <p:nvSpPr>
          <p:cNvPr id="28" name="Shape 26"/>
          <p:cNvSpPr/>
          <p:nvPr/>
        </p:nvSpPr>
        <p:spPr>
          <a:xfrm>
            <a:off x="6705432" y="6748272"/>
            <a:ext cx="304792" cy="109728"/>
          </a:xfrm>
          <a:prstGeom prst="rect">
            <a:avLst/>
          </a:prstGeom>
          <a:solidFill>
            <a:srgbClr val="27AE60"/>
          </a:solidFill>
          <a:ln/>
        </p:spPr>
      </p:sp>
      <p:sp>
        <p:nvSpPr>
          <p:cNvPr id="29" name="Shape 27"/>
          <p:cNvSpPr/>
          <p:nvPr/>
        </p:nvSpPr>
        <p:spPr>
          <a:xfrm>
            <a:off x="7010225" y="6748272"/>
            <a:ext cx="304792" cy="109728"/>
          </a:xfrm>
          <a:prstGeom prst="rect">
            <a:avLst/>
          </a:prstGeom>
          <a:solidFill>
            <a:srgbClr val="1F618D"/>
          </a:solidFill>
          <a:ln/>
        </p:spPr>
      </p:sp>
      <p:sp>
        <p:nvSpPr>
          <p:cNvPr id="30" name="Shape 28"/>
          <p:cNvSpPr/>
          <p:nvPr/>
        </p:nvSpPr>
        <p:spPr>
          <a:xfrm>
            <a:off x="7315017" y="6748272"/>
            <a:ext cx="304792" cy="109728"/>
          </a:xfrm>
          <a:prstGeom prst="rect">
            <a:avLst/>
          </a:prstGeom>
          <a:solidFill>
            <a:srgbClr val="8E44AD"/>
          </a:solidFill>
          <a:ln/>
        </p:spPr>
      </p:sp>
      <p:sp>
        <p:nvSpPr>
          <p:cNvPr id="31" name="Shape 29"/>
          <p:cNvSpPr/>
          <p:nvPr/>
        </p:nvSpPr>
        <p:spPr>
          <a:xfrm>
            <a:off x="7619809" y="6748272"/>
            <a:ext cx="304792" cy="109728"/>
          </a:xfrm>
          <a:prstGeom prst="rect">
            <a:avLst/>
          </a:prstGeom>
          <a:solidFill>
            <a:srgbClr val="C0392B"/>
          </a:solidFill>
          <a:ln/>
        </p:spPr>
      </p:sp>
      <p:sp>
        <p:nvSpPr>
          <p:cNvPr id="32" name="Shape 30"/>
          <p:cNvSpPr/>
          <p:nvPr/>
        </p:nvSpPr>
        <p:spPr>
          <a:xfrm>
            <a:off x="7924602" y="6748272"/>
            <a:ext cx="304792" cy="109728"/>
          </a:xfrm>
          <a:prstGeom prst="rect">
            <a:avLst/>
          </a:prstGeom>
          <a:solidFill>
            <a:srgbClr val="E67E22"/>
          </a:solidFill>
          <a:ln/>
        </p:spPr>
      </p:sp>
      <p:sp>
        <p:nvSpPr>
          <p:cNvPr id="33" name="Shape 31"/>
          <p:cNvSpPr/>
          <p:nvPr/>
        </p:nvSpPr>
        <p:spPr>
          <a:xfrm>
            <a:off x="8229394" y="6748272"/>
            <a:ext cx="304792" cy="109728"/>
          </a:xfrm>
          <a:prstGeom prst="rect">
            <a:avLst/>
          </a:prstGeom>
          <a:solidFill>
            <a:srgbClr val="27AE60"/>
          </a:solidFill>
          <a:ln/>
        </p:spPr>
      </p:sp>
      <p:sp>
        <p:nvSpPr>
          <p:cNvPr id="34" name="Shape 32"/>
          <p:cNvSpPr/>
          <p:nvPr/>
        </p:nvSpPr>
        <p:spPr>
          <a:xfrm>
            <a:off x="8534187" y="6748272"/>
            <a:ext cx="304792" cy="109728"/>
          </a:xfrm>
          <a:prstGeom prst="rect">
            <a:avLst/>
          </a:prstGeom>
          <a:solidFill>
            <a:srgbClr val="1F618D"/>
          </a:solidFill>
          <a:ln/>
        </p:spPr>
      </p:sp>
      <p:sp>
        <p:nvSpPr>
          <p:cNvPr id="35" name="Shape 33"/>
          <p:cNvSpPr/>
          <p:nvPr/>
        </p:nvSpPr>
        <p:spPr>
          <a:xfrm>
            <a:off x="8838979" y="6748272"/>
            <a:ext cx="304792" cy="109728"/>
          </a:xfrm>
          <a:prstGeom prst="rect">
            <a:avLst/>
          </a:prstGeom>
          <a:solidFill>
            <a:srgbClr val="8E44AD"/>
          </a:solidFill>
          <a:ln/>
        </p:spPr>
      </p:sp>
      <p:sp>
        <p:nvSpPr>
          <p:cNvPr id="36" name="Shape 34"/>
          <p:cNvSpPr/>
          <p:nvPr/>
        </p:nvSpPr>
        <p:spPr>
          <a:xfrm>
            <a:off x="9143771" y="6748272"/>
            <a:ext cx="304792" cy="109728"/>
          </a:xfrm>
          <a:prstGeom prst="rect">
            <a:avLst/>
          </a:prstGeom>
          <a:solidFill>
            <a:srgbClr val="C0392B"/>
          </a:solidFill>
          <a:ln/>
        </p:spPr>
      </p:sp>
      <p:sp>
        <p:nvSpPr>
          <p:cNvPr id="37" name="Shape 35"/>
          <p:cNvSpPr/>
          <p:nvPr/>
        </p:nvSpPr>
        <p:spPr>
          <a:xfrm>
            <a:off x="9448564" y="6748272"/>
            <a:ext cx="304792" cy="109728"/>
          </a:xfrm>
          <a:prstGeom prst="rect">
            <a:avLst/>
          </a:prstGeom>
          <a:solidFill>
            <a:srgbClr val="E67E22"/>
          </a:solidFill>
          <a:ln/>
        </p:spPr>
      </p:sp>
      <p:sp>
        <p:nvSpPr>
          <p:cNvPr id="38" name="Shape 36"/>
          <p:cNvSpPr/>
          <p:nvPr/>
        </p:nvSpPr>
        <p:spPr>
          <a:xfrm>
            <a:off x="9753356" y="6748272"/>
            <a:ext cx="304792" cy="109728"/>
          </a:xfrm>
          <a:prstGeom prst="rect">
            <a:avLst/>
          </a:prstGeom>
          <a:solidFill>
            <a:srgbClr val="27AE60"/>
          </a:solidFill>
          <a:ln/>
        </p:spPr>
      </p:sp>
      <p:sp>
        <p:nvSpPr>
          <p:cNvPr id="39" name="Shape 37"/>
          <p:cNvSpPr/>
          <p:nvPr/>
        </p:nvSpPr>
        <p:spPr>
          <a:xfrm>
            <a:off x="10058149" y="6748272"/>
            <a:ext cx="304792" cy="109728"/>
          </a:xfrm>
          <a:prstGeom prst="rect">
            <a:avLst/>
          </a:prstGeom>
          <a:solidFill>
            <a:srgbClr val="1F618D"/>
          </a:solidFill>
          <a:ln/>
        </p:spPr>
      </p:sp>
      <p:sp>
        <p:nvSpPr>
          <p:cNvPr id="40" name="Shape 38"/>
          <p:cNvSpPr/>
          <p:nvPr/>
        </p:nvSpPr>
        <p:spPr>
          <a:xfrm>
            <a:off x="10362941" y="6748272"/>
            <a:ext cx="304792" cy="109728"/>
          </a:xfrm>
          <a:prstGeom prst="rect">
            <a:avLst/>
          </a:prstGeom>
          <a:solidFill>
            <a:srgbClr val="8E44AD"/>
          </a:solidFill>
          <a:ln/>
        </p:spPr>
      </p:sp>
      <p:sp>
        <p:nvSpPr>
          <p:cNvPr id="41" name="Shape 39"/>
          <p:cNvSpPr/>
          <p:nvPr/>
        </p:nvSpPr>
        <p:spPr>
          <a:xfrm>
            <a:off x="10667733" y="6748272"/>
            <a:ext cx="304792" cy="109728"/>
          </a:xfrm>
          <a:prstGeom prst="rect">
            <a:avLst/>
          </a:prstGeom>
          <a:solidFill>
            <a:srgbClr val="C0392B"/>
          </a:solidFill>
          <a:ln/>
        </p:spPr>
      </p:sp>
      <p:sp>
        <p:nvSpPr>
          <p:cNvPr id="42" name="Shape 40"/>
          <p:cNvSpPr/>
          <p:nvPr/>
        </p:nvSpPr>
        <p:spPr>
          <a:xfrm>
            <a:off x="10972526" y="6748272"/>
            <a:ext cx="304792" cy="109728"/>
          </a:xfrm>
          <a:prstGeom prst="rect">
            <a:avLst/>
          </a:prstGeom>
          <a:solidFill>
            <a:srgbClr val="E67E22"/>
          </a:solidFill>
          <a:ln/>
        </p:spPr>
      </p:sp>
      <p:sp>
        <p:nvSpPr>
          <p:cNvPr id="43" name="Shape 41"/>
          <p:cNvSpPr/>
          <p:nvPr/>
        </p:nvSpPr>
        <p:spPr>
          <a:xfrm>
            <a:off x="11277318" y="6748272"/>
            <a:ext cx="304792" cy="109728"/>
          </a:xfrm>
          <a:prstGeom prst="rect">
            <a:avLst/>
          </a:prstGeom>
          <a:solidFill>
            <a:srgbClr val="27AE60"/>
          </a:solidFill>
          <a:ln/>
        </p:spPr>
      </p:sp>
      <p:sp>
        <p:nvSpPr>
          <p:cNvPr id="44" name="Shape 42"/>
          <p:cNvSpPr/>
          <p:nvPr/>
        </p:nvSpPr>
        <p:spPr>
          <a:xfrm>
            <a:off x="11582110" y="6748272"/>
            <a:ext cx="304792" cy="109728"/>
          </a:xfrm>
          <a:prstGeom prst="rect">
            <a:avLst/>
          </a:prstGeom>
          <a:solidFill>
            <a:srgbClr val="1F618D"/>
          </a:solidFill>
          <a:ln/>
        </p:spPr>
      </p:sp>
      <p:sp>
        <p:nvSpPr>
          <p:cNvPr id="45" name="Shape 43"/>
          <p:cNvSpPr/>
          <p:nvPr/>
        </p:nvSpPr>
        <p:spPr>
          <a:xfrm>
            <a:off x="11886903" y="6748272"/>
            <a:ext cx="304792" cy="109728"/>
          </a:xfrm>
          <a:prstGeom prst="rect">
            <a:avLst/>
          </a:prstGeom>
          <a:solidFill>
            <a:srgbClr val="8E44AD"/>
          </a:solidFill>
          <a:ln/>
        </p:spPr>
      </p:sp>
      <p:sp>
        <p:nvSpPr>
          <p:cNvPr id="46" name="Text 44"/>
          <p:cNvSpPr txBox="1"/>
          <p:nvPr/>
        </p:nvSpPr>
        <p:spPr>
          <a:xfrm>
            <a:off x="548640" y="1645920"/>
            <a:ext cx="11094415" cy="461772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One count per booth. The booth file repeats each booth once for each of its three leading 2024 parties, and each booth is counted only once.</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Party names matched to the declared result. In nine Lok Sabha seats a party name in the booth file differed from the declared result and was matched to it, with evidence. After matching, the top two in all 40 seats are the declared winner and runner-up.</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Titles are not surnames. Devi, Kumari and Khatun say nothing about caste and are set aside, and caste is read from the father's or husband's surname.</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Seats are joined by number: Bihar has two Kalyanpurs and two Pipras.</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A second program, written separately, recomputes every headline figure from the raw files before publication. Only counts are published, never a name, EPIC number or address.</a:t>
            </a:r>
            <a:endParaRPr lang="en-US" sz="15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8E2F25"/>
        </a:solidFill>
      </p:bgPr>
    </p:bg>
    <p:spTree>
      <p:nvGrpSpPr>
        <p:cNvPr id="1" name=""/>
        <p:cNvGrpSpPr/>
        <p:nvPr/>
      </p:nvGrpSpPr>
      <p:grpSpPr>
        <a:xfrm>
          <a:off x="0" y="0"/>
          <a:ext cx="0" cy="0"/>
          <a:chOff x="0" y="0"/>
          <a:chExt cx="0" cy="0"/>
        </a:xfrm>
      </p:grpSpPr>
      <p:sp>
        <p:nvSpPr>
          <p:cNvPr id="2" name="Text 0"/>
          <p:cNvSpPr txBox="1"/>
          <p:nvPr/>
        </p:nvSpPr>
        <p:spPr>
          <a:xfrm>
            <a:off x="548640" y="1280160"/>
            <a:ext cx="11094415" cy="109728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The full analysis</a:t>
            </a:r>
            <a:endParaRPr lang="en-US" sz="3400" dirty="0"/>
          </a:p>
        </p:txBody>
      </p:sp>
      <p:sp>
        <p:nvSpPr>
          <p:cNvPr id="3" name="Text 1"/>
          <p:cNvSpPr txBox="1"/>
          <p:nvPr/>
        </p:nvSpPr>
        <p:spPr>
          <a:xfrm>
            <a:off x="548640" y="2743200"/>
            <a:ext cx="11094415" cy="2377440"/>
          </a:xfrm>
          <a:prstGeom prst="rect">
            <a:avLst/>
          </a:prstGeom>
          <a:noFill/>
          <a:ln/>
        </p:spPr>
        <p:txBody>
          <a:bodyPr wrap="square" lIns="0" tIns="0" rIns="0" bIns="0" rtlCol="0" anchor="t"/>
          <a:lstStyle/>
          <a:p>
            <a:pPr indent="0" marL="0">
              <a:spcAft>
                <a:spcPts val="1000"/>
              </a:spcAft>
              <a:buNone/>
            </a:pPr>
            <a:r>
              <a:rPr lang="en-US" sz="1700" dirty="0">
                <a:solidFill>
                  <a:srgbClr val="F5D6C6"/>
                </a:solidFill>
                <a:latin typeface="Calibri" pitchFamily="34" charset="0"/>
                <a:ea typeface="Calibri" pitchFamily="34" charset="-122"/>
                <a:cs typeface="Calibri" pitchFamily="34" charset="-120"/>
              </a:rPr>
              <a:t>The dashboard, the booth explorer for every constituency and booth, and the full report with a chapter for each of the 38 districts, are published online alongside this deck.</a:t>
            </a:r>
            <a:endParaRPr lang="en-US" sz="1700" dirty="0"/>
          </a:p>
          <a:p>
            <a:pPr indent="0" marL="0">
              <a:spcAft>
                <a:spcPts val="1000"/>
              </a:spcAft>
              <a:buNone/>
            </a:pPr>
            <a:r>
              <a:rPr lang="en-US" sz="1700" dirty="0">
                <a:solidFill>
                  <a:srgbClr val="F5D6C6"/>
                </a:solidFill>
                <a:latin typeface="Calibri" pitchFamily="34" charset="0"/>
                <a:ea typeface="Calibri" pitchFamily="34" charset="-122"/>
                <a:cs typeface="Calibri" pitchFamily="34" charset="-120"/>
              </a:rPr>
              <a:t>PinPoint Ventures</a:t>
            </a:r>
            <a:endParaRPr lang="en-US" sz="1700" dirty="0"/>
          </a:p>
        </p:txBody>
      </p:sp>
      <p:sp>
        <p:nvSpPr>
          <p:cNvPr id="4" name="Shape 2"/>
          <p:cNvSpPr/>
          <p:nvPr/>
        </p:nvSpPr>
        <p:spPr>
          <a:xfrm>
            <a:off x="0" y="6748272"/>
            <a:ext cx="304792" cy="109728"/>
          </a:xfrm>
          <a:prstGeom prst="rect">
            <a:avLst/>
          </a:prstGeom>
          <a:solidFill>
            <a:srgbClr val="C0392B"/>
          </a:solidFill>
          <a:ln/>
        </p:spPr>
      </p:sp>
      <p:sp>
        <p:nvSpPr>
          <p:cNvPr id="5" name="Shape 3"/>
          <p:cNvSpPr/>
          <p:nvPr/>
        </p:nvSpPr>
        <p:spPr>
          <a:xfrm>
            <a:off x="304792" y="6748272"/>
            <a:ext cx="304792" cy="109728"/>
          </a:xfrm>
          <a:prstGeom prst="rect">
            <a:avLst/>
          </a:prstGeom>
          <a:solidFill>
            <a:srgbClr val="E67E22"/>
          </a:solidFill>
          <a:ln/>
        </p:spPr>
      </p:sp>
      <p:sp>
        <p:nvSpPr>
          <p:cNvPr id="6" name="Shape 4"/>
          <p:cNvSpPr/>
          <p:nvPr/>
        </p:nvSpPr>
        <p:spPr>
          <a:xfrm>
            <a:off x="609585" y="6748272"/>
            <a:ext cx="304792" cy="109728"/>
          </a:xfrm>
          <a:prstGeom prst="rect">
            <a:avLst/>
          </a:prstGeom>
          <a:solidFill>
            <a:srgbClr val="27AE60"/>
          </a:solidFill>
          <a:ln/>
        </p:spPr>
      </p:sp>
      <p:sp>
        <p:nvSpPr>
          <p:cNvPr id="7" name="Shape 5"/>
          <p:cNvSpPr/>
          <p:nvPr/>
        </p:nvSpPr>
        <p:spPr>
          <a:xfrm>
            <a:off x="914377" y="6748272"/>
            <a:ext cx="304792" cy="109728"/>
          </a:xfrm>
          <a:prstGeom prst="rect">
            <a:avLst/>
          </a:prstGeom>
          <a:solidFill>
            <a:srgbClr val="1F618D"/>
          </a:solidFill>
          <a:ln/>
        </p:spPr>
      </p:sp>
      <p:sp>
        <p:nvSpPr>
          <p:cNvPr id="8" name="Shape 6"/>
          <p:cNvSpPr/>
          <p:nvPr/>
        </p:nvSpPr>
        <p:spPr>
          <a:xfrm>
            <a:off x="1219170" y="6748272"/>
            <a:ext cx="304792" cy="109728"/>
          </a:xfrm>
          <a:prstGeom prst="rect">
            <a:avLst/>
          </a:prstGeom>
          <a:solidFill>
            <a:srgbClr val="8E44AD"/>
          </a:solidFill>
          <a:ln/>
        </p:spPr>
      </p:sp>
      <p:sp>
        <p:nvSpPr>
          <p:cNvPr id="9" name="Shape 7"/>
          <p:cNvSpPr/>
          <p:nvPr/>
        </p:nvSpPr>
        <p:spPr>
          <a:xfrm>
            <a:off x="1523962" y="6748272"/>
            <a:ext cx="304792" cy="109728"/>
          </a:xfrm>
          <a:prstGeom prst="rect">
            <a:avLst/>
          </a:prstGeom>
          <a:solidFill>
            <a:srgbClr val="C0392B"/>
          </a:solidFill>
          <a:ln/>
        </p:spPr>
      </p:sp>
      <p:sp>
        <p:nvSpPr>
          <p:cNvPr id="10" name="Shape 8"/>
          <p:cNvSpPr/>
          <p:nvPr/>
        </p:nvSpPr>
        <p:spPr>
          <a:xfrm>
            <a:off x="1828754" y="6748272"/>
            <a:ext cx="304792" cy="109728"/>
          </a:xfrm>
          <a:prstGeom prst="rect">
            <a:avLst/>
          </a:prstGeom>
          <a:solidFill>
            <a:srgbClr val="E67E22"/>
          </a:solidFill>
          <a:ln/>
        </p:spPr>
      </p:sp>
      <p:sp>
        <p:nvSpPr>
          <p:cNvPr id="11" name="Shape 9"/>
          <p:cNvSpPr/>
          <p:nvPr/>
        </p:nvSpPr>
        <p:spPr>
          <a:xfrm>
            <a:off x="2133547" y="6748272"/>
            <a:ext cx="304792" cy="109728"/>
          </a:xfrm>
          <a:prstGeom prst="rect">
            <a:avLst/>
          </a:prstGeom>
          <a:solidFill>
            <a:srgbClr val="27AE60"/>
          </a:solidFill>
          <a:ln/>
        </p:spPr>
      </p:sp>
      <p:sp>
        <p:nvSpPr>
          <p:cNvPr id="12" name="Shape 10"/>
          <p:cNvSpPr/>
          <p:nvPr/>
        </p:nvSpPr>
        <p:spPr>
          <a:xfrm>
            <a:off x="2438339" y="6748272"/>
            <a:ext cx="304792" cy="109728"/>
          </a:xfrm>
          <a:prstGeom prst="rect">
            <a:avLst/>
          </a:prstGeom>
          <a:solidFill>
            <a:srgbClr val="1F618D"/>
          </a:solidFill>
          <a:ln/>
        </p:spPr>
      </p:sp>
      <p:sp>
        <p:nvSpPr>
          <p:cNvPr id="13" name="Shape 11"/>
          <p:cNvSpPr/>
          <p:nvPr/>
        </p:nvSpPr>
        <p:spPr>
          <a:xfrm>
            <a:off x="2743131" y="6748272"/>
            <a:ext cx="304792" cy="109728"/>
          </a:xfrm>
          <a:prstGeom prst="rect">
            <a:avLst/>
          </a:prstGeom>
          <a:solidFill>
            <a:srgbClr val="8E44AD"/>
          </a:solidFill>
          <a:ln/>
        </p:spPr>
      </p:sp>
      <p:sp>
        <p:nvSpPr>
          <p:cNvPr id="14" name="Shape 12"/>
          <p:cNvSpPr/>
          <p:nvPr/>
        </p:nvSpPr>
        <p:spPr>
          <a:xfrm>
            <a:off x="3047924" y="6748272"/>
            <a:ext cx="304792" cy="109728"/>
          </a:xfrm>
          <a:prstGeom prst="rect">
            <a:avLst/>
          </a:prstGeom>
          <a:solidFill>
            <a:srgbClr val="C0392B"/>
          </a:solidFill>
          <a:ln/>
        </p:spPr>
      </p:sp>
      <p:sp>
        <p:nvSpPr>
          <p:cNvPr id="15" name="Shape 13"/>
          <p:cNvSpPr/>
          <p:nvPr/>
        </p:nvSpPr>
        <p:spPr>
          <a:xfrm>
            <a:off x="3352716" y="6748272"/>
            <a:ext cx="304792" cy="109728"/>
          </a:xfrm>
          <a:prstGeom prst="rect">
            <a:avLst/>
          </a:prstGeom>
          <a:solidFill>
            <a:srgbClr val="E67E22"/>
          </a:solidFill>
          <a:ln/>
        </p:spPr>
      </p:sp>
      <p:sp>
        <p:nvSpPr>
          <p:cNvPr id="16" name="Shape 14"/>
          <p:cNvSpPr/>
          <p:nvPr/>
        </p:nvSpPr>
        <p:spPr>
          <a:xfrm>
            <a:off x="3657509" y="6748272"/>
            <a:ext cx="304792" cy="109728"/>
          </a:xfrm>
          <a:prstGeom prst="rect">
            <a:avLst/>
          </a:prstGeom>
          <a:solidFill>
            <a:srgbClr val="27AE60"/>
          </a:solidFill>
          <a:ln/>
        </p:spPr>
      </p:sp>
      <p:sp>
        <p:nvSpPr>
          <p:cNvPr id="17" name="Shape 15"/>
          <p:cNvSpPr/>
          <p:nvPr/>
        </p:nvSpPr>
        <p:spPr>
          <a:xfrm>
            <a:off x="3962301" y="6748272"/>
            <a:ext cx="304792" cy="109728"/>
          </a:xfrm>
          <a:prstGeom prst="rect">
            <a:avLst/>
          </a:prstGeom>
          <a:solidFill>
            <a:srgbClr val="1F618D"/>
          </a:solidFill>
          <a:ln/>
        </p:spPr>
      </p:sp>
      <p:sp>
        <p:nvSpPr>
          <p:cNvPr id="18" name="Shape 16"/>
          <p:cNvSpPr/>
          <p:nvPr/>
        </p:nvSpPr>
        <p:spPr>
          <a:xfrm>
            <a:off x="4267093" y="6748272"/>
            <a:ext cx="304792" cy="109728"/>
          </a:xfrm>
          <a:prstGeom prst="rect">
            <a:avLst/>
          </a:prstGeom>
          <a:solidFill>
            <a:srgbClr val="8E44AD"/>
          </a:solidFill>
          <a:ln/>
        </p:spPr>
      </p:sp>
      <p:sp>
        <p:nvSpPr>
          <p:cNvPr id="19" name="Shape 17"/>
          <p:cNvSpPr/>
          <p:nvPr/>
        </p:nvSpPr>
        <p:spPr>
          <a:xfrm>
            <a:off x="4571886" y="6748272"/>
            <a:ext cx="304792" cy="109728"/>
          </a:xfrm>
          <a:prstGeom prst="rect">
            <a:avLst/>
          </a:prstGeom>
          <a:solidFill>
            <a:srgbClr val="C0392B"/>
          </a:solidFill>
          <a:ln/>
        </p:spPr>
      </p:sp>
      <p:sp>
        <p:nvSpPr>
          <p:cNvPr id="20" name="Shape 18"/>
          <p:cNvSpPr/>
          <p:nvPr/>
        </p:nvSpPr>
        <p:spPr>
          <a:xfrm>
            <a:off x="4876678" y="6748272"/>
            <a:ext cx="304792" cy="109728"/>
          </a:xfrm>
          <a:prstGeom prst="rect">
            <a:avLst/>
          </a:prstGeom>
          <a:solidFill>
            <a:srgbClr val="E67E22"/>
          </a:solidFill>
          <a:ln/>
        </p:spPr>
      </p:sp>
      <p:sp>
        <p:nvSpPr>
          <p:cNvPr id="21" name="Shape 19"/>
          <p:cNvSpPr/>
          <p:nvPr/>
        </p:nvSpPr>
        <p:spPr>
          <a:xfrm>
            <a:off x="5181470" y="6748272"/>
            <a:ext cx="304792" cy="109728"/>
          </a:xfrm>
          <a:prstGeom prst="rect">
            <a:avLst/>
          </a:prstGeom>
          <a:solidFill>
            <a:srgbClr val="27AE60"/>
          </a:solidFill>
          <a:ln/>
        </p:spPr>
      </p:sp>
      <p:sp>
        <p:nvSpPr>
          <p:cNvPr id="22" name="Shape 20"/>
          <p:cNvSpPr/>
          <p:nvPr/>
        </p:nvSpPr>
        <p:spPr>
          <a:xfrm>
            <a:off x="5486263" y="6748272"/>
            <a:ext cx="304792" cy="109728"/>
          </a:xfrm>
          <a:prstGeom prst="rect">
            <a:avLst/>
          </a:prstGeom>
          <a:solidFill>
            <a:srgbClr val="1F618D"/>
          </a:solidFill>
          <a:ln/>
        </p:spPr>
      </p:sp>
      <p:sp>
        <p:nvSpPr>
          <p:cNvPr id="23" name="Shape 21"/>
          <p:cNvSpPr/>
          <p:nvPr/>
        </p:nvSpPr>
        <p:spPr>
          <a:xfrm>
            <a:off x="5791055" y="6748272"/>
            <a:ext cx="304792" cy="109728"/>
          </a:xfrm>
          <a:prstGeom prst="rect">
            <a:avLst/>
          </a:prstGeom>
          <a:solidFill>
            <a:srgbClr val="8E44AD"/>
          </a:solidFill>
          <a:ln/>
        </p:spPr>
      </p:sp>
      <p:sp>
        <p:nvSpPr>
          <p:cNvPr id="24" name="Shape 22"/>
          <p:cNvSpPr/>
          <p:nvPr/>
        </p:nvSpPr>
        <p:spPr>
          <a:xfrm>
            <a:off x="6095848" y="6748272"/>
            <a:ext cx="304792" cy="109728"/>
          </a:xfrm>
          <a:prstGeom prst="rect">
            <a:avLst/>
          </a:prstGeom>
          <a:solidFill>
            <a:srgbClr val="C0392B"/>
          </a:solidFill>
          <a:ln/>
        </p:spPr>
      </p:sp>
      <p:sp>
        <p:nvSpPr>
          <p:cNvPr id="25" name="Shape 23"/>
          <p:cNvSpPr/>
          <p:nvPr/>
        </p:nvSpPr>
        <p:spPr>
          <a:xfrm>
            <a:off x="6400640" y="6748272"/>
            <a:ext cx="304792" cy="109728"/>
          </a:xfrm>
          <a:prstGeom prst="rect">
            <a:avLst/>
          </a:prstGeom>
          <a:solidFill>
            <a:srgbClr val="E67E22"/>
          </a:solidFill>
          <a:ln/>
        </p:spPr>
      </p:sp>
      <p:sp>
        <p:nvSpPr>
          <p:cNvPr id="26" name="Shape 24"/>
          <p:cNvSpPr/>
          <p:nvPr/>
        </p:nvSpPr>
        <p:spPr>
          <a:xfrm>
            <a:off x="6705432" y="6748272"/>
            <a:ext cx="304792" cy="109728"/>
          </a:xfrm>
          <a:prstGeom prst="rect">
            <a:avLst/>
          </a:prstGeom>
          <a:solidFill>
            <a:srgbClr val="27AE60"/>
          </a:solidFill>
          <a:ln/>
        </p:spPr>
      </p:sp>
      <p:sp>
        <p:nvSpPr>
          <p:cNvPr id="27" name="Shape 25"/>
          <p:cNvSpPr/>
          <p:nvPr/>
        </p:nvSpPr>
        <p:spPr>
          <a:xfrm>
            <a:off x="7010225" y="6748272"/>
            <a:ext cx="304792" cy="109728"/>
          </a:xfrm>
          <a:prstGeom prst="rect">
            <a:avLst/>
          </a:prstGeom>
          <a:solidFill>
            <a:srgbClr val="1F618D"/>
          </a:solidFill>
          <a:ln/>
        </p:spPr>
      </p:sp>
      <p:sp>
        <p:nvSpPr>
          <p:cNvPr id="28" name="Shape 26"/>
          <p:cNvSpPr/>
          <p:nvPr/>
        </p:nvSpPr>
        <p:spPr>
          <a:xfrm>
            <a:off x="7315017" y="6748272"/>
            <a:ext cx="304792" cy="109728"/>
          </a:xfrm>
          <a:prstGeom prst="rect">
            <a:avLst/>
          </a:prstGeom>
          <a:solidFill>
            <a:srgbClr val="8E44AD"/>
          </a:solidFill>
          <a:ln/>
        </p:spPr>
      </p:sp>
      <p:sp>
        <p:nvSpPr>
          <p:cNvPr id="29" name="Shape 27"/>
          <p:cNvSpPr/>
          <p:nvPr/>
        </p:nvSpPr>
        <p:spPr>
          <a:xfrm>
            <a:off x="7619809" y="6748272"/>
            <a:ext cx="304792" cy="109728"/>
          </a:xfrm>
          <a:prstGeom prst="rect">
            <a:avLst/>
          </a:prstGeom>
          <a:solidFill>
            <a:srgbClr val="C0392B"/>
          </a:solidFill>
          <a:ln/>
        </p:spPr>
      </p:sp>
      <p:sp>
        <p:nvSpPr>
          <p:cNvPr id="30" name="Shape 28"/>
          <p:cNvSpPr/>
          <p:nvPr/>
        </p:nvSpPr>
        <p:spPr>
          <a:xfrm>
            <a:off x="7924602" y="6748272"/>
            <a:ext cx="304792" cy="109728"/>
          </a:xfrm>
          <a:prstGeom prst="rect">
            <a:avLst/>
          </a:prstGeom>
          <a:solidFill>
            <a:srgbClr val="E67E22"/>
          </a:solidFill>
          <a:ln/>
        </p:spPr>
      </p:sp>
      <p:sp>
        <p:nvSpPr>
          <p:cNvPr id="31" name="Shape 29"/>
          <p:cNvSpPr/>
          <p:nvPr/>
        </p:nvSpPr>
        <p:spPr>
          <a:xfrm>
            <a:off x="8229394" y="6748272"/>
            <a:ext cx="304792" cy="109728"/>
          </a:xfrm>
          <a:prstGeom prst="rect">
            <a:avLst/>
          </a:prstGeom>
          <a:solidFill>
            <a:srgbClr val="27AE60"/>
          </a:solidFill>
          <a:ln/>
        </p:spPr>
      </p:sp>
      <p:sp>
        <p:nvSpPr>
          <p:cNvPr id="32" name="Shape 30"/>
          <p:cNvSpPr/>
          <p:nvPr/>
        </p:nvSpPr>
        <p:spPr>
          <a:xfrm>
            <a:off x="8534187" y="6748272"/>
            <a:ext cx="304792" cy="109728"/>
          </a:xfrm>
          <a:prstGeom prst="rect">
            <a:avLst/>
          </a:prstGeom>
          <a:solidFill>
            <a:srgbClr val="1F618D"/>
          </a:solidFill>
          <a:ln/>
        </p:spPr>
      </p:sp>
      <p:sp>
        <p:nvSpPr>
          <p:cNvPr id="33" name="Shape 31"/>
          <p:cNvSpPr/>
          <p:nvPr/>
        </p:nvSpPr>
        <p:spPr>
          <a:xfrm>
            <a:off x="8838979" y="6748272"/>
            <a:ext cx="304792" cy="109728"/>
          </a:xfrm>
          <a:prstGeom prst="rect">
            <a:avLst/>
          </a:prstGeom>
          <a:solidFill>
            <a:srgbClr val="8E44AD"/>
          </a:solidFill>
          <a:ln/>
        </p:spPr>
      </p:sp>
      <p:sp>
        <p:nvSpPr>
          <p:cNvPr id="34" name="Shape 32"/>
          <p:cNvSpPr/>
          <p:nvPr/>
        </p:nvSpPr>
        <p:spPr>
          <a:xfrm>
            <a:off x="9143771" y="6748272"/>
            <a:ext cx="304792" cy="109728"/>
          </a:xfrm>
          <a:prstGeom prst="rect">
            <a:avLst/>
          </a:prstGeom>
          <a:solidFill>
            <a:srgbClr val="C0392B"/>
          </a:solidFill>
          <a:ln/>
        </p:spPr>
      </p:sp>
      <p:sp>
        <p:nvSpPr>
          <p:cNvPr id="35" name="Shape 33"/>
          <p:cNvSpPr/>
          <p:nvPr/>
        </p:nvSpPr>
        <p:spPr>
          <a:xfrm>
            <a:off x="9448564" y="6748272"/>
            <a:ext cx="304792" cy="109728"/>
          </a:xfrm>
          <a:prstGeom prst="rect">
            <a:avLst/>
          </a:prstGeom>
          <a:solidFill>
            <a:srgbClr val="E67E22"/>
          </a:solidFill>
          <a:ln/>
        </p:spPr>
      </p:sp>
      <p:sp>
        <p:nvSpPr>
          <p:cNvPr id="36" name="Shape 34"/>
          <p:cNvSpPr/>
          <p:nvPr/>
        </p:nvSpPr>
        <p:spPr>
          <a:xfrm>
            <a:off x="9753356" y="6748272"/>
            <a:ext cx="304792" cy="109728"/>
          </a:xfrm>
          <a:prstGeom prst="rect">
            <a:avLst/>
          </a:prstGeom>
          <a:solidFill>
            <a:srgbClr val="27AE60"/>
          </a:solidFill>
          <a:ln/>
        </p:spPr>
      </p:sp>
      <p:sp>
        <p:nvSpPr>
          <p:cNvPr id="37" name="Shape 35"/>
          <p:cNvSpPr/>
          <p:nvPr/>
        </p:nvSpPr>
        <p:spPr>
          <a:xfrm>
            <a:off x="10058149" y="6748272"/>
            <a:ext cx="304792" cy="109728"/>
          </a:xfrm>
          <a:prstGeom prst="rect">
            <a:avLst/>
          </a:prstGeom>
          <a:solidFill>
            <a:srgbClr val="1F618D"/>
          </a:solidFill>
          <a:ln/>
        </p:spPr>
      </p:sp>
      <p:sp>
        <p:nvSpPr>
          <p:cNvPr id="38" name="Shape 36"/>
          <p:cNvSpPr/>
          <p:nvPr/>
        </p:nvSpPr>
        <p:spPr>
          <a:xfrm>
            <a:off x="10362941" y="6748272"/>
            <a:ext cx="304792" cy="109728"/>
          </a:xfrm>
          <a:prstGeom prst="rect">
            <a:avLst/>
          </a:prstGeom>
          <a:solidFill>
            <a:srgbClr val="8E44AD"/>
          </a:solidFill>
          <a:ln/>
        </p:spPr>
      </p:sp>
      <p:sp>
        <p:nvSpPr>
          <p:cNvPr id="39" name="Shape 37"/>
          <p:cNvSpPr/>
          <p:nvPr/>
        </p:nvSpPr>
        <p:spPr>
          <a:xfrm>
            <a:off x="10667733" y="6748272"/>
            <a:ext cx="304792" cy="109728"/>
          </a:xfrm>
          <a:prstGeom prst="rect">
            <a:avLst/>
          </a:prstGeom>
          <a:solidFill>
            <a:srgbClr val="C0392B"/>
          </a:solidFill>
          <a:ln/>
        </p:spPr>
      </p:sp>
      <p:sp>
        <p:nvSpPr>
          <p:cNvPr id="40" name="Shape 38"/>
          <p:cNvSpPr/>
          <p:nvPr/>
        </p:nvSpPr>
        <p:spPr>
          <a:xfrm>
            <a:off x="10972526" y="6748272"/>
            <a:ext cx="304792" cy="109728"/>
          </a:xfrm>
          <a:prstGeom prst="rect">
            <a:avLst/>
          </a:prstGeom>
          <a:solidFill>
            <a:srgbClr val="E67E22"/>
          </a:solidFill>
          <a:ln/>
        </p:spPr>
      </p:sp>
      <p:sp>
        <p:nvSpPr>
          <p:cNvPr id="41" name="Shape 39"/>
          <p:cNvSpPr/>
          <p:nvPr/>
        </p:nvSpPr>
        <p:spPr>
          <a:xfrm>
            <a:off x="11277318" y="6748272"/>
            <a:ext cx="304792" cy="109728"/>
          </a:xfrm>
          <a:prstGeom prst="rect">
            <a:avLst/>
          </a:prstGeom>
          <a:solidFill>
            <a:srgbClr val="27AE60"/>
          </a:solidFill>
          <a:ln/>
        </p:spPr>
      </p:sp>
      <p:sp>
        <p:nvSpPr>
          <p:cNvPr id="42" name="Shape 40"/>
          <p:cNvSpPr/>
          <p:nvPr/>
        </p:nvSpPr>
        <p:spPr>
          <a:xfrm>
            <a:off x="11582110" y="6748272"/>
            <a:ext cx="304792" cy="109728"/>
          </a:xfrm>
          <a:prstGeom prst="rect">
            <a:avLst/>
          </a:prstGeom>
          <a:solidFill>
            <a:srgbClr val="1F618D"/>
          </a:solidFill>
          <a:ln/>
        </p:spPr>
      </p:sp>
      <p:sp>
        <p:nvSpPr>
          <p:cNvPr id="43" name="Shape 41"/>
          <p:cNvSpPr/>
          <p:nvPr/>
        </p:nvSpPr>
        <p:spPr>
          <a:xfrm>
            <a:off x="11886903" y="6748272"/>
            <a:ext cx="304792" cy="109728"/>
          </a:xfrm>
          <a:prstGeom prst="rect">
            <a:avLst/>
          </a:prstGeom>
          <a:solidFill>
            <a:srgbClr val="8E44AD"/>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Bihar SIR 2025</dc:title>
  <dc:subject>PptxGenJS Presentation</dc:subject>
  <dc:creator>PinPoint Ventures</dc:creator>
  <cp:lastModifiedBy>PinPoint Ventures</cp:lastModifiedBy>
  <cp:revision>1</cp:revision>
  <dcterms:created xsi:type="dcterms:W3CDTF">2026-10-01T19:41:52Z</dcterms:created>
  <dcterms:modified xsi:type="dcterms:W3CDTF">2026-10-01T19:41:52Z</dcterms:modified>
</cp:coreProperties>
</file>